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57" r:id="rId3"/>
    <p:sldId id="258" r:id="rId4"/>
    <p:sldId id="259" r:id="rId5"/>
    <p:sldId id="295" r:id="rId6"/>
    <p:sldId id="264" r:id="rId7"/>
    <p:sldId id="260" r:id="rId8"/>
    <p:sldId id="296" r:id="rId9"/>
    <p:sldId id="297" r:id="rId10"/>
    <p:sldId id="263" r:id="rId11"/>
    <p:sldId id="309" r:id="rId12"/>
    <p:sldId id="301" r:id="rId13"/>
    <p:sldId id="298" r:id="rId14"/>
    <p:sldId id="299" r:id="rId15"/>
    <p:sldId id="308" r:id="rId16"/>
    <p:sldId id="306" r:id="rId17"/>
    <p:sldId id="302" r:id="rId18"/>
    <p:sldId id="304" r:id="rId19"/>
    <p:sldId id="303" r:id="rId20"/>
    <p:sldId id="292" r:id="rId21"/>
    <p:sldId id="281" r:id="rId22"/>
    <p:sldId id="283" r:id="rId23"/>
    <p:sldId id="282" r:id="rId24"/>
    <p:sldId id="285" r:id="rId25"/>
    <p:sldId id="284" r:id="rId26"/>
    <p:sldId id="310" r:id="rId27"/>
    <p:sldId id="291" r:id="rId28"/>
    <p:sldId id="294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D5EB"/>
    <a:srgbClr val="46D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2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17756-E31B-4C14-9A11-4161F2C768F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629C-0407-409E-90CC-10D8A9828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B2DB1-9050-F54C-8252-2890C3B05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6595-CE95-4D73-B071-CAB38000CCC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4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C634-ADFB-4211-B737-EB6FD4D6F00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DFFF-4942-4939-BF75-507348EB5C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DDC2-552A-42AD-BC24-6029F266F33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8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37B8-EF06-4D89-AB81-2DC4B77C311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9FD4-2AB7-471F-B4D9-0E2E0A1512B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9441-E9F4-4FBE-BCF8-C0183A1BA0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4A8F-77D2-44BD-9C81-FE5004E3BE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6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8C37-DD78-4DB4-BF34-CAE7C04C907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0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C96C-C734-4179-AD4D-5883B36F6D2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BBDF-953B-49AE-829F-B6882B2E0F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62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45B-D4E9-479F-AF7B-82B971E7167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1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8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AD20-1820-49BD-A1DA-420B995BAD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38561" y="18289"/>
            <a:ext cx="812804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632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7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AB506-8DAB-46F3-B9B4-8122C3F05C8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AD20-1820-49BD-A1DA-420B995BAD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noaa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776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6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688" y="705777"/>
            <a:ext cx="102573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/>
              <a:t>Uncertainty Estimates </a:t>
            </a:r>
            <a:r>
              <a:rPr lang="en-US" sz="3200" dirty="0" smtClean="0"/>
              <a:t>for</a:t>
            </a:r>
          </a:p>
          <a:p>
            <a:pPr lvl="0" algn="ctr">
              <a:defRPr/>
            </a:pPr>
            <a:r>
              <a:rPr lang="en-US" sz="3200" dirty="0" smtClean="0"/>
              <a:t>NUCAPS</a:t>
            </a:r>
            <a:r>
              <a:rPr lang="en-US" sz="3200" dirty="0"/>
              <a:t>, NASA AIRS and EUMETSAT </a:t>
            </a:r>
            <a:r>
              <a:rPr lang="en-US" sz="3200" dirty="0" smtClean="0"/>
              <a:t>IASI Soundings</a:t>
            </a:r>
          </a:p>
          <a:p>
            <a:pPr lvl="0" algn="ctr">
              <a:defRPr/>
            </a:pPr>
            <a:r>
              <a:rPr lang="en-US" sz="3200" dirty="0" smtClean="0"/>
              <a:t>Using  </a:t>
            </a:r>
          </a:p>
          <a:p>
            <a:pPr lvl="0" algn="ctr">
              <a:defRPr/>
            </a:pPr>
            <a:r>
              <a:rPr lang="en-US" sz="3200" dirty="0" smtClean="0"/>
              <a:t>GCOS </a:t>
            </a:r>
            <a:r>
              <a:rPr lang="en-US" sz="3200" dirty="0"/>
              <a:t>Reference Upper Air Network (GRUAN) </a:t>
            </a:r>
            <a:r>
              <a:rPr lang="en-US" sz="3200" dirty="0" smtClean="0"/>
              <a:t>Radiosonde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Tony Reale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Bomin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Sun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Michael Pettey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Ryan Smith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 / NESDIS /STAR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IMSG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Joint AMS/NOAA EUMETSAT Satellite Conference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Boston, MA.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Oct. 4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, 2019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4621" y="1548882"/>
            <a:ext cx="722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Enterprise Assessment</a:t>
            </a:r>
          </a:p>
          <a:p>
            <a:endParaRPr lang="en-US" dirty="0"/>
          </a:p>
          <a:p>
            <a:r>
              <a:rPr lang="en-US" sz="2400" dirty="0" smtClean="0"/>
              <a:t>Comparing / assessing EDR products suites against the same “truth” … GRUAN reference radiosonde</a:t>
            </a:r>
          </a:p>
          <a:p>
            <a:endParaRPr lang="en-US" sz="2400" dirty="0"/>
          </a:p>
          <a:p>
            <a:pPr marL="1257300" lvl="2" indent="-342900">
              <a:buAutoNum type="arabicParenR"/>
            </a:pPr>
            <a:r>
              <a:rPr lang="en-US" sz="2400" dirty="0" smtClean="0"/>
              <a:t>   Versus same radiosonde</a:t>
            </a:r>
          </a:p>
          <a:p>
            <a:pPr marL="1257300" lvl="2" indent="-342900">
              <a:buAutoNum type="arabicParenR"/>
            </a:pPr>
            <a:endParaRPr lang="en-US" sz="2400" dirty="0"/>
          </a:p>
          <a:p>
            <a:pPr marL="1257300" lvl="2" indent="-342900">
              <a:buAutoNum type="arabicParenR"/>
            </a:pPr>
            <a:r>
              <a:rPr lang="en-US" sz="2400" dirty="0" smtClean="0"/>
              <a:t>   Using same target “k”  … uncertainty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67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95867" y="6075144"/>
            <a:ext cx="103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Typical distribution of collocated AIRS (v6) and NUCAPS (v5) with GRUAN Radiosonde</a:t>
            </a:r>
          </a:p>
          <a:p>
            <a:pPr algn="ctr"/>
            <a:r>
              <a:rPr lang="en-US" b="1" dirty="0" smtClean="0"/>
              <a:t>(+/- 6hr (right), +/- 2hr (left); 50km)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6" y="762000"/>
            <a:ext cx="5673892" cy="508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7" y="762000"/>
            <a:ext cx="5661861" cy="5086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8568" y="380197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629                                                                                 1519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74" y="735291"/>
            <a:ext cx="4769093" cy="520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7" y="735291"/>
            <a:ext cx="4769093" cy="5209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9832" y="1734532"/>
            <a:ext cx="14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hour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38183" y="1734531"/>
            <a:ext cx="14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hour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956506" y="6058987"/>
            <a:ext cx="72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Collocated AIRS (v6) and NUCAPS (v5) with GRUAN Radiosonde</a:t>
            </a:r>
          </a:p>
        </p:txBody>
      </p:sp>
    </p:spTree>
    <p:extLst>
      <p:ext uri="{BB962C8B-B14F-4D97-AF65-F5344CB8AC3E}">
        <p14:creationId xmlns:p14="http://schemas.microsoft.com/office/powerpoint/2010/main" val="2227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7" y="728132"/>
            <a:ext cx="4792134" cy="5215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32"/>
            <a:ext cx="4746919" cy="521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9832" y="1734532"/>
            <a:ext cx="14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hour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728132"/>
            <a:ext cx="4746919" cy="5215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8183" y="1734531"/>
            <a:ext cx="14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hour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956506" y="6058987"/>
            <a:ext cx="72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Collocated AIRS (v6) and NUCAPS (v5) with GRUAN Radiosonde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4897" y="3471475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1.0  </a:t>
            </a:r>
            <a:r>
              <a:rPr lang="en-US" sz="1200" b="1" dirty="0" smtClean="0">
                <a:solidFill>
                  <a:srgbClr val="00B050"/>
                </a:solidFill>
              </a:rPr>
              <a:t>1.1</a:t>
            </a:r>
            <a:r>
              <a:rPr lang="en-US" sz="1200" b="1" dirty="0" smtClean="0"/>
              <a:t>   0.3</a:t>
            </a:r>
            <a:r>
              <a:rPr lang="en-US" sz="1200" b="1" dirty="0" smtClean="0">
                <a:solidFill>
                  <a:srgbClr val="00B0F0"/>
                </a:solidFill>
              </a:rPr>
              <a:t>  </a:t>
            </a:r>
            <a:r>
              <a:rPr lang="en-US" sz="1200" b="1" dirty="0" smtClean="0"/>
              <a:t>(K)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05075" y="3609975"/>
            <a:ext cx="10191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543800" y="3648075"/>
            <a:ext cx="10191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630297" y="3519100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0.6  </a:t>
            </a:r>
            <a:r>
              <a:rPr lang="en-US" sz="1200" b="1" dirty="0" smtClean="0">
                <a:solidFill>
                  <a:srgbClr val="00B050"/>
                </a:solidFill>
              </a:rPr>
              <a:t>0.7</a:t>
            </a:r>
            <a:r>
              <a:rPr lang="en-US" sz="1200" b="1" dirty="0" smtClean="0"/>
              <a:t>   0.4  (g/kg)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3926" y="1397263"/>
            <a:ext cx="805861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“k</a:t>
            </a:r>
            <a:r>
              <a:rPr lang="en-GB" sz="4800" b="1" spc="-5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profiles </a:t>
            </a:r>
          </a:p>
          <a:p>
            <a:pPr algn="ctr"/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expected uncertainty estimates</a:t>
            </a:r>
          </a:p>
          <a:p>
            <a:pPr algn="ctr"/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Soundings, NWP</a:t>
            </a:r>
          </a:p>
          <a:p>
            <a:pPr algn="ctr"/>
            <a:r>
              <a:rPr lang="en-GB" sz="4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(+/- 2 hr; 50km)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48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612743"/>
            <a:ext cx="9445658" cy="5632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2755" y="1851339"/>
            <a:ext cx="16594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6DAD3"/>
                </a:solidFill>
              </a:rPr>
              <a:t>0.6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0.6  </a:t>
            </a:r>
            <a:r>
              <a:rPr lang="en-US" b="1" dirty="0" smtClean="0"/>
              <a:t> 0.5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46DAD3"/>
                </a:solidFill>
              </a:rPr>
              <a:t>0.5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0.8</a:t>
            </a:r>
            <a:r>
              <a:rPr lang="en-US" b="1" dirty="0" smtClean="0"/>
              <a:t>   0.2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46DAD3"/>
                </a:solidFill>
              </a:rPr>
              <a:t>0.4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0.5</a:t>
            </a:r>
            <a:r>
              <a:rPr lang="en-US" b="1" dirty="0" smtClean="0"/>
              <a:t>   0.2 </a:t>
            </a:r>
          </a:p>
          <a:p>
            <a:r>
              <a:rPr lang="en-US" b="1" dirty="0" smtClean="0">
                <a:solidFill>
                  <a:srgbClr val="46DAD3"/>
                </a:solidFill>
              </a:rPr>
              <a:t>0.5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0.6 </a:t>
            </a:r>
            <a:r>
              <a:rPr lang="en-US" b="1" dirty="0" smtClean="0"/>
              <a:t>  0.3</a:t>
            </a:r>
          </a:p>
          <a:p>
            <a:r>
              <a:rPr lang="en-US" b="1" dirty="0" smtClean="0">
                <a:solidFill>
                  <a:srgbClr val="46DAD3"/>
                </a:solidFill>
              </a:rPr>
              <a:t>0.9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1.1 </a:t>
            </a:r>
            <a:r>
              <a:rPr lang="en-US" b="1" dirty="0" smtClean="0"/>
              <a:t>  0.4 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931802" y="1372662"/>
            <a:ext cx="226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5500" y="1280598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998033" y="1106156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95867" y="6075144"/>
            <a:ext cx="103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B050"/>
                </a:solidFill>
              </a:rPr>
              <a:t>NUCAPS (NPP, v5), </a:t>
            </a:r>
            <a:r>
              <a:rPr lang="en-US" b="1" dirty="0" smtClean="0">
                <a:solidFill>
                  <a:srgbClr val="00B0F0"/>
                </a:solidFill>
              </a:rPr>
              <a:t>AIRS (v6) </a:t>
            </a:r>
            <a:r>
              <a:rPr lang="en-US" b="1" dirty="0" smtClean="0"/>
              <a:t>and ECMWF soundings with GRUAN Radiosonde</a:t>
            </a:r>
          </a:p>
          <a:p>
            <a:pPr algn="ctr"/>
            <a:r>
              <a:rPr lang="en-US" b="1" dirty="0" smtClean="0"/>
              <a:t>(+/- 2hour, 50km; IR+MW))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016138" y="2895600"/>
            <a:ext cx="4088501" cy="169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3013024" y="3630859"/>
            <a:ext cx="1950862" cy="29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013023" y="4037454"/>
            <a:ext cx="7395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8633361" y="2677458"/>
            <a:ext cx="444316" cy="363508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120743" y="3465574"/>
            <a:ext cx="444316" cy="391885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9140040" y="3760474"/>
            <a:ext cx="444316" cy="39188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04" y="899660"/>
            <a:ext cx="13692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GRUAN uncertainty</a:t>
            </a:r>
          </a:p>
          <a:p>
            <a:pPr algn="ctr"/>
            <a:r>
              <a:rPr lang="en-US" sz="1050" dirty="0" smtClean="0"/>
              <a:t>mean  u2  (k)</a:t>
            </a:r>
            <a:endParaRPr lang="en-US" sz="105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472540" y="1315158"/>
            <a:ext cx="1045029" cy="1083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350004" y="899660"/>
            <a:ext cx="1369286" cy="3793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7489" y="3330504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from RMS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1.0  </a:t>
            </a:r>
            <a:r>
              <a:rPr lang="en-US" sz="1200" b="1" dirty="0" smtClean="0">
                <a:solidFill>
                  <a:srgbClr val="00B050"/>
                </a:solidFill>
              </a:rPr>
              <a:t>1.1</a:t>
            </a:r>
            <a:r>
              <a:rPr lang="en-US" sz="1200" b="1" dirty="0" smtClean="0"/>
              <a:t>   0.3</a:t>
            </a:r>
            <a:r>
              <a:rPr lang="en-US" sz="1200" b="1" dirty="0" smtClean="0">
                <a:solidFill>
                  <a:srgbClr val="00B0F0"/>
                </a:solidFill>
              </a:rPr>
              <a:t>  </a:t>
            </a:r>
            <a:r>
              <a:rPr lang="en-US" sz="1200" b="1" dirty="0" smtClean="0"/>
              <a:t>(K)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19335" y="494497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Sept. 1, 2015 to Sept. 30, 2016)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185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1"/>
            <a:ext cx="9425778" cy="5618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1802" y="1372662"/>
            <a:ext cx="226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5500" y="1280598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31899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2755" y="1851339"/>
            <a:ext cx="1723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0.5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0.5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0.4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F0"/>
                </a:solidFill>
              </a:rPr>
              <a:t>0.6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0.7</a:t>
            </a:r>
            <a:r>
              <a:rPr lang="en-US" b="1" dirty="0" smtClean="0"/>
              <a:t>   0.2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F0"/>
                </a:solidFill>
              </a:rPr>
              <a:t>0.4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0.4</a:t>
            </a:r>
            <a:r>
              <a:rPr lang="en-US" b="1" dirty="0" smtClean="0"/>
              <a:t>   0.2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0.5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0.6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 0.3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0.6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0.9 </a:t>
            </a:r>
            <a:r>
              <a:rPr lang="en-US" b="1" dirty="0" smtClean="0"/>
              <a:t>  0.3 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0" y="6075144"/>
            <a:ext cx="1144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70C0"/>
                </a:solidFill>
              </a:rPr>
              <a:t>NUCAPS (v5)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5D5EB"/>
                </a:solidFill>
              </a:rPr>
              <a:t>EUMETSAT </a:t>
            </a:r>
            <a:r>
              <a:rPr lang="en-US" b="1" dirty="0" err="1" smtClean="0">
                <a:solidFill>
                  <a:srgbClr val="05D5EB"/>
                </a:solidFill>
              </a:rPr>
              <a:t>MetOp</a:t>
            </a:r>
            <a:r>
              <a:rPr lang="en-US" b="1" dirty="0" smtClean="0">
                <a:solidFill>
                  <a:srgbClr val="05D5EB"/>
                </a:solidFill>
              </a:rPr>
              <a:t>-B (v6.2) </a:t>
            </a:r>
            <a:r>
              <a:rPr lang="en-US" b="1" dirty="0" smtClean="0"/>
              <a:t>and ECMWF soundings with GRUAN Radiosonde</a:t>
            </a:r>
          </a:p>
          <a:p>
            <a:pPr algn="ctr"/>
            <a:r>
              <a:rPr lang="en-US" b="1" dirty="0" smtClean="0"/>
              <a:t>(+/- 2hour, 50km)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9335" y="494497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June 1, 2016 to March 1, 2018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27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15" y="678730"/>
            <a:ext cx="9511645" cy="5566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845" y="1927988"/>
            <a:ext cx="1787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6DAD3"/>
                </a:solidFill>
              </a:rPr>
              <a:t>.01    </a:t>
            </a:r>
            <a:r>
              <a:rPr lang="en-US" b="1" dirty="0" smtClean="0">
                <a:solidFill>
                  <a:srgbClr val="00B050"/>
                </a:solidFill>
              </a:rPr>
              <a:t>.02    </a:t>
            </a:r>
            <a:r>
              <a:rPr lang="en-US" b="1" dirty="0" smtClean="0"/>
              <a:t>.01</a:t>
            </a:r>
          </a:p>
          <a:p>
            <a:endParaRPr lang="en-US" b="1" dirty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46DAD3"/>
                </a:solidFill>
              </a:rPr>
              <a:t>.07    </a:t>
            </a:r>
            <a:r>
              <a:rPr lang="en-US" b="1" dirty="0" smtClean="0">
                <a:solidFill>
                  <a:srgbClr val="00B050"/>
                </a:solidFill>
              </a:rPr>
              <a:t>.08</a:t>
            </a:r>
            <a:r>
              <a:rPr lang="en-US" b="1" dirty="0" smtClean="0"/>
              <a:t>    .03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46DAD3"/>
                </a:solidFill>
              </a:rPr>
              <a:t>.43    </a:t>
            </a:r>
            <a:r>
              <a:rPr lang="en-US" b="1" dirty="0" smtClean="0">
                <a:solidFill>
                  <a:srgbClr val="00B050"/>
                </a:solidFill>
              </a:rPr>
              <a:t>.53 </a:t>
            </a:r>
            <a:r>
              <a:rPr lang="en-US" b="1" dirty="0" smtClean="0"/>
              <a:t>   .20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46DAD3"/>
                </a:solidFill>
              </a:rPr>
              <a:t>.54    </a:t>
            </a:r>
            <a:r>
              <a:rPr lang="en-US" b="1" dirty="0" smtClean="0">
                <a:solidFill>
                  <a:srgbClr val="00B050"/>
                </a:solidFill>
              </a:rPr>
              <a:t>.44     </a:t>
            </a:r>
            <a:r>
              <a:rPr lang="en-US" b="1" dirty="0" smtClean="0"/>
              <a:t>---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820605" y="159052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 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r>
              <a:rPr lang="en-US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572477" y="1620438"/>
            <a:ext cx="99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0.11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0.52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2.26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4.99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4699" y="130386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(g/kg)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98033" y="1141416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95867" y="6075144"/>
            <a:ext cx="103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B050"/>
                </a:solidFill>
              </a:rPr>
              <a:t>NUCAPS (NPP, v5), </a:t>
            </a:r>
            <a:r>
              <a:rPr lang="en-US" b="1" dirty="0" smtClean="0">
                <a:solidFill>
                  <a:srgbClr val="00B0F0"/>
                </a:solidFill>
              </a:rPr>
              <a:t>AIRS (v6) </a:t>
            </a:r>
            <a:r>
              <a:rPr lang="en-US" b="1" dirty="0" smtClean="0"/>
              <a:t>and ECMWF soundings with GRUAN Radiosonde</a:t>
            </a:r>
          </a:p>
          <a:p>
            <a:pPr algn="ctr"/>
            <a:r>
              <a:rPr lang="en-US" b="1" dirty="0" smtClean="0"/>
              <a:t>(+/- 2hour, 50km; IR+MW))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22884" y="126366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50004" y="899660"/>
            <a:ext cx="1369286" cy="3793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334" y="888369"/>
            <a:ext cx="16771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rgbClr val="000000"/>
                </a:solidFill>
              </a:rPr>
              <a:t>GRUAN uncertainty</a:t>
            </a:r>
          </a:p>
          <a:p>
            <a:pPr lvl="0" algn="ctr"/>
            <a:r>
              <a:rPr lang="en-US" sz="1050" dirty="0">
                <a:solidFill>
                  <a:srgbClr val="000000"/>
                </a:solidFill>
              </a:rPr>
              <a:t>mean  </a:t>
            </a:r>
            <a:r>
              <a:rPr lang="en-US" sz="1050" dirty="0" smtClean="0">
                <a:solidFill>
                  <a:srgbClr val="000000"/>
                </a:solidFill>
              </a:rPr>
              <a:t>u2 (g/kg)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472540" y="1315158"/>
            <a:ext cx="945807" cy="1608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27002" y="343791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i="1" dirty="0" smtClean="0"/>
              <a:t>from RMS</a:t>
            </a:r>
          </a:p>
          <a:p>
            <a:pPr algn="ctr"/>
            <a:r>
              <a:rPr lang="en-US" sz="1000" b="1" dirty="0" smtClean="0">
                <a:solidFill>
                  <a:srgbClr val="00B0F0"/>
                </a:solidFill>
              </a:rPr>
              <a:t>0.6  </a:t>
            </a:r>
            <a:r>
              <a:rPr lang="en-US" sz="1000" b="1" dirty="0" smtClean="0">
                <a:solidFill>
                  <a:srgbClr val="00B050"/>
                </a:solidFill>
              </a:rPr>
              <a:t>0.7</a:t>
            </a:r>
            <a:r>
              <a:rPr lang="en-US" sz="1000" b="1" dirty="0" smtClean="0"/>
              <a:t>   0.4</a:t>
            </a:r>
            <a:r>
              <a:rPr lang="en-US" sz="1000" b="1" dirty="0" smtClean="0">
                <a:solidFill>
                  <a:srgbClr val="00B0F0"/>
                </a:solidFill>
              </a:rPr>
              <a:t>  </a:t>
            </a:r>
            <a:r>
              <a:rPr lang="en-US" sz="1000" b="1" dirty="0" smtClean="0"/>
              <a:t>(K)</a:t>
            </a:r>
            <a:endParaRPr lang="en-US" sz="1000" b="1" dirty="0"/>
          </a:p>
        </p:txBody>
      </p:sp>
      <p:sp>
        <p:nvSpPr>
          <p:cNvPr id="3" name="Oval 2"/>
          <p:cNvSpPr/>
          <p:nvPr/>
        </p:nvSpPr>
        <p:spPr bwMode="auto">
          <a:xfrm>
            <a:off x="2690989" y="4064000"/>
            <a:ext cx="519283" cy="390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125646" y="4148668"/>
            <a:ext cx="519283" cy="3902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9" y="609599"/>
            <a:ext cx="9530848" cy="5630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2835" y="1927988"/>
            <a:ext cx="18262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.01    </a:t>
            </a:r>
            <a:r>
              <a:rPr lang="en-US" b="1" dirty="0" smtClean="0">
                <a:solidFill>
                  <a:srgbClr val="0070C0"/>
                </a:solidFill>
              </a:rPr>
              <a:t>.02    </a:t>
            </a:r>
            <a:r>
              <a:rPr lang="en-US" b="1" dirty="0" smtClean="0"/>
              <a:t>.01</a:t>
            </a:r>
          </a:p>
          <a:p>
            <a:endParaRPr lang="en-US" b="1" dirty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.10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.11</a:t>
            </a:r>
            <a:r>
              <a:rPr lang="en-US" b="1" dirty="0" smtClean="0"/>
              <a:t>    .05 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.46    </a:t>
            </a:r>
            <a:r>
              <a:rPr lang="en-US" b="1" dirty="0" smtClean="0">
                <a:solidFill>
                  <a:srgbClr val="0070C0"/>
                </a:solidFill>
              </a:rPr>
              <a:t>.72    </a:t>
            </a:r>
            <a:r>
              <a:rPr lang="en-US" b="1" dirty="0" smtClean="0"/>
              <a:t>.28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.10    </a:t>
            </a:r>
            <a:r>
              <a:rPr lang="en-US" b="1" dirty="0" smtClean="0">
                <a:solidFill>
                  <a:srgbClr val="0070C0"/>
                </a:solidFill>
              </a:rPr>
              <a:t>.31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/>
              <a:t>    ---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820612" y="1607451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 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r>
              <a:rPr lang="en-US" sz="1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572477" y="1620438"/>
            <a:ext cx="99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0.16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0.66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2.99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7.14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24699" y="130386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(g/kg)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31899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0" y="6075144"/>
            <a:ext cx="1144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70C0"/>
                </a:solidFill>
              </a:rPr>
              <a:t>NUCAPS (v5)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5D5EB"/>
                </a:solidFill>
              </a:rPr>
              <a:t>EUMETSAT </a:t>
            </a:r>
            <a:r>
              <a:rPr lang="en-US" b="1" dirty="0" err="1" smtClean="0">
                <a:solidFill>
                  <a:srgbClr val="05D5EB"/>
                </a:solidFill>
              </a:rPr>
              <a:t>MetOp</a:t>
            </a:r>
            <a:r>
              <a:rPr lang="en-US" b="1" dirty="0" smtClean="0">
                <a:solidFill>
                  <a:srgbClr val="05D5EB"/>
                </a:solidFill>
              </a:rPr>
              <a:t>-B (v6.2) </a:t>
            </a:r>
            <a:r>
              <a:rPr lang="en-US" b="1" dirty="0" smtClean="0"/>
              <a:t>and ECMWF soundings with GRUAN Radiosonde</a:t>
            </a:r>
          </a:p>
          <a:p>
            <a:pPr algn="ctr"/>
            <a:r>
              <a:rPr lang="en-US" b="1" dirty="0" smtClean="0"/>
              <a:t>(+/- 2hour, 50km)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22884" y="126366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267" y="1123756"/>
            <a:ext cx="90085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NUCAPS Users (AWIPS-2)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NOAA Unique Combined Atmospheric Processing System (NUCAPS) sounding products are distributed to NWS forecast users in the field via the NOAA NWS Advanced Weather Information Processing System (AWIPS-2)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ARM/GRUAN SGP (Oklahoma) site is a strategic location in the context of NOAA NWS AWIPS-2) forecast users …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Having estimates of </a:t>
            </a:r>
            <a:r>
              <a:rPr lang="en-US" i="1" dirty="0" smtClean="0"/>
              <a:t>“expected uncertainties of NUCAPS soundings (IR +MW pass QC)  </a:t>
            </a:r>
            <a:r>
              <a:rPr lang="en-US" dirty="0" smtClean="0"/>
              <a:t>at SGP based on GRUAN reference radiosondes has potential value …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277" y="815503"/>
            <a:ext cx="95637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NPROVS / GRUAN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GRUAN Uncertainty Measurement (GUM) Concept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GUM application in Sounding product Cal/Val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Results 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Summary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03" y="766293"/>
            <a:ext cx="9525000" cy="5201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7405" y="6102146"/>
            <a:ext cx="8071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SGP is strategic assessment site for NWS AWIPS-2 users of NUCAPS …</a:t>
            </a:r>
          </a:p>
          <a:p>
            <a:pPr algn="ctr"/>
            <a:r>
              <a:rPr lang="en-US" b="1" i="1" dirty="0" smtClean="0"/>
              <a:t>(315m … 945 to 972 </a:t>
            </a:r>
            <a:r>
              <a:rPr lang="en-US" b="1" i="1" dirty="0" err="1" smtClean="0"/>
              <a:t>hPa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311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04837"/>
            <a:ext cx="9525000" cy="56483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998033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500" y="1280598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931802" y="1372662"/>
            <a:ext cx="226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2755" y="1870193"/>
            <a:ext cx="1723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0.7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0.7  </a:t>
            </a:r>
            <a:r>
              <a:rPr lang="en-US" b="1" dirty="0" smtClean="0"/>
              <a:t> 0.5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92D050"/>
                </a:solidFill>
              </a:rPr>
              <a:t>0.4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0.6</a:t>
            </a:r>
            <a:r>
              <a:rPr lang="en-US" b="1" dirty="0" smtClean="0"/>
              <a:t>   0.2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92D050"/>
                </a:solidFill>
              </a:rPr>
              <a:t>0.3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0.4</a:t>
            </a:r>
            <a:r>
              <a:rPr lang="en-US" b="1" dirty="0" smtClean="0"/>
              <a:t>   0.3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0.5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0.6 </a:t>
            </a:r>
            <a:r>
              <a:rPr lang="en-US" b="1" dirty="0" smtClean="0"/>
              <a:t>  0.3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0.8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1.0 </a:t>
            </a:r>
            <a:r>
              <a:rPr lang="en-US" b="1" dirty="0" smtClean="0"/>
              <a:t>  0.5 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6140" y="664893"/>
            <a:ext cx="960520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Temperature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Uncertainty u2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891012" y="1094281"/>
            <a:ext cx="556624" cy="365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flipH="1">
            <a:off x="795867" y="6075144"/>
            <a:ext cx="103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B050"/>
                </a:solidFill>
              </a:rPr>
              <a:t>NUCAPS (NPP, v5)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92D050"/>
                </a:solidFill>
              </a:rPr>
              <a:t>AIRS (v6) </a:t>
            </a:r>
            <a:r>
              <a:rPr lang="en-US" b="1" dirty="0" smtClean="0"/>
              <a:t>soundings with </a:t>
            </a:r>
            <a:r>
              <a:rPr lang="en-US" b="1" dirty="0" smtClean="0"/>
              <a:t>SGP </a:t>
            </a:r>
            <a:r>
              <a:rPr lang="en-US" b="1" dirty="0" smtClean="0"/>
              <a:t>Radiosonde</a:t>
            </a:r>
          </a:p>
          <a:p>
            <a:pPr algn="ctr"/>
            <a:r>
              <a:rPr lang="en-US" b="1" dirty="0" smtClean="0"/>
              <a:t>(+/- 2hour, 50km; IR+MW))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95312"/>
            <a:ext cx="9525000" cy="56673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998033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500" y="1280598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927074" y="1373330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r>
              <a:rPr lang="en-US" sz="16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102755" y="1870193"/>
            <a:ext cx="1723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0.7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0.8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0.4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F0"/>
                </a:solidFill>
              </a:rPr>
              <a:t>0.4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0.5</a:t>
            </a:r>
            <a:r>
              <a:rPr lang="en-US" b="1" dirty="0" smtClean="0"/>
              <a:t>   0.1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F0"/>
                </a:solidFill>
              </a:rPr>
              <a:t>0.4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0.5</a:t>
            </a:r>
            <a:r>
              <a:rPr lang="en-US" b="1" dirty="0" smtClean="0"/>
              <a:t>   0.2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0.5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0.6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 0.2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0.8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70C0"/>
                </a:solidFill>
              </a:rPr>
              <a:t>1.0 </a:t>
            </a:r>
            <a:r>
              <a:rPr lang="en-US" b="1" dirty="0" smtClean="0"/>
              <a:t>  0.4 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6140" y="664893"/>
            <a:ext cx="960520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Temperature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Uncertainty u2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891012" y="1094281"/>
            <a:ext cx="556624" cy="365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0" y="6075144"/>
            <a:ext cx="1144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70C0"/>
                </a:solidFill>
              </a:rPr>
              <a:t>NUCAPS (v5)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5D5EB"/>
                </a:solidFill>
              </a:rPr>
              <a:t>EUMETSAT </a:t>
            </a:r>
            <a:r>
              <a:rPr lang="en-US" b="1" dirty="0" err="1" smtClean="0">
                <a:solidFill>
                  <a:srgbClr val="05D5EB"/>
                </a:solidFill>
              </a:rPr>
              <a:t>MetOp</a:t>
            </a:r>
            <a:r>
              <a:rPr lang="en-US" b="1" dirty="0" smtClean="0">
                <a:solidFill>
                  <a:srgbClr val="05D5EB"/>
                </a:solidFill>
              </a:rPr>
              <a:t>-B (v6.2) </a:t>
            </a:r>
            <a:r>
              <a:rPr lang="en-US" b="1" dirty="0" smtClean="0"/>
              <a:t>and ECMWF soundings with </a:t>
            </a:r>
            <a:r>
              <a:rPr lang="en-US" b="1" dirty="0" smtClean="0"/>
              <a:t>SGP </a:t>
            </a:r>
            <a:r>
              <a:rPr lang="en-US" b="1" dirty="0" smtClean="0"/>
              <a:t>Radiosonde</a:t>
            </a:r>
          </a:p>
          <a:p>
            <a:pPr algn="ctr"/>
            <a:r>
              <a:rPr lang="en-US" b="1" dirty="0" smtClean="0"/>
              <a:t>(+/- 2hour, 50km)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40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04837"/>
            <a:ext cx="9525000" cy="56483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998033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900" y="1839391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7820605" y="155281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 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r>
              <a:rPr lang="en-US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67845" y="1899707"/>
            <a:ext cx="1787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.01 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.01    </a:t>
            </a:r>
            <a:r>
              <a:rPr lang="en-US" b="1" dirty="0" smtClean="0"/>
              <a:t>.01</a:t>
            </a:r>
          </a:p>
          <a:p>
            <a:endParaRPr lang="en-US" b="1" dirty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.11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.12</a:t>
            </a:r>
            <a:r>
              <a:rPr lang="en-US" b="1" dirty="0" smtClean="0"/>
              <a:t>    .07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 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.65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.88 </a:t>
            </a:r>
            <a:r>
              <a:rPr lang="en-US" b="1" dirty="0" smtClean="0"/>
              <a:t>   .30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.48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.60    </a:t>
            </a:r>
            <a:r>
              <a:rPr lang="en-US" b="1" dirty="0" smtClean="0"/>
              <a:t>.10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6141" y="664893"/>
            <a:ext cx="960520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H20 Vapor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Uncertainty u2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65965" y="1034225"/>
            <a:ext cx="565605" cy="922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 flipH="1">
            <a:off x="6572477" y="1629865"/>
            <a:ext cx="99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0.20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0.72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3.93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3.19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24699" y="130386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(g/kg)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95867" y="6075144"/>
            <a:ext cx="103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B050"/>
                </a:solidFill>
              </a:rPr>
              <a:t>NUCAPS (NPP, v5)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92D050"/>
                </a:solidFill>
              </a:rPr>
              <a:t>AIRS (v6) </a:t>
            </a:r>
            <a:r>
              <a:rPr lang="en-US" b="1" dirty="0" smtClean="0"/>
              <a:t>soundings with </a:t>
            </a:r>
            <a:r>
              <a:rPr lang="en-US" b="1" dirty="0" smtClean="0"/>
              <a:t>SGP </a:t>
            </a:r>
            <a:r>
              <a:rPr lang="en-US" b="1" dirty="0" smtClean="0"/>
              <a:t>Radiosonde</a:t>
            </a:r>
          </a:p>
          <a:p>
            <a:pPr algn="ctr"/>
            <a:r>
              <a:rPr lang="en-US" b="1" dirty="0" smtClean="0"/>
              <a:t>(+/- 2hour, 50km; IR+MW))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7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95312"/>
            <a:ext cx="9525000" cy="56673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998033" y="1094281"/>
            <a:ext cx="29980" cy="3312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809520" y="664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3102" y="4407108"/>
            <a:ext cx="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835" y="1899707"/>
            <a:ext cx="17107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.02    </a:t>
            </a:r>
            <a:r>
              <a:rPr lang="en-US" b="1" dirty="0" smtClean="0">
                <a:solidFill>
                  <a:srgbClr val="0070C0"/>
                </a:solidFill>
              </a:rPr>
              <a:t>.04    </a:t>
            </a:r>
            <a:r>
              <a:rPr lang="en-US" b="1" dirty="0" smtClean="0"/>
              <a:t>.01</a:t>
            </a:r>
          </a:p>
          <a:p>
            <a:endParaRPr lang="en-US" b="1" dirty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.11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.14</a:t>
            </a:r>
            <a:r>
              <a:rPr lang="en-US" b="1" dirty="0" smtClean="0"/>
              <a:t>    .05 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.50    </a:t>
            </a:r>
            <a:r>
              <a:rPr lang="en-US" b="1" dirty="0" smtClean="0">
                <a:solidFill>
                  <a:srgbClr val="0070C0"/>
                </a:solidFill>
              </a:rPr>
              <a:t>.67    </a:t>
            </a:r>
            <a:r>
              <a:rPr lang="en-US" b="1" dirty="0" smtClean="0"/>
              <a:t>.25</a:t>
            </a: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.42    </a:t>
            </a:r>
            <a:r>
              <a:rPr lang="en-US" b="1" dirty="0" smtClean="0">
                <a:solidFill>
                  <a:srgbClr val="0070C0"/>
                </a:solidFill>
              </a:rPr>
              <a:t>1.0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   ---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820612" y="1569743"/>
            <a:ext cx="295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  ((</a:t>
            </a:r>
            <a:r>
              <a:rPr lang="en-US" sz="1600" b="1" u="sng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1600" b="1" u="sng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1600" b="1" u="sng" spc="-50" baseline="30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16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</a:t>
            </a:r>
            <a:r>
              <a:rPr lang="en-US" sz="1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6141" y="664893"/>
            <a:ext cx="960520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H20 Vapor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Uncertainty u2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865965" y="1034225"/>
            <a:ext cx="565605" cy="922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809520" y="4027055"/>
            <a:ext cx="473327" cy="314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168817" y="4174837"/>
            <a:ext cx="473327" cy="314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7900" y="1839391"/>
            <a:ext cx="5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6572477" y="1620438"/>
            <a:ext cx="99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0.25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0.86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4.05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4.61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24699" y="130386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(g/kg)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22884" y="109433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-1" y="6075144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70C0"/>
                </a:solidFill>
              </a:rPr>
              <a:t>NUCAPS (v5)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5D5EB"/>
                </a:solidFill>
              </a:rPr>
              <a:t>EUMETSAT </a:t>
            </a:r>
            <a:r>
              <a:rPr lang="en-US" b="1" dirty="0" err="1" smtClean="0">
                <a:solidFill>
                  <a:srgbClr val="05D5EB"/>
                </a:solidFill>
              </a:rPr>
              <a:t>MetOp</a:t>
            </a:r>
            <a:r>
              <a:rPr lang="en-US" b="1" dirty="0" smtClean="0">
                <a:solidFill>
                  <a:srgbClr val="05D5EB"/>
                </a:solidFill>
              </a:rPr>
              <a:t>-B (v6.2) </a:t>
            </a:r>
            <a:r>
              <a:rPr lang="en-US" b="1" dirty="0" smtClean="0"/>
              <a:t>and ECMWF soundings </a:t>
            </a:r>
            <a:r>
              <a:rPr lang="en-US" b="1" dirty="0" smtClean="0"/>
              <a:t>with SGP </a:t>
            </a:r>
            <a:r>
              <a:rPr lang="en-US" b="1" dirty="0" smtClean="0"/>
              <a:t>Radiosonde</a:t>
            </a:r>
          </a:p>
          <a:p>
            <a:pPr algn="ctr"/>
            <a:r>
              <a:rPr lang="en-US" b="1" dirty="0" smtClean="0"/>
              <a:t>(+/- 2hour, 50km)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8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694267"/>
            <a:ext cx="10634132" cy="5325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-33866" y="6075144"/>
            <a:ext cx="1144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70C0"/>
                </a:solidFill>
              </a:rPr>
              <a:t>NUCAPS (v5)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5D5EB"/>
                </a:solidFill>
              </a:rPr>
              <a:t>EUMETSAT </a:t>
            </a:r>
            <a:r>
              <a:rPr lang="en-US" b="1" dirty="0" err="1" smtClean="0">
                <a:solidFill>
                  <a:srgbClr val="05D5EB"/>
                </a:solidFill>
              </a:rPr>
              <a:t>MetOp</a:t>
            </a:r>
            <a:r>
              <a:rPr lang="en-US" b="1" dirty="0" smtClean="0">
                <a:solidFill>
                  <a:srgbClr val="05D5EB"/>
                </a:solidFill>
              </a:rPr>
              <a:t>-B (v6.2) </a:t>
            </a:r>
            <a:r>
              <a:rPr lang="en-US" b="1" dirty="0" smtClean="0"/>
              <a:t>and ECMWF soundings </a:t>
            </a:r>
            <a:r>
              <a:rPr lang="en-US" b="1" dirty="0" smtClean="0"/>
              <a:t>with SGP </a:t>
            </a:r>
            <a:r>
              <a:rPr lang="en-US" b="1" dirty="0" smtClean="0"/>
              <a:t>Radiosonde</a:t>
            </a:r>
          </a:p>
          <a:p>
            <a:pPr algn="ctr"/>
            <a:r>
              <a:rPr lang="en-US" b="1" dirty="0" smtClean="0"/>
              <a:t>(+/- 2hour, </a:t>
            </a:r>
            <a:r>
              <a:rPr lang="en-US" b="1" dirty="0" smtClean="0"/>
              <a:t>50km)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70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37" y="535447"/>
            <a:ext cx="1041324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 /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 Special Dataset w/GRUAN pivotal for NOAA Cal/Val for soundings …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JPSS are GRUAN Users!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Uncertainty Application Strategy for geophysical sounding products presented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 tested for respective “optimal” periods for 1) NUCAPS NPP vs AIRS and 2) NUCAPS versus EUMETSAT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uncertainty estimates for soundings correlated with RMS but appear low (particularly Temp)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uncertainty estimates at SGP relevant for NUCAPS Users via NWS AWIPS-2 and Provider …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1200150" lvl="2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Update results using GRUAN RS41 and latest Sounding products </a:t>
            </a:r>
          </a:p>
          <a:p>
            <a:pPr marL="1200150" lvl="2" indent="-285750">
              <a:buFont typeface="Wingdings" panose="05000000000000000000" pitchFamily="2" charset="2"/>
              <a:buChar char="v"/>
              <a:defRPr/>
            </a:pPr>
            <a:endParaRPr lang="en-US" i="1" dirty="0">
              <a:solidFill>
                <a:srgbClr val="000000"/>
              </a:solidFill>
              <a:latin typeface="Arial"/>
            </a:endParaRPr>
          </a:p>
          <a:p>
            <a:pPr marL="1200150" lvl="2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Radiance Space…. GSICS; RT model and Satellite Sensor assessment</a:t>
            </a:r>
          </a:p>
          <a:p>
            <a:pPr marL="1200150" lvl="2" indent="-285750">
              <a:buFont typeface="Wingdings" panose="05000000000000000000" pitchFamily="2" charset="2"/>
              <a:buChar char="v"/>
              <a:defRPr/>
            </a:pPr>
            <a:endParaRPr lang="en-US" i="1" dirty="0">
              <a:solidFill>
                <a:srgbClr val="000000"/>
              </a:solidFill>
              <a:latin typeface="Arial"/>
            </a:endParaRPr>
          </a:p>
          <a:p>
            <a:pPr marL="1200150" lvl="2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Publication …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11200"/>
            <a:ext cx="10143067" cy="553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328" y="6352143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GRUAN ICM-19, Singapore, May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89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1" y="728133"/>
            <a:ext cx="5070642" cy="523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3" y="728132"/>
            <a:ext cx="5087575" cy="5232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95867" y="5858568"/>
            <a:ext cx="1038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Collocated </a:t>
            </a:r>
            <a:r>
              <a:rPr lang="en-US" b="1" dirty="0" smtClean="0">
                <a:solidFill>
                  <a:srgbClr val="00B050"/>
                </a:solidFill>
              </a:rPr>
              <a:t>NUCAPS (NPP, v5)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92D050"/>
                </a:solidFill>
              </a:rPr>
              <a:t>AIRS (v6) </a:t>
            </a:r>
            <a:r>
              <a:rPr lang="en-US" b="1" dirty="0" smtClean="0"/>
              <a:t>soundings with GRUAN Radiosonde</a:t>
            </a:r>
          </a:p>
          <a:p>
            <a:pPr algn="ctr"/>
            <a:r>
              <a:rPr lang="en-US" b="1" dirty="0" smtClean="0"/>
              <a:t>(+/- 2hour, 50km; IR+MW)</a:t>
            </a:r>
          </a:p>
          <a:p>
            <a:pPr algn="ctr"/>
            <a:r>
              <a:rPr lang="en-US" sz="1600" b="1" i="1" dirty="0" smtClean="0"/>
              <a:t>see slides 14 vs 20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49832" y="1734532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GRUAN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28221" y="1785334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SGP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8699" y="2310062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Sdev</a:t>
            </a:r>
            <a:r>
              <a:rPr lang="en-US" sz="1100" dirty="0" smtClean="0"/>
              <a:t> lower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8928221" y="2440867"/>
            <a:ext cx="480478" cy="338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71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2325" y="612648"/>
            <a:ext cx="10332720" cy="4663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NOAA Products Validation System (NPROVS)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36F11-A39A-294D-A59D-6180D50ED29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17" t="13353" r="13219"/>
          <a:stretch/>
        </p:blipFill>
        <p:spPr>
          <a:xfrm>
            <a:off x="1074821" y="1294616"/>
            <a:ext cx="9705473" cy="54268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 rot="2199211">
            <a:off x="7407598" y="965442"/>
            <a:ext cx="3987845" cy="608679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37196" y="1642533"/>
            <a:ext cx="49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35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067" y="4775499"/>
            <a:ext cx="4842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Global Climate Observing System (GCOS)  Reference Upper Air </a:t>
            </a:r>
            <a:r>
              <a:rPr lang="en-US" b="1" dirty="0" smtClean="0"/>
              <a:t>Network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/>
              <a:t>(GRUAN)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553200" y="1600200"/>
            <a:ext cx="57150" cy="4229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10350" y="1703159"/>
            <a:ext cx="30670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JPSS Dedicated RAOB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  DOE ARM (SGP, NSA, ENA)</a:t>
            </a:r>
          </a:p>
          <a:p>
            <a:pPr lvl="2">
              <a:buFont typeface="Wingdings" pitchFamily="2" charset="2"/>
              <a:buChar char="ü"/>
            </a:pPr>
            <a:r>
              <a:rPr lang="en-US" sz="1200" dirty="0"/>
              <a:t>SSEC/Madison …</a:t>
            </a:r>
          </a:p>
          <a:p>
            <a:pPr lvl="2">
              <a:buFont typeface="Wingdings" pitchFamily="2" charset="2"/>
              <a:buChar char="ü"/>
            </a:pPr>
            <a:r>
              <a:rPr lang="en-US" sz="1200" dirty="0"/>
              <a:t>(2) per week</a:t>
            </a:r>
          </a:p>
          <a:p>
            <a:pPr lvl="2">
              <a:buFont typeface="Wingdings" pitchFamily="2" charset="2"/>
              <a:buChar char="ü"/>
            </a:pPr>
            <a:r>
              <a:rPr lang="en-US" sz="1200" dirty="0"/>
              <a:t> dual </a:t>
            </a:r>
            <a:r>
              <a:rPr lang="en-US" sz="1200" dirty="0" err="1"/>
              <a:t>vs</a:t>
            </a:r>
            <a:r>
              <a:rPr lang="en-US" sz="1200" dirty="0"/>
              <a:t> single, etc</a:t>
            </a:r>
          </a:p>
          <a:p>
            <a:pPr lvl="2"/>
            <a:endParaRPr lang="en-US" sz="1200" dirty="0"/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  AEROSE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  CALWATER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  El Nino Rapid Response</a:t>
            </a:r>
          </a:p>
          <a:p>
            <a:pPr lvl="1"/>
            <a:endParaRPr lang="en-US" sz="1200" dirty="0"/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  RIVAL (DOE funded) 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610350" y="4229101"/>
            <a:ext cx="29146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62750" y="4267200"/>
            <a:ext cx="291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Ongoing coordination with “other” field  experiments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Sterling Test Site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ARM Mobile Sites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 CIRA/CSU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1" y="838200"/>
            <a:ext cx="8196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GRUAN &amp; JPSS-funded Dedicated RAOBs:  NPROVS Special  </a:t>
            </a:r>
          </a:p>
        </p:txBody>
      </p:sp>
      <p:sp>
        <p:nvSpPr>
          <p:cNvPr id="16" name="Left-Right Arrow 15"/>
          <p:cNvSpPr/>
          <p:nvPr/>
        </p:nvSpPr>
        <p:spPr bwMode="auto">
          <a:xfrm>
            <a:off x="5981700" y="3028950"/>
            <a:ext cx="1085850" cy="363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4610100" cy="29959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55857" y="3816075"/>
            <a:ext cx="14542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C00"/>
                </a:solidFill>
              </a:rPr>
              <a:t>GRUAN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40" y="6245225"/>
            <a:ext cx="1031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GRUAN provides fully characterized (uncertainty) Temp and RH profiles; </a:t>
            </a:r>
            <a:r>
              <a:rPr lang="en-US" b="1" i="1" dirty="0" err="1" smtClean="0"/>
              <a:t>Vaisala</a:t>
            </a:r>
            <a:r>
              <a:rPr lang="en-US" b="1" i="1" dirty="0" smtClean="0"/>
              <a:t> RS92, v2 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8342" y="1932529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Sites</a:t>
            </a:r>
          </a:p>
          <a:p>
            <a:r>
              <a:rPr lang="en-US" sz="1400" b="1" dirty="0" smtClean="0"/>
              <a:t>15 Ref </a:t>
            </a:r>
            <a:r>
              <a:rPr lang="en-US" sz="1400" b="1" dirty="0" err="1" smtClean="0"/>
              <a:t>Raob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12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2789" y="5998749"/>
            <a:ext cx="854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Collocation GRUAN radiosonde and satellite (and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nwp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 observations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available in NPROVS Special 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</a:rPr>
              <a:t>and VALAR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4" y="847920"/>
            <a:ext cx="9525000" cy="5224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036" y="428718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25,000+ since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4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122" y="2019923"/>
            <a:ext cx="11259127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lvl="4" indent="-457200">
              <a:lnSpc>
                <a:spcPct val="150000"/>
              </a:lnSpc>
              <a:spcAft>
                <a:spcPts val="1000"/>
              </a:spcAft>
              <a:buAutoNum type="arabicParenR"/>
            </a:pPr>
            <a:r>
              <a:rPr lang="en-US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  ABS </a:t>
            </a:r>
            <a:r>
              <a:rPr lang="en-US" sz="3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(m1 – m2) </a:t>
            </a:r>
            <a:r>
              <a:rPr lang="en-US" sz="3200" b="1" u="sng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&lt;</a:t>
            </a:r>
            <a:r>
              <a:rPr lang="en-US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US" sz="3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 (</a:t>
            </a:r>
            <a:r>
              <a:rPr lang="en-US" sz="3200" b="1" kern="50" dirty="0">
                <a:solidFill>
                  <a:srgbClr val="FF0000"/>
                </a:solidFill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sz="3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+ u1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sz="32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+ </a:t>
            </a:r>
            <a:r>
              <a:rPr lang="en-US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u2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)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1/2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Bitstream Vera Sans"/>
              <a:cs typeface="Times New Roman" panose="02020603050405020304" pitchFamily="18" charset="0"/>
            </a:endParaRPr>
          </a:p>
          <a:p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i="1" dirty="0" smtClean="0"/>
              <a:t>Reference Quality Upper-Air Measurements: guidance for developing GRUAN data products.,</a:t>
            </a:r>
          </a:p>
          <a:p>
            <a:r>
              <a:rPr lang="en-US" dirty="0" smtClean="0"/>
              <a:t>      F</a:t>
            </a:r>
            <a:r>
              <a:rPr lang="en-US" dirty="0"/>
              <a:t>. J. </a:t>
            </a:r>
            <a:r>
              <a:rPr lang="en-US" dirty="0" err="1" smtClean="0"/>
              <a:t>Immler</a:t>
            </a:r>
            <a:r>
              <a:rPr lang="en-US" dirty="0" smtClean="0"/>
              <a:t>, </a:t>
            </a:r>
            <a:r>
              <a:rPr lang="en-US" dirty="0"/>
              <a:t>J. </a:t>
            </a:r>
            <a:r>
              <a:rPr lang="en-US" dirty="0" err="1" smtClean="0"/>
              <a:t>Dykema</a:t>
            </a:r>
            <a:r>
              <a:rPr lang="en-US" dirty="0" smtClean="0"/>
              <a:t>, </a:t>
            </a:r>
            <a:r>
              <a:rPr lang="en-US" dirty="0"/>
              <a:t>T. </a:t>
            </a:r>
            <a:r>
              <a:rPr lang="en-US" dirty="0" smtClean="0"/>
              <a:t>Gardiner, </a:t>
            </a:r>
            <a:r>
              <a:rPr lang="en-US" dirty="0"/>
              <a:t>D. N. </a:t>
            </a:r>
            <a:r>
              <a:rPr lang="en-US" dirty="0" smtClean="0"/>
              <a:t>Whiteman, </a:t>
            </a:r>
            <a:r>
              <a:rPr lang="en-US" dirty="0"/>
              <a:t>P. W. </a:t>
            </a:r>
            <a:r>
              <a:rPr lang="en-US" dirty="0" smtClean="0"/>
              <a:t>Thorne </a:t>
            </a:r>
            <a:r>
              <a:rPr lang="en-US" dirty="0"/>
              <a:t>and H. </a:t>
            </a:r>
            <a:r>
              <a:rPr lang="en-US" dirty="0" smtClean="0"/>
              <a:t>Vomel1</a:t>
            </a:r>
            <a:endParaRPr lang="en-GB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     Atmos</a:t>
            </a:r>
            <a:r>
              <a:rPr lang="en-US" dirty="0"/>
              <a:t>. Meas. Tech</a:t>
            </a:r>
            <a:r>
              <a:rPr lang="en-US" dirty="0" smtClean="0"/>
              <a:t>.:  9 </a:t>
            </a:r>
            <a:r>
              <a:rPr lang="en-US" dirty="0"/>
              <a:t>September 2010</a:t>
            </a:r>
            <a:endParaRPr lang="en-GB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endParaRPr lang="en-GB" spc="-5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(</a:t>
            </a:r>
            <a:r>
              <a:rPr lang="en-GB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m1, m2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are Satellite, GRUAN geophysical profiles, </a:t>
            </a: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(</a:t>
            </a:r>
            <a:r>
              <a:rPr lang="en-GB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u1, u2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GB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associated satellite and GRUAN uncertainty and</a:t>
            </a: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b="1" kern="5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b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” </a:t>
            </a:r>
            <a:r>
              <a:rPr lang="en-GB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the uncertainty due to mismatch ... </a:t>
            </a:r>
            <a:r>
              <a:rPr lang="en-GB" i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“time-alias”</a:t>
            </a:r>
            <a:r>
              <a:rPr lang="en-GB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endParaRPr lang="en-GB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439" y="525371"/>
            <a:ext cx="5623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Strategy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GRUAN </a:t>
            </a:r>
            <a:r>
              <a:rPr lang="en-US" sz="2800" b="1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Uncertainty </a:t>
            </a:r>
            <a:r>
              <a:rPr lang="en-US" sz="2800" b="1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Measurement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(GUM</a:t>
            </a:r>
            <a:r>
              <a:rPr lang="en-US" sz="2800" b="1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05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602" y="1231444"/>
            <a:ext cx="1054946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Consider two independent </a:t>
            </a:r>
            <a:r>
              <a:rPr lang="en-US" dirty="0" smtClean="0">
                <a:latin typeface="Times New Roman" panose="02020603050405020304" pitchFamily="18" charset="0"/>
              </a:rPr>
              <a:t>measurements </a:t>
            </a:r>
            <a:r>
              <a:rPr lang="en-US" dirty="0" smtClean="0">
                <a:latin typeface="MTMI"/>
              </a:rPr>
              <a:t>m</a:t>
            </a:r>
            <a:r>
              <a:rPr lang="en-US" sz="800" dirty="0" smtClean="0">
                <a:latin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</a:rPr>
              <a:t>and </a:t>
            </a:r>
            <a:r>
              <a:rPr lang="en-US" dirty="0">
                <a:latin typeface="MTMI"/>
              </a:rPr>
              <a:t>m</a:t>
            </a:r>
            <a:r>
              <a:rPr lang="en-US" sz="800" dirty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of the same </a:t>
            </a:r>
            <a:r>
              <a:rPr lang="en-US" dirty="0" err="1">
                <a:latin typeface="Times New Roman" panose="02020603050405020304" pitchFamily="18" charset="0"/>
              </a:rPr>
              <a:t>measurand</a:t>
            </a:r>
            <a:r>
              <a:rPr lang="en-US" dirty="0">
                <a:latin typeface="Times New Roman" panose="02020603050405020304" pitchFamily="18" charset="0"/>
              </a:rPr>
              <a:t> with standard uncertainties</a:t>
            </a:r>
          </a:p>
          <a:p>
            <a:r>
              <a:rPr lang="en-US" dirty="0">
                <a:latin typeface="MTMI"/>
              </a:rPr>
              <a:t>u</a:t>
            </a:r>
            <a:r>
              <a:rPr lang="en-US" sz="800" dirty="0">
                <a:latin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, and </a:t>
            </a:r>
            <a:r>
              <a:rPr lang="en-US" dirty="0">
                <a:latin typeface="MTMI"/>
              </a:rPr>
              <a:t>u</a:t>
            </a:r>
            <a:r>
              <a:rPr lang="en-US" sz="8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 respectively. Assuming that the </a:t>
            </a:r>
            <a:r>
              <a:rPr lang="en-US" dirty="0" smtClean="0">
                <a:latin typeface="Times New Roman" panose="02020603050405020304" pitchFamily="18" charset="0"/>
              </a:rPr>
              <a:t>hypothesis that </a:t>
            </a:r>
            <a:r>
              <a:rPr lang="en-US" dirty="0">
                <a:latin typeface="MTMI"/>
              </a:rPr>
              <a:t>m</a:t>
            </a:r>
            <a:r>
              <a:rPr lang="en-US" sz="800" dirty="0">
                <a:latin typeface="Times New Roman" panose="02020603050405020304" pitchFamily="18" charset="0"/>
              </a:rPr>
              <a:t>1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MTMI"/>
              </a:rPr>
              <a:t>m</a:t>
            </a:r>
            <a:r>
              <a:rPr lang="en-US" sz="800" dirty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is true </a:t>
            </a:r>
            <a:r>
              <a:rPr lang="en-US" b="1" i="1" dirty="0">
                <a:latin typeface="Times New Roman" panose="02020603050405020304" pitchFamily="18" charset="0"/>
              </a:rPr>
              <a:t>and that the uncertainty </a:t>
            </a:r>
            <a:r>
              <a:rPr lang="en-US" b="1" i="1" dirty="0" smtClean="0">
                <a:latin typeface="Times New Roman" panose="02020603050405020304" pitchFamily="18" charset="0"/>
              </a:rPr>
              <a:t>(u) is </a:t>
            </a:r>
            <a:r>
              <a:rPr lang="en-US" b="1" i="1" dirty="0">
                <a:latin typeface="Times New Roman" panose="02020603050405020304" pitchFamily="18" charset="0"/>
              </a:rPr>
              <a:t>normally </a:t>
            </a:r>
            <a:r>
              <a:rPr lang="en-US" b="1" i="1" dirty="0" smtClean="0">
                <a:latin typeface="Times New Roman" panose="02020603050405020304" pitchFamily="18" charset="0"/>
              </a:rPr>
              <a:t>distributed, </a:t>
            </a:r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</a:rPr>
              <a:t>probability </a:t>
            </a:r>
            <a:r>
              <a:rPr lang="en-US" dirty="0" smtClean="0">
                <a:latin typeface="Times New Roman" panose="02020603050405020304" pitchFamily="18" charset="0"/>
              </a:rPr>
              <a:t>that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sz="2000" b="1" dirty="0" smtClean="0">
                <a:latin typeface="MTSYN"/>
              </a:rPr>
              <a:t>                      </a:t>
            </a:r>
            <a:r>
              <a:rPr lang="en-US" sz="2800" b="1" dirty="0" smtClean="0">
                <a:latin typeface="MTSYN"/>
              </a:rPr>
              <a:t>|</a:t>
            </a:r>
            <a:r>
              <a:rPr lang="en-US" sz="2800" b="1" dirty="0">
                <a:latin typeface="MTMI"/>
              </a:rPr>
              <a:t>m</a:t>
            </a:r>
            <a:r>
              <a:rPr lang="en-US" sz="2800" b="1" dirty="0">
                <a:latin typeface="Times New Roman" panose="02020603050405020304" pitchFamily="18" charset="0"/>
              </a:rPr>
              <a:t>1</a:t>
            </a:r>
            <a:r>
              <a:rPr lang="en-US" sz="2800" b="1" dirty="0">
                <a:latin typeface="MTSYN"/>
              </a:rPr>
              <a:t>−</a:t>
            </a:r>
            <a:r>
              <a:rPr lang="en-US" sz="2800" b="1" dirty="0">
                <a:latin typeface="MTMI"/>
              </a:rPr>
              <a:t>m</a:t>
            </a:r>
            <a:r>
              <a:rPr lang="en-US" sz="2800" b="1" dirty="0">
                <a:latin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MTSYN"/>
              </a:rPr>
              <a:t>| </a:t>
            </a:r>
            <a:r>
              <a:rPr lang="en-US" sz="2800" b="1" dirty="0" smtClean="0">
                <a:latin typeface="MTMI"/>
              </a:rPr>
              <a:t>&gt; k</a:t>
            </a:r>
            <a:r>
              <a:rPr lang="en-US" sz="2800" b="1" dirty="0" smtClean="0">
                <a:latin typeface="MTSYN"/>
              </a:rPr>
              <a:t> (</a:t>
            </a:r>
            <a:r>
              <a:rPr lang="en-US" sz="2800" b="1" dirty="0" smtClean="0">
                <a:latin typeface="MTMI"/>
              </a:rPr>
              <a:t>u1</a:t>
            </a:r>
            <a:r>
              <a:rPr lang="en-US" sz="2800" b="1" dirty="0" smtClean="0">
                <a:latin typeface="MTSYN"/>
              </a:rPr>
              <a:t>**2 + </a:t>
            </a:r>
            <a:r>
              <a:rPr lang="en-US" sz="2800" b="1" dirty="0" smtClean="0">
                <a:latin typeface="MTMI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</a:rPr>
              <a:t>2**2)</a:t>
            </a:r>
            <a:r>
              <a:rPr lang="en-US" sz="2800" b="1" baseline="30000" dirty="0" smtClean="0">
                <a:latin typeface="Times New Roman" panose="02020603050405020304" pitchFamily="18" charset="0"/>
              </a:rPr>
              <a:t>1/2</a:t>
            </a:r>
            <a:endParaRPr lang="en-US" sz="2800" b="1" baseline="30000" dirty="0">
              <a:latin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occurs </a:t>
            </a:r>
            <a:r>
              <a:rPr lang="en-US" dirty="0">
                <a:latin typeface="Times New Roman" panose="02020603050405020304" pitchFamily="18" charset="0"/>
              </a:rPr>
              <a:t>only by chance, is roughly 4.5% for </a:t>
            </a:r>
            <a:r>
              <a:rPr lang="en-US" dirty="0">
                <a:latin typeface="MTMI"/>
              </a:rPr>
              <a:t>k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Times New Roman" panose="02020603050405020304" pitchFamily="18" charset="0"/>
              </a:rPr>
              <a:t>2 and </a:t>
            </a:r>
            <a:r>
              <a:rPr lang="en-US" dirty="0" smtClean="0">
                <a:latin typeface="Times New Roman" panose="02020603050405020304" pitchFamily="18" charset="0"/>
              </a:rPr>
              <a:t>0.27% for </a:t>
            </a:r>
            <a:r>
              <a:rPr lang="en-US" dirty="0">
                <a:latin typeface="MTMI"/>
              </a:rPr>
              <a:t>k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Times New Roman" panose="02020603050405020304" pitchFamily="18" charset="0"/>
              </a:rPr>
              <a:t>3. </a:t>
            </a:r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In statistical </a:t>
            </a:r>
            <a:r>
              <a:rPr lang="en-US" dirty="0">
                <a:latin typeface="Times New Roman" panose="02020603050405020304" pitchFamily="18" charset="0"/>
              </a:rPr>
              <a:t>terms, if Eq. </a:t>
            </a:r>
            <a:r>
              <a:rPr lang="en-US" dirty="0" smtClean="0">
                <a:latin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</a:rPr>
              <a:t>true </a:t>
            </a:r>
            <a:r>
              <a:rPr lang="en-US" dirty="0" smtClean="0">
                <a:latin typeface="Times New Roman" panose="02020603050405020304" pitchFamily="18" charset="0"/>
              </a:rPr>
              <a:t>for </a:t>
            </a:r>
            <a:r>
              <a:rPr lang="en-US" dirty="0" smtClean="0">
                <a:latin typeface="MTMI"/>
              </a:rPr>
              <a:t>k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Times New Roman" panose="02020603050405020304" pitchFamily="18" charset="0"/>
              </a:rPr>
              <a:t>2, the </a:t>
            </a:r>
            <a:r>
              <a:rPr lang="en-US" i="1" dirty="0">
                <a:latin typeface="Times New Roman" panose="02020603050405020304" pitchFamily="18" charset="0"/>
              </a:rPr>
              <a:t>null hypothesis </a:t>
            </a:r>
            <a:r>
              <a:rPr lang="en-US" dirty="0">
                <a:latin typeface="Times New Roman" panose="02020603050405020304" pitchFamily="18" charset="0"/>
              </a:rPr>
              <a:t>that </a:t>
            </a:r>
            <a:r>
              <a:rPr lang="en-US" dirty="0">
                <a:latin typeface="MTMI"/>
              </a:rPr>
              <a:t>m</a:t>
            </a:r>
            <a:r>
              <a:rPr lang="en-US" sz="800" dirty="0">
                <a:latin typeface="Times New Roman" panose="02020603050405020304" pitchFamily="18" charset="0"/>
              </a:rPr>
              <a:t>1 </a:t>
            </a:r>
            <a:r>
              <a:rPr lang="en-US" dirty="0" smtClean="0">
                <a:latin typeface="MTSYN"/>
              </a:rPr>
              <a:t>= </a:t>
            </a:r>
            <a:r>
              <a:rPr lang="en-US" dirty="0" smtClean="0">
                <a:latin typeface="MTMI"/>
              </a:rPr>
              <a:t>m</a:t>
            </a:r>
            <a:r>
              <a:rPr lang="en-US" sz="800" dirty="0" smtClean="0">
                <a:latin typeface="Times New Roman" panose="02020603050405020304" pitchFamily="18" charset="0"/>
              </a:rPr>
              <a:t>2  </a:t>
            </a:r>
            <a:r>
              <a:rPr lang="en-US" dirty="0" smtClean="0">
                <a:latin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</a:rPr>
              <a:t>be rejected at </a:t>
            </a:r>
            <a:r>
              <a:rPr lang="en-US" dirty="0" smtClean="0">
                <a:latin typeface="Times New Roman" panose="02020603050405020304" pitchFamily="18" charset="0"/>
              </a:rPr>
              <a:t>a significance </a:t>
            </a:r>
            <a:r>
              <a:rPr lang="en-US" dirty="0">
                <a:latin typeface="Times New Roman" panose="02020603050405020304" pitchFamily="18" charset="0"/>
              </a:rPr>
              <a:t>level </a:t>
            </a:r>
            <a:r>
              <a:rPr lang="en-US" dirty="0" smtClean="0">
                <a:latin typeface="Times New Roman" panose="02020603050405020304" pitchFamily="18" charset="0"/>
              </a:rPr>
              <a:t>(risk) of </a:t>
            </a:r>
            <a:r>
              <a:rPr lang="en-US" dirty="0">
                <a:latin typeface="Times New Roman" panose="02020603050405020304" pitchFamily="18" charset="0"/>
              </a:rPr>
              <a:t>4.5</a:t>
            </a:r>
            <a:r>
              <a:rPr lang="en-US" dirty="0" smtClean="0">
                <a:latin typeface="Times New Roman" panose="02020603050405020304" pitchFamily="18" charset="0"/>
              </a:rPr>
              <a:t>%; it </a:t>
            </a:r>
            <a:r>
              <a:rPr lang="en-US" dirty="0">
                <a:latin typeface="Times New Roman" panose="02020603050405020304" pitchFamily="18" charset="0"/>
              </a:rPr>
              <a:t>is very </a:t>
            </a:r>
            <a:r>
              <a:rPr lang="en-US" dirty="0" smtClean="0">
                <a:latin typeface="Times New Roman" panose="02020603050405020304" pitchFamily="18" charset="0"/>
              </a:rPr>
              <a:t>likely that </a:t>
            </a:r>
            <a:r>
              <a:rPr lang="en-US" dirty="0">
                <a:latin typeface="Times New Roman" panose="02020603050405020304" pitchFamily="18" charset="0"/>
              </a:rPr>
              <a:t>the two measurements did </a:t>
            </a:r>
            <a:r>
              <a:rPr lang="en-US" dirty="0" smtClean="0">
                <a:latin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</a:rPr>
              <a:t>measure the </a:t>
            </a:r>
            <a:r>
              <a:rPr lang="en-US" dirty="0" smtClean="0">
                <a:latin typeface="Times New Roman" panose="02020603050405020304" pitchFamily="18" charset="0"/>
              </a:rPr>
              <a:t>same thing</a:t>
            </a:r>
            <a:r>
              <a:rPr lang="en-US" dirty="0">
                <a:latin typeface="Times New Roman" panose="02020603050405020304" pitchFamily="18" charset="0"/>
              </a:rPr>
              <a:t>, probably due to </a:t>
            </a:r>
            <a:r>
              <a:rPr lang="en-US" i="1" dirty="0">
                <a:latin typeface="Times New Roman" panose="02020603050405020304" pitchFamily="18" charset="0"/>
              </a:rPr>
              <a:t>some </a:t>
            </a:r>
            <a:r>
              <a:rPr lang="en-US" i="1" dirty="0" smtClean="0">
                <a:latin typeface="Times New Roman" panose="02020603050405020304" pitchFamily="18" charset="0"/>
              </a:rPr>
              <a:t>unrecognized </a:t>
            </a:r>
            <a:r>
              <a:rPr lang="en-US" i="1" dirty="0">
                <a:latin typeface="Times New Roman" panose="02020603050405020304" pitchFamily="18" charset="0"/>
              </a:rPr>
              <a:t>or unaccounted </a:t>
            </a:r>
            <a:r>
              <a:rPr lang="en-US" i="1" dirty="0" smtClean="0">
                <a:latin typeface="Times New Roman" panose="02020603050405020304" pitchFamily="18" charset="0"/>
              </a:rPr>
              <a:t>for systematic effect; </a:t>
            </a:r>
            <a:r>
              <a:rPr lang="en-GB" i="1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i="1" kern="50" dirty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i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”</a:t>
            </a:r>
            <a:r>
              <a:rPr lang="en-US" i="1" dirty="0" smtClean="0">
                <a:latin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</a:rPr>
              <a:t>suggest to call data in this case “</a:t>
            </a:r>
            <a:r>
              <a:rPr lang="en-US" dirty="0" smtClean="0">
                <a:latin typeface="Times New Roman" panose="02020603050405020304" pitchFamily="18" charset="0"/>
              </a:rPr>
              <a:t>significantly different</a:t>
            </a:r>
            <a:r>
              <a:rPr lang="en-US" dirty="0">
                <a:latin typeface="Times New Roman" panose="02020603050405020304" pitchFamily="18" charset="0"/>
              </a:rPr>
              <a:t>” and if Eq. (6</a:t>
            </a:r>
            <a:r>
              <a:rPr lang="en-US" dirty="0" smtClean="0">
                <a:latin typeface="Times New Roman" panose="02020603050405020304" pitchFamily="18" charset="0"/>
              </a:rPr>
              <a:t>) holds </a:t>
            </a:r>
            <a:r>
              <a:rPr lang="en-US" dirty="0">
                <a:latin typeface="Times New Roman" panose="02020603050405020304" pitchFamily="18" charset="0"/>
              </a:rPr>
              <a:t>for </a:t>
            </a:r>
            <a:r>
              <a:rPr lang="en-US" dirty="0">
                <a:latin typeface="MTMI"/>
              </a:rPr>
              <a:t>k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</a:rPr>
              <a:t>(0.27% risk ) “inconsistent”.</a:t>
            </a: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</a:rPr>
              <a:t>the results agree within </a:t>
            </a:r>
            <a:r>
              <a:rPr lang="en-US" dirty="0">
                <a:latin typeface="MTMI"/>
              </a:rPr>
              <a:t>k </a:t>
            </a:r>
            <a:r>
              <a:rPr lang="en-US" dirty="0">
                <a:latin typeface="MTSYN"/>
              </a:rPr>
              <a:t>=</a:t>
            </a:r>
            <a:r>
              <a:rPr lang="en-US" dirty="0">
                <a:latin typeface="Times New Roman" panose="02020603050405020304" pitchFamily="18" charset="0"/>
              </a:rPr>
              <a:t>1 </a:t>
            </a:r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b="1" dirty="0" smtClean="0">
                <a:latin typeface="MTSYN"/>
              </a:rPr>
              <a:t>|</a:t>
            </a:r>
            <a:r>
              <a:rPr lang="en-US" b="1" dirty="0">
                <a:latin typeface="MTMI"/>
              </a:rPr>
              <a:t>m</a:t>
            </a:r>
            <a:r>
              <a:rPr lang="en-US" sz="800" b="1" dirty="0">
                <a:latin typeface="Times New Roman" panose="02020603050405020304" pitchFamily="18" charset="0"/>
              </a:rPr>
              <a:t>1</a:t>
            </a:r>
            <a:r>
              <a:rPr lang="en-US" b="1" dirty="0">
                <a:latin typeface="MTSYN"/>
              </a:rPr>
              <a:t>−</a:t>
            </a:r>
            <a:r>
              <a:rPr lang="en-US" b="1" dirty="0">
                <a:latin typeface="MTMI"/>
              </a:rPr>
              <a:t>m</a:t>
            </a:r>
            <a:r>
              <a:rPr lang="en-US" sz="800" b="1" dirty="0">
                <a:latin typeface="Times New Roman" panose="02020603050405020304" pitchFamily="18" charset="0"/>
              </a:rPr>
              <a:t>2</a:t>
            </a:r>
            <a:r>
              <a:rPr lang="en-US" b="1" dirty="0" smtClean="0">
                <a:latin typeface="MTSYN"/>
              </a:rPr>
              <a:t>|</a:t>
            </a:r>
            <a:r>
              <a:rPr lang="en-US" b="1" dirty="0" smtClean="0">
                <a:latin typeface="MTMI"/>
              </a:rPr>
              <a:t>&lt;k </a:t>
            </a:r>
            <a:r>
              <a:rPr lang="en-US" b="1" dirty="0" smtClean="0">
                <a:latin typeface="MTSYN"/>
              </a:rPr>
              <a:t>·(</a:t>
            </a:r>
            <a:r>
              <a:rPr lang="en-GB" b="1" kern="5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b="1" kern="50" baseline="3000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MTSYN"/>
              </a:rPr>
              <a:t> + </a:t>
            </a:r>
            <a:r>
              <a:rPr lang="en-US" b="1" dirty="0" smtClean="0">
                <a:latin typeface="MTMI"/>
              </a:rPr>
              <a:t>u</a:t>
            </a:r>
            <a:r>
              <a:rPr lang="en-US" sz="800" b="1" dirty="0" smtClean="0">
                <a:latin typeface="Times New Roman" panose="02020603050405020304" pitchFamily="18" charset="0"/>
              </a:rPr>
              <a:t>1</a:t>
            </a:r>
            <a:r>
              <a:rPr lang="en-US" b="1" dirty="0" smtClean="0">
                <a:latin typeface="MTSYN"/>
              </a:rPr>
              <a:t>**</a:t>
            </a:r>
            <a:r>
              <a:rPr lang="en-US" b="1" dirty="0">
                <a:latin typeface="MTSYN"/>
              </a:rPr>
              <a:t>2 + </a:t>
            </a:r>
            <a:r>
              <a:rPr lang="en-US" b="1" dirty="0" smtClean="0">
                <a:latin typeface="MTMI"/>
              </a:rPr>
              <a:t>u</a:t>
            </a:r>
            <a:r>
              <a:rPr lang="en-US" sz="800" b="1" dirty="0" smtClean="0">
                <a:latin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</a:rPr>
              <a:t>**2)</a:t>
            </a:r>
            <a:r>
              <a:rPr lang="en-US" b="1" baseline="30000" dirty="0" smtClean="0">
                <a:latin typeface="Times New Roman" panose="02020603050405020304" pitchFamily="18" charset="0"/>
              </a:rPr>
              <a:t>1/2</a:t>
            </a:r>
            <a:r>
              <a:rPr lang="en-US" b="1" dirty="0" smtClean="0">
                <a:latin typeface="Times New Roman" panose="02020603050405020304" pitchFamily="18" charset="0"/>
              </a:rPr>
              <a:t>  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</a:rPr>
              <a:t>data are “</a:t>
            </a:r>
            <a:r>
              <a:rPr lang="en-US" dirty="0" smtClean="0">
                <a:latin typeface="Times New Roman" panose="02020603050405020304" pitchFamily="18" charset="0"/>
              </a:rPr>
              <a:t>consistent” </a:t>
            </a: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within </a:t>
            </a:r>
            <a:r>
              <a:rPr lang="en-US" sz="2000" b="1" dirty="0">
                <a:solidFill>
                  <a:srgbClr val="FF0000"/>
                </a:solidFill>
                <a:latin typeface="MTMI"/>
              </a:rPr>
              <a:t>k </a:t>
            </a:r>
            <a:r>
              <a:rPr lang="en-US" sz="2000" b="1" dirty="0">
                <a:solidFill>
                  <a:srgbClr val="FF0000"/>
                </a:solidFill>
                <a:latin typeface="MTSYN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they are “in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statistical agreement” …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reasonable target for satellite sounding 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2522" y="527338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5600" y="4758266"/>
            <a:ext cx="112268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8009467" y="1880569"/>
            <a:ext cx="3031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 smtClean="0">
                <a:solidFill>
                  <a:srgbClr val="222222"/>
                </a:solidFill>
                <a:latin typeface="Roboto"/>
              </a:rPr>
              <a:t>Null hypothesis:</a:t>
            </a:r>
            <a:endParaRPr lang="en-US" sz="1400" i="1" u="sng" dirty="0">
              <a:solidFill>
                <a:srgbClr val="222222"/>
              </a:solidFill>
              <a:latin typeface="Roboto"/>
            </a:endParaRPr>
          </a:p>
          <a:p>
            <a:r>
              <a:rPr lang="en-US" sz="1400" i="1" dirty="0" smtClean="0">
                <a:solidFill>
                  <a:srgbClr val="222222"/>
                </a:solidFill>
                <a:latin typeface="Roboto"/>
              </a:rPr>
              <a:t>(in </a:t>
            </a:r>
            <a:r>
              <a:rPr lang="en-US" sz="1400" i="1" dirty="0">
                <a:solidFill>
                  <a:srgbClr val="222222"/>
                </a:solidFill>
                <a:latin typeface="Roboto"/>
              </a:rPr>
              <a:t>a statistical test) the hypothesis that there is no significant difference between specified populations, any observed difference being due to sampling or experimental error.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009467" y="1880569"/>
            <a:ext cx="3031066" cy="13849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73" y="1142910"/>
            <a:ext cx="11868727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2160"/>
              </a:lnSpc>
              <a:spcAft>
                <a:spcPts val="1000"/>
              </a:spcAft>
            </a:pPr>
            <a:endParaRPr lang="en-GB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ts val="2160"/>
              </a:lnSpc>
              <a:spcAft>
                <a:spcPts val="1000"/>
              </a:spcAft>
            </a:pPr>
            <a:r>
              <a:rPr lang="en-GB" sz="2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  Since </a:t>
            </a:r>
            <a:r>
              <a:rPr lang="en-GB" sz="2400" b="1" kern="50" dirty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GB" sz="2400" b="1" kern="50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and u1 </a:t>
            </a:r>
            <a:r>
              <a:rPr lang="en-GB" sz="2400" b="1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 </a:t>
            </a:r>
            <a:r>
              <a:rPr lang="en-GB" sz="2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“unknown” they are initially set to zero and “k</a:t>
            </a:r>
            <a:r>
              <a:rPr lang="en-GB" sz="2400" b="1" spc="-50" baseline="-25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GB" sz="2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is defined: 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4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24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GB" sz="2400" b="1" spc="-5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GB" sz="24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= </a:t>
            </a:r>
            <a:r>
              <a:rPr lang="en-GB" sz="24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ABS (m1 – m2) / </a:t>
            </a:r>
            <a:r>
              <a:rPr lang="en-GB" sz="24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u2 </a:t>
            </a:r>
            <a:r>
              <a:rPr lang="en-GB" sz="24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GB" sz="2400" b="1" spc="-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0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spc="-5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initial  condition</a:t>
            </a:r>
            <a:r>
              <a:rPr lang="en-GB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endParaRPr lang="en-GB" b="1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u2 k</a:t>
            </a:r>
            <a:r>
              <a:rPr lang="en-GB" spc="-50" baseline="-25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~ ABS (m1 – m2) =</a:t>
            </a:r>
            <a:r>
              <a:rPr lang="en-US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US" kern="50" dirty="0" err="1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kern="50" baseline="-25000" dirty="0" err="1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x</a:t>
            </a:r>
            <a:r>
              <a:rPr lang="en-US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(</a:t>
            </a:r>
            <a:r>
              <a:rPr lang="en-US" kern="5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US" baseline="30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+ u1</a:t>
            </a:r>
            <a:r>
              <a:rPr lang="en-US" baseline="30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+ u2</a:t>
            </a:r>
            <a:r>
              <a:rPr lang="en-US" baseline="30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1/2</a:t>
            </a:r>
            <a:r>
              <a:rPr lang="en-US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 …</a:t>
            </a:r>
            <a:r>
              <a:rPr lang="en-US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kern="50" dirty="0" err="1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2000" b="1" kern="50" baseline="-25000" dirty="0" err="1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x</a:t>
            </a:r>
            <a:r>
              <a:rPr lang="en-US" sz="20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denotes some target value	</a:t>
            </a:r>
            <a:r>
              <a:rPr lang="en-US" sz="2000" b="1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	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b="1" dirty="0" smtClean="0">
              <a:latin typeface="Times New Roman" panose="02020603050405020304" pitchFamily="18" charset="0"/>
              <a:ea typeface="Bitstream Vera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50" dirty="0" smtClean="0">
                <a:solidFill>
                  <a:srgbClr val="FF0000"/>
                </a:solidFill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+ u1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 ((“k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”/k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–1) (u2)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b="1" dirty="0" smtClean="0">
              <a:latin typeface="Times New Roman" panose="02020603050405020304" pitchFamily="18" charset="0"/>
              <a:ea typeface="Bitstream Vera San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Substituting </a:t>
            </a:r>
            <a:r>
              <a:rPr lang="en-US" b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b="1" kern="50" baseline="-2500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x</a:t>
            </a:r>
            <a:r>
              <a:rPr lang="en-US" b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US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 2 </a:t>
            </a:r>
            <a:r>
              <a:rPr lang="en-US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(“statistical agreement” with GRUAN) </a:t>
            </a:r>
            <a:r>
              <a:rPr lang="en-US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 ignoring the “</a:t>
            </a:r>
            <a:r>
              <a:rPr lang="en-GB" i="1" kern="5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 </a:t>
            </a:r>
            <a:r>
              <a:rPr lang="en-US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”term (small …)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kern="50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  <a:r>
              <a:rPr lang="en-GB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                     </a:t>
            </a:r>
            <a:r>
              <a:rPr lang="en-GB" i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(</a:t>
            </a:r>
            <a:r>
              <a:rPr lang="en-GB" i="1" kern="50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for derived soundings, “</a:t>
            </a:r>
            <a:r>
              <a:rPr lang="en-GB" i="1" kern="50" dirty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i="1" kern="50" dirty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” relatively small compared to inherent error signal)</a:t>
            </a:r>
            <a:endParaRPr lang="en-US" i="1" spc="-5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 =   ((</a:t>
            </a:r>
            <a:r>
              <a:rPr lang="en-US" sz="28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k</a:t>
            </a:r>
            <a:r>
              <a:rPr lang="en-US" sz="2800" b="1" kern="5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0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2)</a:t>
            </a:r>
            <a:r>
              <a:rPr lang="en-US" sz="2800" b="1" spc="-5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–1)</a:t>
            </a:r>
            <a:r>
              <a:rPr lang="en-US" sz="2800" b="1" spc="-5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(u2)  </a:t>
            </a:r>
            <a:r>
              <a:rPr lang="en-US" sz="28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   </a:t>
            </a:r>
            <a:r>
              <a:rPr lang="en-US" sz="2000" b="1" spc="-5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uncertainty needed for “statistical agreement” with GRUAN   </a:t>
            </a:r>
          </a:p>
          <a:p>
            <a:pPr indent="457200">
              <a:lnSpc>
                <a:spcPct val="150000"/>
              </a:lnSpc>
              <a:spcAft>
                <a:spcPts val="1000"/>
              </a:spcAft>
            </a:pPr>
            <a:r>
              <a:rPr lang="en-GB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“</a:t>
            </a:r>
            <a:r>
              <a:rPr lang="en-GB" sz="20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u1” </a:t>
            </a:r>
            <a:r>
              <a:rPr lang="en-GB" sz="2000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provides “high” estimate for the satellite product uncertainty since it includes  “</a:t>
            </a:r>
            <a:r>
              <a:rPr lang="en-GB" sz="2000" b="1" kern="50" dirty="0" smtClean="0">
                <a:latin typeface="Symbol" panose="05050102010706020507" pitchFamily="18" charset="2"/>
                <a:ea typeface="Bitstream Vera Sans"/>
                <a:cs typeface="Times New Roman" panose="02020603050405020304" pitchFamily="18" charset="0"/>
              </a:rPr>
              <a:t>s</a:t>
            </a:r>
            <a:r>
              <a:rPr lang="en-GB" sz="2000" b="1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 …  ?</a:t>
            </a:r>
            <a:r>
              <a:rPr lang="en-GB" sz="2000" b="1" kern="50" dirty="0" smtClean="0">
                <a:latin typeface="Times New Roman" panose="02020603050405020304" pitchFamily="18" charset="0"/>
                <a:ea typeface="Bitstream Vera Sans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538" y="49468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Strategy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38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370" y="1079455"/>
            <a:ext cx="105848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2800" b="1" u="sng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Moisture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GRUAN Uncertainty defined in terms of Relative Humidity (RH)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Satellite sensors measure H20 vapour molecules / mixing ratio (MR)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RH uncertainty is converted MR uncertainty … 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1000"/>
              </a:spcAft>
            </a:pPr>
            <a:r>
              <a:rPr lang="en-GB" b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u2(MR)  = u2 (RH) x Saturation (MR)					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    </a:t>
            </a:r>
            <a:r>
              <a:rPr lang="en-GB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(at 300K, Saturation MR approximately 25 g/kg)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impact of respective uncertainty in temperature (and pressure) is not included as it is “relatively” small: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 300K (saturation MR 25g/kg), 1013 </a:t>
            </a:r>
            <a:r>
              <a:rPr lang="en-GB" spc="-5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hPa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and “typical” GRUAN uncertainty values of 0.2K, 0.5 </a:t>
            </a:r>
            <a:r>
              <a:rPr lang="en-GB" spc="-5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hPa</a:t>
            </a: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and 3% RH,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MR uncertainty is estimated as 0.67 +/- 0.01 g/kg (or +/- 1.5%)  … impact tends to decrease with height</a:t>
            </a:r>
            <a:endParaRPr lang="en-GB" spc="-5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b="1" i="1" spc="-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(satellite sensor sensitivity to atmospheric water vapour 20 (to 40) ppm)   </a:t>
            </a:r>
            <a:endParaRPr lang="en-US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6538" y="49468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Strategy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60400" y="1079455"/>
            <a:ext cx="10532533" cy="56323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36808</TotalTime>
  <Words>1579</Words>
  <Application>Microsoft Office PowerPoint</Application>
  <PresentationFormat>Widescreen</PresentationFormat>
  <Paragraphs>393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Bitstream Vera Sans</vt:lpstr>
      <vt:lpstr>Calibri</vt:lpstr>
      <vt:lpstr>MTMI</vt:lpstr>
      <vt:lpstr>MTSYN</vt:lpstr>
      <vt:lpstr>Roboto</vt:lpstr>
      <vt:lpstr>Symbol</vt:lpstr>
      <vt:lpstr>Times New Roman</vt:lpstr>
      <vt:lpstr>Wingdings</vt:lpstr>
      <vt:lpstr>NOAA Template</vt:lpstr>
      <vt:lpstr>1_NOAA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Reale</dc:creator>
  <cp:lastModifiedBy>Tony Reale</cp:lastModifiedBy>
  <cp:revision>165</cp:revision>
  <dcterms:created xsi:type="dcterms:W3CDTF">2019-05-16T17:55:04Z</dcterms:created>
  <dcterms:modified xsi:type="dcterms:W3CDTF">2019-10-03T13:52:47Z</dcterms:modified>
</cp:coreProperties>
</file>