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75" r:id="rId3"/>
    <p:sldId id="258" r:id="rId4"/>
    <p:sldId id="259" r:id="rId5"/>
    <p:sldId id="261" r:id="rId6"/>
    <p:sldId id="260" r:id="rId7"/>
    <p:sldId id="262" r:id="rId8"/>
    <p:sldId id="274" r:id="rId9"/>
    <p:sldId id="264" r:id="rId10"/>
    <p:sldId id="265" r:id="rId11"/>
    <p:sldId id="266" r:id="rId12"/>
    <p:sldId id="270" r:id="rId13"/>
    <p:sldId id="276" r:id="rId14"/>
    <p:sldId id="277" r:id="rId15"/>
    <p:sldId id="278" r:id="rId16"/>
    <p:sldId id="279" r:id="rId17"/>
    <p:sldId id="280" r:id="rId18"/>
    <p:sldId id="271" r:id="rId19"/>
    <p:sldId id="28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2"/>
    <p:restoredTop sz="94667"/>
  </p:normalViewPr>
  <p:slideViewPr>
    <p:cSldViewPr snapToGrid="0" snapToObjects="1">
      <p:cViewPr varScale="1">
        <p:scale>
          <a:sx n="163" d="100"/>
          <a:sy n="163" d="100"/>
        </p:scale>
        <p:origin x="15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2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2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08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analysis</a:t>
            </a:r>
          </a:p>
          <a:p>
            <a:r>
              <a:rPr lang="en-US" dirty="0"/>
              <a:t>For both clear-sky</a:t>
            </a:r>
            <a:r>
              <a:rPr lang="en-US" baseline="0" dirty="0"/>
              <a:t> and cloud-cleared, comprehensive thinning results in improved intensity forecast</a:t>
            </a:r>
          </a:p>
          <a:p>
            <a:r>
              <a:rPr lang="en-US" baseline="0" dirty="0"/>
              <a:t>~4 hPa improvement over 48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2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0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90663"/>
            <a:ext cx="10515600" cy="4594225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10/4/2019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0D0D0D"/>
            </a:gs>
            <a:gs pos="34000">
              <a:srgbClr val="303030"/>
            </a:gs>
            <a:gs pos="49000">
              <a:schemeClr val="bg2">
                <a:lumMod val="1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140"/>
            <a:ext cx="10515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88947"/>
            <a:ext cx="12192000" cy="4690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1353099" y="6464945"/>
            <a:ext cx="25810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Global Modeling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and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226" y="6449580"/>
            <a:ext cx="1052957" cy="311817"/>
          </a:xfrm>
          <a:prstGeom prst="rect">
            <a:avLst/>
          </a:prstGeom>
          <a:noFill/>
          <a:ln w="6350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b="1" i="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GMAO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4666" y="6440922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3378" y="6440922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10/4/2019</a:t>
            </a:fld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3107" y="127916"/>
            <a:ext cx="3571124" cy="3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5844" tIns="67921" rIns="135844" bIns="6792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33" b="0" i="0" dirty="0">
                <a:solidFill>
                  <a:schemeClr val="tx1">
                    <a:lumMod val="65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8222" y="12790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709" y="457200"/>
            <a:ext cx="9123871" cy="25879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Advances towards ingestion of </a:t>
            </a:r>
            <a:br>
              <a:rPr lang="en-US" sz="3600" dirty="0" smtClean="0"/>
            </a:br>
            <a:r>
              <a:rPr lang="en-US" sz="3600" dirty="0" smtClean="0"/>
              <a:t>multi-instrument cloud-cleared infrared radiances in a </a:t>
            </a:r>
            <a:r>
              <a:rPr lang="en-US" sz="3600" dirty="0"/>
              <a:t>global </a:t>
            </a:r>
            <a:br>
              <a:rPr lang="en-US" sz="3600" dirty="0"/>
            </a:br>
            <a:r>
              <a:rPr lang="en-US" sz="3600" dirty="0"/>
              <a:t>data assimilation and forecast framework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684180"/>
            <a:ext cx="10363200" cy="223881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 err="1">
                <a:solidFill>
                  <a:schemeClr val="accent4"/>
                </a:solidFill>
              </a:rPr>
              <a:t>Oreste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Reale</a:t>
            </a:r>
            <a:r>
              <a:rPr lang="en-US" dirty="0">
                <a:solidFill>
                  <a:schemeClr val="accent4"/>
                </a:solidFill>
              </a:rPr>
              <a:t>, Erica McGrath-Spangler, Manisha </a:t>
            </a:r>
            <a:r>
              <a:rPr lang="en-US" dirty="0" err="1">
                <a:solidFill>
                  <a:schemeClr val="accent4"/>
                </a:solidFill>
              </a:rPr>
              <a:t>Ganeshan</a:t>
            </a:r>
            <a:endParaRPr lang="en-US" dirty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/>
              <a:t>(GESTAR/USRA and NASA/GMAO)</a:t>
            </a:r>
          </a:p>
          <a:p>
            <a:r>
              <a:rPr lang="en-US" dirty="0">
                <a:solidFill>
                  <a:schemeClr val="accent4"/>
                </a:solidFill>
              </a:rPr>
              <a:t>Will McCarty, Ron Gelaro </a:t>
            </a:r>
          </a:p>
          <a:p>
            <a:r>
              <a:rPr lang="en-US" dirty="0"/>
              <a:t>(NASA/GMAO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Bryan </a:t>
            </a:r>
            <a:r>
              <a:rPr lang="en-US" dirty="0" err="1" smtClean="0">
                <a:solidFill>
                  <a:schemeClr val="accent4"/>
                </a:solidFill>
              </a:rPr>
              <a:t>Karpowicz</a:t>
            </a:r>
            <a:r>
              <a:rPr lang="en-US" dirty="0" smtClean="0">
                <a:solidFill>
                  <a:schemeClr val="accent4"/>
                </a:solidFill>
              </a:rPr>
              <a:t>, </a:t>
            </a:r>
            <a:r>
              <a:rPr lang="en-US" dirty="0" err="1" smtClean="0">
                <a:solidFill>
                  <a:schemeClr val="accent4"/>
                </a:solidFill>
              </a:rPr>
              <a:t>Niama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Boukachaba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/>
              <a:t>(GESTAR/USRA and NASA/GMAO)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5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31440" y="1695795"/>
            <a:ext cx="2360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Vertical cross section</a:t>
            </a:r>
          </a:p>
          <a:p>
            <a:r>
              <a:rPr lang="en-US" sz="1600" dirty="0"/>
              <a:t>Wind magnitude (shaded)</a:t>
            </a:r>
          </a:p>
          <a:p>
            <a:r>
              <a:rPr lang="en-US" sz="1600" dirty="0"/>
              <a:t>Temperature (°C, black)</a:t>
            </a:r>
          </a:p>
          <a:p>
            <a:r>
              <a:rPr lang="en-US" sz="1600" dirty="0"/>
              <a:t>Temp. </a:t>
            </a:r>
            <a:r>
              <a:rPr lang="en-US" sz="1600" dirty="0" err="1" smtClean="0"/>
              <a:t>Anom</a:t>
            </a:r>
            <a:r>
              <a:rPr lang="en-US" sz="1600" dirty="0" smtClean="0"/>
              <a:t>. (°</a:t>
            </a:r>
            <a:r>
              <a:rPr lang="en-US" sz="1600" dirty="0"/>
              <a:t>C, red)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4761" y="5335675"/>
            <a:ext cx="2197240" cy="85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850 hPa winds (shaded)</a:t>
            </a:r>
          </a:p>
          <a:p>
            <a:r>
              <a:rPr lang="en-US" sz="1600" dirty="0" err="1"/>
              <a:t>slp</a:t>
            </a:r>
            <a:r>
              <a:rPr lang="en-US" sz="1600" dirty="0"/>
              <a:t>(contours)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5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7" y="5961745"/>
            <a:ext cx="102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Comprehensive adaptive thinning improves </a:t>
            </a:r>
            <a:r>
              <a:rPr lang="en-US" dirty="0"/>
              <a:t>track forecast </a:t>
            </a:r>
            <a:r>
              <a:rPr lang="en-US" dirty="0" smtClean="0"/>
              <a:t>skill (unlike when applied to AIRS alone)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04"/>
            <a:ext cx="12117360" cy="49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490" y="1840293"/>
            <a:ext cx="1685077" cy="34163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Extreme large </a:t>
            </a:r>
          </a:p>
          <a:p>
            <a:r>
              <a:rPr lang="en-US" dirty="0">
                <a:solidFill>
                  <a:srgbClr val="000000"/>
                </a:solidFill>
              </a:rPr>
              <a:t>typhoon, </a:t>
            </a:r>
          </a:p>
          <a:p>
            <a:r>
              <a:rPr lang="en-US" dirty="0">
                <a:solidFill>
                  <a:srgbClr val="000000"/>
                </a:solidFill>
              </a:rPr>
              <a:t>previously </a:t>
            </a:r>
          </a:p>
          <a:p>
            <a:r>
              <a:rPr lang="en-US" dirty="0">
                <a:solidFill>
                  <a:srgbClr val="000000"/>
                </a:solidFill>
              </a:rPr>
              <a:t>insensitive </a:t>
            </a:r>
          </a:p>
          <a:p>
            <a:r>
              <a:rPr lang="en-US" dirty="0">
                <a:solidFill>
                  <a:srgbClr val="000000"/>
                </a:solidFill>
              </a:rPr>
              <a:t>to changes </a:t>
            </a:r>
          </a:p>
          <a:p>
            <a:r>
              <a:rPr lang="en-US" dirty="0">
                <a:solidFill>
                  <a:srgbClr val="000000"/>
                </a:solidFill>
              </a:rPr>
              <a:t>in AIRS DA </a:t>
            </a:r>
          </a:p>
          <a:p>
            <a:r>
              <a:rPr lang="en-US" dirty="0">
                <a:solidFill>
                  <a:srgbClr val="000000"/>
                </a:solidFill>
              </a:rPr>
              <a:t>strategy, now</a:t>
            </a:r>
          </a:p>
          <a:p>
            <a:r>
              <a:rPr lang="en-US" dirty="0">
                <a:solidFill>
                  <a:srgbClr val="000000"/>
                </a:solidFill>
              </a:rPr>
              <a:t>positively </a:t>
            </a:r>
          </a:p>
          <a:p>
            <a:r>
              <a:rPr lang="en-US" dirty="0">
                <a:solidFill>
                  <a:srgbClr val="000000"/>
                </a:solidFill>
              </a:rPr>
              <a:t>impacted by </a:t>
            </a:r>
          </a:p>
          <a:p>
            <a:r>
              <a:rPr lang="en-US" dirty="0">
                <a:solidFill>
                  <a:srgbClr val="000000"/>
                </a:solidFill>
              </a:rPr>
              <a:t>combined</a:t>
            </a:r>
          </a:p>
          <a:p>
            <a:r>
              <a:rPr lang="en-US" dirty="0">
                <a:solidFill>
                  <a:srgbClr val="000000"/>
                </a:solidFill>
              </a:rPr>
              <a:t>adaptive </a:t>
            </a:r>
          </a:p>
          <a:p>
            <a:r>
              <a:rPr lang="en-US" dirty="0">
                <a:solidFill>
                  <a:srgbClr val="000000"/>
                </a:solidFill>
              </a:rPr>
              <a:t>thinning.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56" y="524893"/>
            <a:ext cx="6450258" cy="6047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2132" y="147469"/>
            <a:ext cx="511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Improvement in structure also for very large TCs</a:t>
            </a:r>
          </a:p>
        </p:txBody>
      </p:sp>
    </p:spTree>
    <p:extLst>
      <p:ext uri="{BB962C8B-B14F-4D97-AF65-F5344CB8AC3E}">
        <p14:creationId xmlns:p14="http://schemas.microsoft.com/office/powerpoint/2010/main" val="259212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4D8B-A84F-474F-A991-40DB34B6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51"/>
            <a:ext cx="10515600" cy="820208"/>
          </a:xfrm>
        </p:spPr>
        <p:txBody>
          <a:bodyPr>
            <a:normAutofit/>
          </a:bodyPr>
          <a:lstStyle/>
          <a:p>
            <a:r>
              <a:rPr lang="en-US" sz="3400" dirty="0"/>
              <a:t>Roadmap towards an operational use of CCRs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A3BA1-9174-0E42-B666-E5E7E378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0A237-E28E-9B4D-A190-C5BD472A0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33460"/>
            <a:ext cx="10515600" cy="5374754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spite of the overwhelming evidence that cloud-cleared products are an immensely superior data type compared to clear-sky, </a:t>
            </a:r>
            <a:r>
              <a:rPr lang="en-US" dirty="0"/>
              <a:t>c</a:t>
            </a:r>
            <a:r>
              <a:rPr lang="en-US" dirty="0" smtClean="0"/>
              <a:t>loud-cleared </a:t>
            </a:r>
            <a:r>
              <a:rPr lang="en-US" dirty="0"/>
              <a:t>infrared radiances have not been operationally used  because of: 1) </a:t>
            </a:r>
            <a:r>
              <a:rPr lang="en-US" dirty="0">
                <a:solidFill>
                  <a:srgbClr val="FFC000"/>
                </a:solidFill>
              </a:rPr>
              <a:t>lack of awareness that CCRs need to be much more aggressively thinned</a:t>
            </a:r>
            <a:r>
              <a:rPr lang="en-US" dirty="0"/>
              <a:t>; 2) </a:t>
            </a:r>
            <a:r>
              <a:rPr lang="en-US" dirty="0" smtClean="0">
                <a:solidFill>
                  <a:srgbClr val="FFC000"/>
                </a:solidFill>
              </a:rPr>
              <a:t>latency</a:t>
            </a:r>
            <a:r>
              <a:rPr lang="en-US" dirty="0" smtClean="0"/>
              <a:t>; </a:t>
            </a:r>
            <a:r>
              <a:rPr lang="en-US" dirty="0"/>
              <a:t>and 3) </a:t>
            </a:r>
            <a:r>
              <a:rPr lang="en-US" dirty="0" smtClean="0">
                <a:solidFill>
                  <a:srgbClr val="FFC000"/>
                </a:solidFill>
              </a:rPr>
              <a:t>external dependencies </a:t>
            </a:r>
            <a:r>
              <a:rPr lang="en-US" dirty="0"/>
              <a:t>(ECMWF data; neural network) which are </a:t>
            </a:r>
            <a:r>
              <a:rPr lang="en-US" dirty="0" smtClean="0"/>
              <a:t>perceived by operational centers as not </a:t>
            </a:r>
            <a:r>
              <a:rPr lang="en-US" dirty="0"/>
              <a:t>controllable </a:t>
            </a:r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As part of this </a:t>
            </a:r>
            <a:r>
              <a:rPr lang="en-US" dirty="0" smtClean="0"/>
              <a:t>plan, with the goal of raising awareness and interest towards cloud-cleared AIRS products, the </a:t>
            </a:r>
            <a:r>
              <a:rPr lang="en-US" dirty="0"/>
              <a:t>cloud-clearing algorithm </a:t>
            </a:r>
            <a:r>
              <a:rPr lang="en-US" dirty="0" smtClean="0"/>
              <a:t>developed by </a:t>
            </a:r>
            <a:r>
              <a:rPr lang="en-US" dirty="0" smtClean="0">
                <a:solidFill>
                  <a:srgbClr val="FFC000"/>
                </a:solidFill>
              </a:rPr>
              <a:t>Joel Susskind </a:t>
            </a:r>
            <a:r>
              <a:rPr lang="en-US" dirty="0" smtClean="0"/>
              <a:t>and his team was analyzed in the attempt of making it customizable (thanks to </a:t>
            </a:r>
            <a:r>
              <a:rPr lang="en-US" dirty="0" smtClean="0">
                <a:solidFill>
                  <a:srgbClr val="FFC000"/>
                </a:solidFill>
              </a:rPr>
              <a:t>Lena Iredell, Lou </a:t>
            </a:r>
            <a:r>
              <a:rPr lang="en-US" dirty="0" err="1" smtClean="0">
                <a:solidFill>
                  <a:srgbClr val="FFC000"/>
                </a:solidFill>
              </a:rPr>
              <a:t>Kouvaris</a:t>
            </a:r>
            <a:r>
              <a:rPr lang="en-US" dirty="0" smtClean="0">
                <a:solidFill>
                  <a:srgbClr val="FFC000"/>
                </a:solidFill>
              </a:rPr>
              <a:t> and John </a:t>
            </a:r>
            <a:r>
              <a:rPr lang="en-US" dirty="0" err="1" smtClean="0">
                <a:solidFill>
                  <a:srgbClr val="FFC000"/>
                </a:solidFill>
              </a:rPr>
              <a:t>Blaisdell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Selection </a:t>
            </a:r>
            <a:r>
              <a:rPr lang="en-US" dirty="0">
                <a:solidFill>
                  <a:srgbClr val="FFC000"/>
                </a:solidFill>
              </a:rPr>
              <a:t>of channels </a:t>
            </a:r>
            <a:r>
              <a:rPr lang="en-US" dirty="0" smtClean="0">
                <a:solidFill>
                  <a:srgbClr val="FFC000"/>
                </a:solidFill>
              </a:rPr>
              <a:t>changed </a:t>
            </a:r>
            <a:r>
              <a:rPr lang="en-US" dirty="0" smtClean="0"/>
              <a:t>to match the one </a:t>
            </a:r>
            <a:r>
              <a:rPr lang="en-US" dirty="0"/>
              <a:t>used by the </a:t>
            </a:r>
            <a:r>
              <a:rPr lang="en-US" dirty="0">
                <a:solidFill>
                  <a:srgbClr val="FFC000"/>
                </a:solidFill>
              </a:rPr>
              <a:t>GMAO</a:t>
            </a:r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GEOS-originated </a:t>
            </a:r>
            <a:r>
              <a:rPr lang="en-US" dirty="0">
                <a:solidFill>
                  <a:srgbClr val="FFC000"/>
                </a:solidFill>
              </a:rPr>
              <a:t>fields </a:t>
            </a:r>
            <a:r>
              <a:rPr lang="en-US" dirty="0" smtClean="0"/>
              <a:t>replace </a:t>
            </a:r>
            <a:r>
              <a:rPr lang="en-US" dirty="0"/>
              <a:t>the neural network training against </a:t>
            </a:r>
            <a:r>
              <a:rPr lang="en-US" dirty="0" smtClean="0"/>
              <a:t>ECMWF</a:t>
            </a:r>
            <a:endParaRPr lang="en-US" dirty="0"/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evised </a:t>
            </a:r>
            <a:r>
              <a:rPr lang="en-US" dirty="0">
                <a:solidFill>
                  <a:srgbClr val="FFC000"/>
                </a:solidFill>
              </a:rPr>
              <a:t>algorithm </a:t>
            </a:r>
            <a:r>
              <a:rPr lang="en-US" dirty="0" smtClean="0">
                <a:solidFill>
                  <a:srgbClr val="FFC000"/>
                </a:solidFill>
              </a:rPr>
              <a:t>ported to </a:t>
            </a:r>
            <a:r>
              <a:rPr lang="en-US" dirty="0">
                <a:solidFill>
                  <a:srgbClr val="FFC000"/>
                </a:solidFill>
              </a:rPr>
              <a:t>NCCS </a:t>
            </a:r>
            <a:endParaRPr lang="en-US" dirty="0"/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Produced CCRs</a:t>
            </a:r>
            <a:r>
              <a:rPr lang="en-US" dirty="0" smtClean="0"/>
              <a:t> from </a:t>
            </a:r>
            <a:r>
              <a:rPr lang="en-US" dirty="0"/>
              <a:t>July to October 2017</a:t>
            </a:r>
          </a:p>
          <a:p>
            <a:pPr marL="342900" indent="-342900" algn="l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Customized CCRs have been  </a:t>
            </a:r>
            <a:r>
              <a:rPr lang="en-US" dirty="0">
                <a:solidFill>
                  <a:srgbClr val="FFC000"/>
                </a:solidFill>
              </a:rPr>
              <a:t>successfully assimilated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new </a:t>
            </a:r>
            <a:r>
              <a:rPr lang="en-US" dirty="0" smtClean="0">
                <a:solidFill>
                  <a:srgbClr val="FFC000"/>
                </a:solidFill>
              </a:rPr>
              <a:t>hybrid </a:t>
            </a:r>
            <a:r>
              <a:rPr lang="en-US" dirty="0">
                <a:solidFill>
                  <a:srgbClr val="FFC000"/>
                </a:solidFill>
              </a:rPr>
              <a:t>4DEnVAR GEOS </a:t>
            </a:r>
            <a:r>
              <a:rPr lang="en-US" dirty="0" smtClean="0">
                <a:solidFill>
                  <a:srgbClr val="FFC000"/>
                </a:solidFill>
              </a:rPr>
              <a:t>for the entire period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8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3B425-56E9-7F4D-9811-F8E97903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39280" y="745751"/>
            <a:ext cx="4752720" cy="571565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comparison of two AIRS CCR products (the one produced by the DAAC and the experimental one generated within the GMAO), reveals </a:t>
            </a:r>
            <a:r>
              <a:rPr lang="en-US" dirty="0" smtClean="0">
                <a:solidFill>
                  <a:srgbClr val="FFC000"/>
                </a:solidFill>
              </a:rPr>
              <a:t>no significant difference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is the </a:t>
            </a:r>
            <a:r>
              <a:rPr lang="en-US" dirty="0">
                <a:solidFill>
                  <a:srgbClr val="FF0000"/>
                </a:solidFill>
              </a:rPr>
              <a:t>first attempt </a:t>
            </a:r>
            <a:r>
              <a:rPr lang="en-US" dirty="0" smtClean="0">
                <a:solidFill>
                  <a:srgbClr val="FF0000"/>
                </a:solidFill>
              </a:rPr>
              <a:t>ever </a:t>
            </a:r>
            <a:r>
              <a:rPr lang="en-US" dirty="0" smtClean="0"/>
              <a:t>to </a:t>
            </a:r>
            <a:r>
              <a:rPr lang="en-US" dirty="0"/>
              <a:t>create a GMAO-customized CCR product on NCCS and successfully assimilate it in the GEOS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These preliminary results are very encouraging because they indicate the </a:t>
            </a:r>
            <a:r>
              <a:rPr lang="en-US" dirty="0">
                <a:solidFill>
                  <a:srgbClr val="FFC000"/>
                </a:solidFill>
              </a:rPr>
              <a:t>feasibility of producing CCRS internally </a:t>
            </a:r>
            <a:r>
              <a:rPr lang="en-US" dirty="0"/>
              <a:t>without any external </a:t>
            </a:r>
            <a:r>
              <a:rPr lang="en-US" dirty="0" smtClean="0"/>
              <a:t>dependency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C000"/>
                </a:solidFill>
              </a:rPr>
              <a:t>controlling latency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9E70F-E630-F848-B3CE-4B2236EA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" r="4025"/>
          <a:stretch/>
        </p:blipFill>
        <p:spPr>
          <a:xfrm>
            <a:off x="443335" y="592445"/>
            <a:ext cx="6927273" cy="5727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7D4BB-8ECE-3D4E-B780-661332F5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13712-44C1-5E47-ACE1-93CD97D817C4}"/>
              </a:ext>
            </a:extLst>
          </p:cNvPr>
          <p:cNvSpPr txBox="1"/>
          <p:nvPr/>
        </p:nvSpPr>
        <p:spPr>
          <a:xfrm>
            <a:off x="1717777" y="5102854"/>
            <a:ext cx="24865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Reference = Clear-sky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22EEA-B52D-864A-A512-9CE7EF2DA89B}"/>
              </a:ext>
            </a:extLst>
          </p:cNvPr>
          <p:cNvSpPr/>
          <p:nvPr/>
        </p:nvSpPr>
        <p:spPr>
          <a:xfrm>
            <a:off x="2466975" y="5930900"/>
            <a:ext cx="711200" cy="107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C81EE-F1AC-E140-B433-443FBD8E6722}"/>
              </a:ext>
            </a:extLst>
          </p:cNvPr>
          <p:cNvSpPr/>
          <p:nvPr/>
        </p:nvSpPr>
        <p:spPr>
          <a:xfrm>
            <a:off x="2466974" y="6048375"/>
            <a:ext cx="768350" cy="107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rgbClr val="000000"/>
                </a:solidFill>
              </a:rPr>
              <a:t>DISC CCRs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0823E6-3CF9-634E-9266-BBB39D6CF5C2}"/>
              </a:ext>
            </a:extLst>
          </p:cNvPr>
          <p:cNvSpPr/>
          <p:nvPr/>
        </p:nvSpPr>
        <p:spPr>
          <a:xfrm>
            <a:off x="2466974" y="6170305"/>
            <a:ext cx="841376" cy="107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rgbClr val="000000"/>
                </a:solidFill>
              </a:rPr>
              <a:t>GMAO CCRs</a:t>
            </a:r>
          </a:p>
        </p:txBody>
      </p:sp>
    </p:spTree>
    <p:extLst>
      <p:ext uri="{BB962C8B-B14F-4D97-AF65-F5344CB8AC3E}">
        <p14:creationId xmlns:p14="http://schemas.microsoft.com/office/powerpoint/2010/main" val="3334627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08927B-6464-6848-8352-70EB3D195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398" y="449786"/>
            <a:ext cx="5486401" cy="5642517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H. Harvey (2017)</a:t>
            </a:r>
          </a:p>
          <a:p>
            <a:pPr marL="61722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Vertical cross section: Wind magnitude (shaded), Temperature (°C, black), Temp. Anomaly (°C, red)</a:t>
            </a:r>
          </a:p>
          <a:p>
            <a:pPr marL="56007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850 hPa winds (shaded), slp (contours)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Increased warm core structure, stronger wind speeds and lower sea level pressure and an overall improvement in vertical and horizontal structure result from assimilation of cloud-cleared AIRS radiances </a:t>
            </a:r>
            <a:r>
              <a:rPr lang="en-US" dirty="0" smtClean="0"/>
              <a:t>against clear-sky radiances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customized  </a:t>
            </a:r>
            <a:r>
              <a:rPr lang="en-US" dirty="0"/>
              <a:t>AIRS CCRs, </a:t>
            </a:r>
            <a:r>
              <a:rPr lang="en-US" dirty="0" smtClean="0"/>
              <a:t>tailored </a:t>
            </a:r>
            <a:r>
              <a:rPr lang="en-US" dirty="0"/>
              <a:t>to </a:t>
            </a:r>
            <a:r>
              <a:rPr lang="en-US" dirty="0" smtClean="0"/>
              <a:t>the GMAO system, produce even better results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77931-990B-1046-B982-4A69904A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4946B-173D-0147-87FA-1615D95E9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40"/>
          <a:stretch/>
        </p:blipFill>
        <p:spPr>
          <a:xfrm>
            <a:off x="221672" y="225138"/>
            <a:ext cx="5486400" cy="65809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0BFE29-AAE1-354E-9DF5-8DE15C3FD792}"/>
              </a:ext>
            </a:extLst>
          </p:cNvPr>
          <p:cNvSpPr/>
          <p:nvPr/>
        </p:nvSpPr>
        <p:spPr>
          <a:xfrm>
            <a:off x="665018" y="526473"/>
            <a:ext cx="1343891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76DABF-DD63-3741-B819-88D239E87F37}"/>
              </a:ext>
            </a:extLst>
          </p:cNvPr>
          <p:cNvSpPr/>
          <p:nvPr/>
        </p:nvSpPr>
        <p:spPr>
          <a:xfrm>
            <a:off x="1981200" y="526473"/>
            <a:ext cx="1627908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DISC CCRs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51AD09-582B-614B-AC48-37313E366641}"/>
              </a:ext>
            </a:extLst>
          </p:cNvPr>
          <p:cNvSpPr/>
          <p:nvPr/>
        </p:nvSpPr>
        <p:spPr>
          <a:xfrm>
            <a:off x="3519054" y="526473"/>
            <a:ext cx="1754403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GMAO CCRs</a:t>
            </a:r>
          </a:p>
        </p:txBody>
      </p:sp>
    </p:spTree>
    <p:extLst>
      <p:ext uri="{BB962C8B-B14F-4D97-AF65-F5344CB8AC3E}">
        <p14:creationId xmlns:p14="http://schemas.microsoft.com/office/powerpoint/2010/main" val="154617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ACF34-17F5-304D-B895-DEBFA2A3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3707FD-5EDA-5B41-AE5E-2661E8EC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1"/>
          <a:stretch/>
        </p:blipFill>
        <p:spPr>
          <a:xfrm>
            <a:off x="188976" y="109728"/>
            <a:ext cx="5486400" cy="658368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5EC4ACC-E9A2-C54D-B2C6-6EB6936F8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93776"/>
            <a:ext cx="5257800" cy="5598527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H. Irma (2017)</a:t>
            </a:r>
          </a:p>
          <a:p>
            <a:pPr marL="61722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Vertical cross section: Wind magnitude (shaded), Temperature (°C, black), Temp. Anomaly (°C, red)</a:t>
            </a:r>
          </a:p>
          <a:p>
            <a:pPr marL="56007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850 hPa winds (shaded), slp (contours)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The assimilation </a:t>
            </a:r>
            <a:r>
              <a:rPr lang="en-US" dirty="0" smtClean="0"/>
              <a:t>of customized </a:t>
            </a:r>
            <a:r>
              <a:rPr lang="en-US" dirty="0"/>
              <a:t>CCRs brings </a:t>
            </a:r>
            <a:r>
              <a:rPr lang="en-US" dirty="0" smtClean="0"/>
              <a:t>improvements </a:t>
            </a:r>
            <a:r>
              <a:rPr lang="en-US" dirty="0"/>
              <a:t>in Irma’s structure:  stronger low-level winds and more compact eye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8BD510-0E5A-5E43-AFD7-7783E8C5AEE9}"/>
              </a:ext>
            </a:extLst>
          </p:cNvPr>
          <p:cNvSpPr/>
          <p:nvPr/>
        </p:nvSpPr>
        <p:spPr>
          <a:xfrm>
            <a:off x="665018" y="429488"/>
            <a:ext cx="1343891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CEC0B5-9138-E142-BCFD-ABC5E781A823}"/>
              </a:ext>
            </a:extLst>
          </p:cNvPr>
          <p:cNvSpPr/>
          <p:nvPr/>
        </p:nvSpPr>
        <p:spPr>
          <a:xfrm>
            <a:off x="3494002" y="429488"/>
            <a:ext cx="1741877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GMAO CCRs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8BA903-81AF-8D49-965E-3FB7A569CB02}"/>
              </a:ext>
            </a:extLst>
          </p:cNvPr>
          <p:cNvSpPr/>
          <p:nvPr/>
        </p:nvSpPr>
        <p:spPr>
          <a:xfrm>
            <a:off x="1981200" y="429488"/>
            <a:ext cx="1627908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DISC CCRs</a:t>
            </a:r>
          </a:p>
        </p:txBody>
      </p:sp>
    </p:spTree>
    <p:extLst>
      <p:ext uri="{BB962C8B-B14F-4D97-AF65-F5344CB8AC3E}">
        <p14:creationId xmlns:p14="http://schemas.microsoft.com/office/powerpoint/2010/main" val="85104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ACF34-17F5-304D-B895-DEBFA2A3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3707FD-5EDA-5B41-AE5E-2661E8EC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5"/>
          <a:stretch/>
        </p:blipFill>
        <p:spPr>
          <a:xfrm>
            <a:off x="194074" y="109728"/>
            <a:ext cx="5476203" cy="647118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5EC4ACC-E9A2-C54D-B2C6-6EB6936F8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93776"/>
            <a:ext cx="5257800" cy="5598527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H. Maria (2017)</a:t>
            </a:r>
          </a:p>
          <a:p>
            <a:pPr marL="61722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Vertical cross section: Wind magnitude (shaded), Temperature (°C, black), Temp. Anomaly (°C, red)</a:t>
            </a:r>
          </a:p>
          <a:p>
            <a:pPr marL="56007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850 hPa winds (shaded), slp (contours)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Similar result with Maria, </a:t>
            </a:r>
            <a:r>
              <a:rPr lang="en-US" dirty="0" smtClean="0"/>
              <a:t>the customized cloud-clearing adapted to the GEOS is </a:t>
            </a:r>
            <a:r>
              <a:rPr lang="en-US" dirty="0"/>
              <a:t>capable of improving the vertical and horizontal structure of the storm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8BD510-0E5A-5E43-AFD7-7783E8C5AEE9}"/>
              </a:ext>
            </a:extLst>
          </p:cNvPr>
          <p:cNvSpPr/>
          <p:nvPr/>
        </p:nvSpPr>
        <p:spPr>
          <a:xfrm>
            <a:off x="665018" y="429488"/>
            <a:ext cx="1343891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8BA903-81AF-8D49-965E-3FB7A569CB02}"/>
              </a:ext>
            </a:extLst>
          </p:cNvPr>
          <p:cNvSpPr/>
          <p:nvPr/>
        </p:nvSpPr>
        <p:spPr>
          <a:xfrm>
            <a:off x="1981200" y="429488"/>
            <a:ext cx="1627908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DISC CCRs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CEC0B5-9138-E142-BCFD-ABC5E781A823}"/>
              </a:ext>
            </a:extLst>
          </p:cNvPr>
          <p:cNvSpPr/>
          <p:nvPr/>
        </p:nvSpPr>
        <p:spPr>
          <a:xfrm>
            <a:off x="3494003" y="429488"/>
            <a:ext cx="1729350" cy="277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GMAO CCRs</a:t>
            </a:r>
          </a:p>
        </p:txBody>
      </p:sp>
    </p:spTree>
    <p:extLst>
      <p:ext uri="{BB962C8B-B14F-4D97-AF65-F5344CB8AC3E}">
        <p14:creationId xmlns:p14="http://schemas.microsoft.com/office/powerpoint/2010/main" val="396707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Conclusions and future work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2183" y="1255718"/>
            <a:ext cx="10515600" cy="3864923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Long progress since first experiments with retrievals more than a decade ago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Demonstrated </a:t>
            </a:r>
            <a:r>
              <a:rPr lang="en-US" dirty="0" smtClean="0">
                <a:solidFill>
                  <a:srgbClr val="FFC000"/>
                </a:solidFill>
              </a:rPr>
              <a:t>value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C000"/>
                </a:solidFill>
              </a:rPr>
              <a:t>adaptively thinned AIRS cloud-cleared radiances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Expanding the concept towards other sensors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Comprehensive </a:t>
            </a:r>
            <a:r>
              <a:rPr lang="en-US" dirty="0"/>
              <a:t>adaptive thinning strategy that consistently modifies the density of assimilated radiances for </a:t>
            </a:r>
            <a:r>
              <a:rPr lang="en-US" i="1" u="sng" dirty="0">
                <a:solidFill>
                  <a:schemeClr val="accent4"/>
                </a:solidFill>
              </a:rPr>
              <a:t>all</a:t>
            </a:r>
            <a:r>
              <a:rPr lang="en-US" i="1" dirty="0">
                <a:solidFill>
                  <a:schemeClr val="accent4"/>
                </a:solidFill>
              </a:rPr>
              <a:t> hyperspectral instruments together</a:t>
            </a:r>
            <a:r>
              <a:rPr lang="en-US" dirty="0">
                <a:solidFill>
                  <a:schemeClr val="accent4"/>
                </a:solidFill>
              </a:rPr>
              <a:t> (combining Cloud-clear AIRS, with clear-sky adaptively thinned </a:t>
            </a:r>
            <a:r>
              <a:rPr lang="en-US" dirty="0" err="1">
                <a:solidFill>
                  <a:schemeClr val="accent4"/>
                </a:solidFill>
              </a:rPr>
              <a:t>CrIS</a:t>
            </a:r>
            <a:r>
              <a:rPr lang="en-US" dirty="0">
                <a:solidFill>
                  <a:schemeClr val="accent4"/>
                </a:solidFill>
              </a:rPr>
              <a:t> and IASI)</a:t>
            </a:r>
            <a:r>
              <a:rPr lang="en-US" dirty="0"/>
              <a:t> proves to be very </a:t>
            </a:r>
            <a:r>
              <a:rPr lang="en-US" dirty="0" smtClean="0"/>
              <a:t>promising</a:t>
            </a:r>
            <a:endParaRPr lang="en-US" dirty="0"/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Demonstrated </a:t>
            </a:r>
            <a:r>
              <a:rPr lang="en-US" dirty="0" smtClean="0">
                <a:solidFill>
                  <a:srgbClr val="FFC000"/>
                </a:solidFill>
              </a:rPr>
              <a:t>customizability of cloud-cleared radiances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Next 2 talks: hybrid 4DEnVAR (Erica), Polar lows (</a:t>
            </a:r>
            <a:r>
              <a:rPr lang="en-US" dirty="0" err="1" smtClean="0"/>
              <a:t>Manisha</a:t>
            </a:r>
            <a:r>
              <a:rPr lang="en-US" dirty="0" smtClean="0"/>
              <a:t>)   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4002" y="5464907"/>
            <a:ext cx="81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Future </a:t>
            </a:r>
            <a:r>
              <a:rPr lang="en-US" sz="2400" b="1" dirty="0" smtClean="0">
                <a:solidFill>
                  <a:srgbClr val="FF0000"/>
                </a:solidFill>
              </a:rPr>
              <a:t>work:  </a:t>
            </a:r>
            <a:r>
              <a:rPr lang="en-US" sz="2400" b="1" dirty="0" err="1" smtClean="0">
                <a:solidFill>
                  <a:srgbClr val="FF0000"/>
                </a:solidFill>
              </a:rPr>
              <a:t>CrIS</a:t>
            </a:r>
            <a:r>
              <a:rPr lang="en-US" sz="2400" b="1" dirty="0" smtClean="0">
                <a:solidFill>
                  <a:srgbClr val="FF0000"/>
                </a:solidFill>
              </a:rPr>
              <a:t> and IASI cloud-cleared radiances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92" y="112860"/>
            <a:ext cx="10422308" cy="434071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546931"/>
            <a:ext cx="10515600" cy="5192083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Tsengdar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Lee </a:t>
            </a:r>
            <a:r>
              <a:rPr lang="en-US" dirty="0"/>
              <a:t>for current support through grant 80NSSC18K0927  “Using AIRS and CrIS data to understand processes affecting TC structure in a Global Data Assimilation and Forecasting Framework (2018-2021)” (PI:  O. Reale)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Ramesh Kakar </a:t>
            </a:r>
            <a:r>
              <a:rPr lang="en-US" dirty="0"/>
              <a:t>for past support through previous grants NNX11AK05G  and NNX14AK19G  “Using AIRS Data to Understand Processes Affecting Tropical Cyclone Structure and Extreme Precipitation in a Global Data Assimilation and Forecasting Framework”(2011-2014, 2014-2018), PI: O. </a:t>
            </a:r>
            <a:r>
              <a:rPr lang="en-US" dirty="0" err="1" smtClean="0"/>
              <a:t>Reale</a:t>
            </a:r>
            <a:endParaRPr lang="en-US" dirty="0" smtClean="0"/>
          </a:p>
          <a:p>
            <a:pPr algn="l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Tsengdar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Lee </a:t>
            </a:r>
            <a:r>
              <a:rPr lang="en-US" dirty="0"/>
              <a:t>for generous allocations of NASA High End Computing resources (NCCS)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Chris Barnet </a:t>
            </a:r>
            <a:r>
              <a:rPr lang="en-US" dirty="0"/>
              <a:t>for his leadership on the development of cloud-cleared radiance algorithms. </a:t>
            </a:r>
          </a:p>
          <a:p>
            <a:pPr algn="l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Louis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Kouvaris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Lena Iredell</a:t>
            </a:r>
            <a:r>
              <a:rPr lang="en-US" dirty="0"/>
              <a:t>, with help from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John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Blaisdell</a:t>
            </a:r>
            <a:r>
              <a:rPr lang="en-US" dirty="0"/>
              <a:t>, for porting </a:t>
            </a:r>
            <a:r>
              <a:rPr lang="en-US" dirty="0" smtClean="0"/>
              <a:t>to NCCS the </a:t>
            </a:r>
            <a:r>
              <a:rPr lang="en-US" dirty="0"/>
              <a:t>CC algorithm originally developed </a:t>
            </a:r>
            <a:r>
              <a:rPr lang="en-US" dirty="0" smtClean="0"/>
              <a:t>by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Joel Susskind’s </a:t>
            </a:r>
            <a:r>
              <a:rPr lang="en-US" dirty="0" smtClean="0"/>
              <a:t>team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AIRS team </a:t>
            </a:r>
            <a:r>
              <a:rPr lang="en-US" dirty="0"/>
              <a:t>at JPL and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Sounder Research Team </a:t>
            </a:r>
            <a:r>
              <a:rPr lang="en-US" dirty="0"/>
              <a:t>at NASA </a:t>
            </a:r>
            <a:r>
              <a:rPr lang="en-US" dirty="0" smtClean="0"/>
              <a:t>GSFC</a:t>
            </a:r>
            <a:endParaRPr lang="en-US" dirty="0"/>
          </a:p>
          <a:p>
            <a:pPr algn="l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Amal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Akkraoui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Matt Thompson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Ben Auer </a:t>
            </a:r>
            <a:r>
              <a:rPr lang="en-US" dirty="0" smtClean="0">
                <a:solidFill>
                  <a:schemeClr val="bg1"/>
                </a:solidFill>
              </a:rPr>
              <a:t>for help with the GEOS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GES DISC </a:t>
            </a:r>
            <a:r>
              <a:rPr lang="en-US" dirty="0"/>
              <a:t>for their outstanding service to the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4CFDA-BD93-3242-A6A5-A4EB17FB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9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34" y="322903"/>
            <a:ext cx="11005841" cy="8202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More than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ten years ago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(2008): </a:t>
            </a:r>
            <a:r>
              <a:rPr lang="en-US" sz="2000" dirty="0" smtClean="0"/>
              <a:t>first attempt to improve the representation of a tropical cyclone in a global data assimilation system using AIRS cloud-cleared retrievals </a:t>
            </a:r>
            <a:endParaRPr lang="en-US" sz="2000" dirty="0"/>
          </a:p>
        </p:txBody>
      </p:sp>
      <p:pic>
        <p:nvPicPr>
          <p:cNvPr id="3" name="Picture 8" descr="grl_Nargis_fig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408" y="1296858"/>
            <a:ext cx="6500128" cy="5023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89039" y="4334941"/>
            <a:ext cx="36845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Reale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O., W. K. Lau, J. Susskind, R. Rosenberg, E. </a:t>
            </a:r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Brin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E. Liu, L.P. </a:t>
            </a:r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Riishojgaard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M. Fuentes, </a:t>
            </a:r>
            <a:r>
              <a:rPr lang="en-US" altLang="x-none" sz="1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Rosenberg, 2009: AIRS impact on the analysis and forecast track of tropical cyclone </a:t>
            </a:r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Nargis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en-US" altLang="x-none" sz="1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global data assimilation and forecasting system. </a:t>
            </a:r>
            <a:r>
              <a:rPr lang="en-US" altLang="x-none" sz="1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Geophys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Res. </a:t>
            </a:r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Lett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., 36, L06812, </a:t>
            </a:r>
            <a:r>
              <a:rPr lang="en-US" altLang="x-none" sz="14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doi</a:t>
            </a:r>
            <a:r>
              <a:rPr lang="en-US" altLang="x-none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10.1029/2008GL037122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2536" y="4091668"/>
            <a:ext cx="1216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Green:</a:t>
            </a:r>
          </a:p>
          <a:p>
            <a:r>
              <a:rPr lang="en-US" altLang="x-none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</a:t>
            </a:r>
          </a:p>
          <a:p>
            <a:r>
              <a:rPr lang="en-US" altLang="x-none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6279" y="1174752"/>
            <a:ext cx="484657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Catastrophic Tropical Cyclone </a:t>
            </a:r>
            <a:r>
              <a:rPr lang="en-US" sz="1400" dirty="0" err="1" smtClean="0"/>
              <a:t>Nargis</a:t>
            </a:r>
            <a:r>
              <a:rPr lang="en-US" sz="1400" dirty="0" smtClean="0"/>
              <a:t> (2008)</a:t>
            </a:r>
          </a:p>
          <a:p>
            <a:pPr algn="ctr"/>
            <a:r>
              <a:rPr lang="en-US" sz="1400" dirty="0" smtClean="0"/>
              <a:t>Missed in all operational analyses</a:t>
            </a:r>
          </a:p>
          <a:p>
            <a:pPr algn="ctr"/>
            <a:r>
              <a:rPr lang="en-US" sz="1400" dirty="0"/>
              <a:t>w</a:t>
            </a:r>
            <a:r>
              <a:rPr lang="en-US" sz="1400" dirty="0" smtClean="0"/>
              <a:t>hen it was already at hurricane intensity level.</a:t>
            </a:r>
          </a:p>
          <a:p>
            <a:pPr algn="ctr"/>
            <a:r>
              <a:rPr lang="en-US" sz="1400" dirty="0" smtClean="0"/>
              <a:t>Assimilation of v5 AIRS cloud-cleared retrievals produced</a:t>
            </a:r>
          </a:p>
          <a:p>
            <a:pPr algn="ctr"/>
            <a:r>
              <a:rPr lang="en-US" sz="1400" dirty="0" smtClean="0"/>
              <a:t>a well-defined low from which successful 5-day forecasts </a:t>
            </a:r>
          </a:p>
          <a:p>
            <a:pPr algn="ctr"/>
            <a:r>
              <a:rPr lang="en-US" sz="1400" dirty="0"/>
              <a:t>c</a:t>
            </a:r>
            <a:r>
              <a:rPr lang="en-US" sz="1400" dirty="0" smtClean="0"/>
              <a:t>ould be initialized. Horizontal resolution of the state-of-the-art GEOS was half a degree!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Unfortunately, in spite of subsequent studies by this team demonstrating the superiority of </a:t>
            </a:r>
            <a:r>
              <a:rPr lang="en-US" sz="1400" dirty="0" smtClean="0">
                <a:solidFill>
                  <a:srgbClr val="FFC000"/>
                </a:solidFill>
              </a:rPr>
              <a:t>cloud-cleared retrievals </a:t>
            </a:r>
            <a:r>
              <a:rPr lang="en-US" sz="1400" dirty="0" smtClean="0"/>
              <a:t>against </a:t>
            </a:r>
            <a:r>
              <a:rPr lang="en-US" sz="1400" dirty="0" smtClean="0">
                <a:solidFill>
                  <a:srgbClr val="FFC000"/>
                </a:solidFill>
              </a:rPr>
              <a:t>clear-sky radiances</a:t>
            </a:r>
            <a:r>
              <a:rPr lang="en-US" sz="1400" dirty="0" smtClean="0"/>
              <a:t>, operational centers did not consider the real-time assimilation of</a:t>
            </a:r>
            <a:r>
              <a:rPr lang="en-US" sz="1400" dirty="0"/>
              <a:t> </a:t>
            </a:r>
            <a:r>
              <a:rPr lang="en-US" sz="1400" dirty="0" smtClean="0"/>
              <a:t>retrievals possible because of </a:t>
            </a:r>
            <a:r>
              <a:rPr lang="en-US" sz="1400" dirty="0" smtClean="0">
                <a:solidFill>
                  <a:schemeClr val="accent4"/>
                </a:solidFill>
              </a:rPr>
              <a:t>latency </a:t>
            </a:r>
            <a:r>
              <a:rPr lang="en-US" sz="1400" dirty="0" smtClean="0">
                <a:solidFill>
                  <a:schemeClr val="bg1"/>
                </a:solidFill>
              </a:rPr>
              <a:t>and</a:t>
            </a:r>
            <a:r>
              <a:rPr lang="en-US" sz="1400" dirty="0" smtClean="0">
                <a:solidFill>
                  <a:schemeClr val="accent4"/>
                </a:solidFill>
              </a:rPr>
              <a:t> external dependencies</a:t>
            </a:r>
          </a:p>
        </p:txBody>
      </p:sp>
    </p:spTree>
    <p:extLst>
      <p:ext uri="{BB962C8B-B14F-4D97-AF65-F5344CB8AC3E}">
        <p14:creationId xmlns:p14="http://schemas.microsoft.com/office/powerpoint/2010/main" val="2424792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553200"/>
          </a:xfrm>
        </p:spPr>
        <p:txBody>
          <a:bodyPr/>
          <a:lstStyle/>
          <a:p>
            <a:r>
              <a:rPr lang="en-US" sz="2400" b="1" dirty="0">
                <a:solidFill>
                  <a:schemeClr val="accent4"/>
                </a:solidFill>
              </a:rPr>
              <a:t>AIRS-related articles published by this team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/>
            </a:r>
            <a:br>
              <a:rPr lang="en-US" sz="2000" b="1" dirty="0">
                <a:solidFill>
                  <a:schemeClr val="folHlink"/>
                </a:solidFill>
              </a:rPr>
            </a:br>
            <a:r>
              <a:rPr lang="en-US" sz="1400" b="1" dirty="0">
                <a:solidFill>
                  <a:schemeClr val="hlink"/>
                </a:solidFill>
              </a:rPr>
              <a:t/>
            </a:r>
            <a:br>
              <a:rPr lang="en-US" sz="1400" b="1" dirty="0">
                <a:solidFill>
                  <a:schemeClr val="hlink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J. Susskind, R. Rosenberg, E. </a:t>
            </a:r>
            <a:r>
              <a:rPr lang="en-US" sz="1800" b="1" dirty="0" err="1">
                <a:solidFill>
                  <a:srgbClr val="FFFFFF"/>
                </a:solidFill>
              </a:rPr>
              <a:t>Brin</a:t>
            </a:r>
            <a:r>
              <a:rPr lang="en-US" sz="1800" b="1" dirty="0">
                <a:solidFill>
                  <a:srgbClr val="FFFFFF"/>
                </a:solidFill>
              </a:rPr>
              <a:t>, E. Liu, L. P. </a:t>
            </a:r>
            <a:r>
              <a:rPr lang="en-US" sz="1800" b="1" dirty="0" err="1">
                <a:solidFill>
                  <a:srgbClr val="FFFFFF"/>
                </a:solidFill>
              </a:rPr>
              <a:t>Riishojgaard</a:t>
            </a:r>
            <a:r>
              <a:rPr lang="en-US" sz="1800" b="1" dirty="0">
                <a:solidFill>
                  <a:srgbClr val="FFFFFF"/>
                </a:solidFill>
              </a:rPr>
              <a:t>, J. Terry, J. C. </a:t>
            </a:r>
            <a:r>
              <a:rPr lang="en-US" sz="1800" b="1" dirty="0" err="1">
                <a:solidFill>
                  <a:srgbClr val="FFFFFF"/>
                </a:solidFill>
              </a:rPr>
              <a:t>Jusem</a:t>
            </a:r>
            <a:r>
              <a:rPr lang="en-US" sz="1800" b="1" dirty="0">
                <a:solidFill>
                  <a:srgbClr val="FFFFFF"/>
                </a:solidFill>
              </a:rPr>
              <a:t>, 2008: Improving forecast skill by assimilation of quality-controlled AIRS temperature retrievals under partially cloudy conditions. Geophysical Research Letters, 35, L08809,  doi:10.1029/2007GL033002.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/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W. K. Lau, J. Susskind, E. </a:t>
            </a:r>
            <a:r>
              <a:rPr lang="en-US" sz="1800" b="1" dirty="0" err="1">
                <a:solidFill>
                  <a:srgbClr val="FFFFFF"/>
                </a:solidFill>
              </a:rPr>
              <a:t>Brin</a:t>
            </a:r>
            <a:r>
              <a:rPr lang="en-US" sz="1800" b="1" dirty="0">
                <a:solidFill>
                  <a:srgbClr val="FFFFFF"/>
                </a:solidFill>
              </a:rPr>
              <a:t>, E. Liu, L. P. </a:t>
            </a:r>
            <a:r>
              <a:rPr lang="en-US" sz="1800" b="1" dirty="0" err="1">
                <a:solidFill>
                  <a:srgbClr val="FFFFFF"/>
                </a:solidFill>
              </a:rPr>
              <a:t>Riishojgaard</a:t>
            </a:r>
            <a:r>
              <a:rPr lang="en-US" sz="1800" b="1" dirty="0">
                <a:solidFill>
                  <a:srgbClr val="FFFFFF"/>
                </a:solidFill>
              </a:rPr>
              <a:t>, M. Fuentes, R. Rosenberg, 2009: AIRS Impact on the Analysis and Forecast Track of Tropical Cyclone </a:t>
            </a:r>
            <a:r>
              <a:rPr lang="en-US" sz="1800" b="1" dirty="0" err="1">
                <a:solidFill>
                  <a:srgbClr val="FFFFFF"/>
                </a:solidFill>
              </a:rPr>
              <a:t>Nargis</a:t>
            </a:r>
            <a:r>
              <a:rPr lang="en-US" sz="1800" b="1" dirty="0">
                <a:solidFill>
                  <a:srgbClr val="FFFFFF"/>
                </a:solidFill>
              </a:rPr>
              <a:t> in a global data assimilation and forecasting system. Geophysical Research Letters, 36, L06812, doi:10.1029/2008GL037122.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/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W. K. Lau, K.-M. Kim, E. </a:t>
            </a:r>
            <a:r>
              <a:rPr lang="en-US" sz="1800" b="1" dirty="0" err="1">
                <a:solidFill>
                  <a:srgbClr val="FFFFFF"/>
                </a:solidFill>
              </a:rPr>
              <a:t>Brin</a:t>
            </a:r>
            <a:r>
              <a:rPr lang="en-US" sz="1800" b="1" dirty="0">
                <a:solidFill>
                  <a:srgbClr val="FFFFFF"/>
                </a:solidFill>
              </a:rPr>
              <a:t>, 2009: Atlantic tropical </a:t>
            </a:r>
            <a:r>
              <a:rPr lang="en-US" sz="1800" b="1" dirty="0" err="1">
                <a:solidFill>
                  <a:srgbClr val="FFFFFF"/>
                </a:solidFill>
              </a:rPr>
              <a:t>cyclogenetic</a:t>
            </a:r>
            <a:r>
              <a:rPr lang="en-US" sz="1800" b="1" dirty="0">
                <a:solidFill>
                  <a:srgbClr val="FFFFFF"/>
                </a:solidFill>
              </a:rPr>
              <a:t> processes during SOP-3 NAMMA in the GEOS-5 global data assimilation and forecast system.  Journal of the Atmospheric Sciences, 66, 3563-3578.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/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Reale, O., K. M. Lau, J. Susskind, and R. Rosenberg, 2012: AIRS impact on analysis and forecast of an extreme rainfall event (Indus River Valley, Pakistan, 2010) with a global data assimilation and forecast system, J. </a:t>
            </a:r>
            <a:r>
              <a:rPr lang="en-US" sz="1800" b="1" dirty="0" err="1">
                <a:solidFill>
                  <a:srgbClr val="FFFFFF"/>
                </a:solidFill>
                <a:effectLst/>
              </a:rPr>
              <a:t>Geophys</a:t>
            </a:r>
            <a:r>
              <a:rPr lang="en-US" sz="1800" b="1" dirty="0">
                <a:solidFill>
                  <a:srgbClr val="FFFFFF"/>
                </a:solidFill>
                <a:effectLst/>
              </a:rPr>
              <a:t>. Res., 117, D08103, doi:10.1029/2011JD017093.</a:t>
            </a:r>
            <a:br>
              <a:rPr lang="en-US" sz="1800" b="1" dirty="0">
                <a:solidFill>
                  <a:srgbClr val="FFFFFF"/>
                </a:solidFill>
                <a:effectLst/>
              </a:rPr>
            </a:b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chemeClr val="accent4"/>
                </a:solidFill>
              </a:rPr>
              <a:t>Reale</a:t>
            </a:r>
            <a:r>
              <a:rPr lang="en-US" sz="1800" dirty="0">
                <a:solidFill>
                  <a:schemeClr val="accent4"/>
                </a:solidFill>
              </a:rPr>
              <a:t>, O., E. McGrath-Spangler, </a:t>
            </a:r>
            <a:r>
              <a:rPr lang="en-US" sz="1800" b="1" dirty="0">
                <a:solidFill>
                  <a:schemeClr val="accent4"/>
                </a:solidFill>
              </a:rPr>
              <a:t> W. McCarty,  D. </a:t>
            </a:r>
            <a:r>
              <a:rPr lang="en-US" sz="1800" b="1" dirty="0" err="1">
                <a:solidFill>
                  <a:schemeClr val="accent4"/>
                </a:solidFill>
              </a:rPr>
              <a:t>Holdaway</a:t>
            </a:r>
            <a:r>
              <a:rPr lang="en-US" sz="1800" b="1" dirty="0">
                <a:solidFill>
                  <a:schemeClr val="accent4"/>
                </a:solidFill>
              </a:rPr>
              <a:t>, R, </a:t>
            </a:r>
            <a:r>
              <a:rPr lang="en-US" sz="1800" b="1" dirty="0" err="1">
                <a:solidFill>
                  <a:schemeClr val="accent4"/>
                </a:solidFill>
              </a:rPr>
              <a:t>Gelaro</a:t>
            </a:r>
            <a:r>
              <a:rPr lang="en-US" sz="1800" b="1" dirty="0">
                <a:solidFill>
                  <a:schemeClr val="accent4"/>
                </a:solidFill>
              </a:rPr>
              <a:t>, 2018: Impact of adaptively thinned AIRS cloud-cleared radiances on tropical cyclone representation in a global data assimilation and forecast system. Weather and Forecasting, 33, 908-931.</a:t>
            </a:r>
            <a:r>
              <a:rPr lang="en-US" sz="1800" b="1" dirty="0">
                <a:solidFill>
                  <a:srgbClr val="FFFFFF"/>
                </a:solidFill>
              </a:rPr>
              <a:t/>
            </a:r>
            <a:br>
              <a:rPr lang="en-US" sz="1800" b="1" dirty="0">
                <a:solidFill>
                  <a:srgbClr val="FFFFFF"/>
                </a:solidFill>
              </a:rPr>
            </a:b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0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80" y="221721"/>
            <a:ext cx="10515600" cy="907364"/>
          </a:xfrm>
        </p:spPr>
        <p:txBody>
          <a:bodyPr>
            <a:noAutofit/>
          </a:bodyPr>
          <a:lstStyle/>
          <a:p>
            <a:r>
              <a:rPr lang="en-US" dirty="0" smtClean="0"/>
              <a:t>Ten years later (2018): major findings in </a:t>
            </a:r>
            <a:br>
              <a:rPr lang="en-US" dirty="0" smtClean="0"/>
            </a:br>
            <a:r>
              <a:rPr lang="en-US" dirty="0" smtClean="0"/>
              <a:t>the assimilation of AIRS radiances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3749" y="1264137"/>
            <a:ext cx="11733451" cy="45270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dirty="0" smtClean="0"/>
              <a:t>Article </a:t>
            </a:r>
            <a:r>
              <a:rPr lang="en-US" sz="1800" dirty="0"/>
              <a:t>published in August 2018 summarizes the work done by this team on the assimilation of </a:t>
            </a:r>
            <a:r>
              <a:rPr lang="en-US" sz="1800" i="1" dirty="0">
                <a:solidFill>
                  <a:srgbClr val="92D050"/>
                </a:solidFill>
              </a:rPr>
              <a:t>adaptively thinned AIRS cloud-cleared radiances</a:t>
            </a:r>
            <a:r>
              <a:rPr lang="en-US" sz="1800" dirty="0">
                <a:solidFill>
                  <a:srgbClr val="92D050"/>
                </a:solidFill>
              </a:rPr>
              <a:t> </a:t>
            </a:r>
            <a:r>
              <a:rPr lang="en-US" sz="1800" dirty="0"/>
              <a:t>against </a:t>
            </a:r>
            <a:r>
              <a:rPr lang="en-US" sz="1800" i="1" dirty="0" smtClean="0">
                <a:solidFill>
                  <a:srgbClr val="92D050"/>
                </a:solidFill>
              </a:rPr>
              <a:t>homogeneously </a:t>
            </a:r>
            <a:r>
              <a:rPr lang="en-US" sz="1800" i="1" dirty="0">
                <a:solidFill>
                  <a:srgbClr val="92D050"/>
                </a:solidFill>
              </a:rPr>
              <a:t>thinned clear-sky radiances.</a:t>
            </a:r>
          </a:p>
          <a:p>
            <a:pPr algn="l">
              <a:lnSpc>
                <a:spcPct val="100000"/>
              </a:lnSpc>
            </a:pPr>
            <a:r>
              <a:rPr lang="en-US" sz="1800" dirty="0" err="1">
                <a:solidFill>
                  <a:srgbClr val="FFFFFF"/>
                </a:solidFill>
              </a:rPr>
              <a:t>Reale</a:t>
            </a:r>
            <a:r>
              <a:rPr lang="en-US" sz="1800" dirty="0">
                <a:solidFill>
                  <a:srgbClr val="FFFFFF"/>
                </a:solidFill>
              </a:rPr>
              <a:t>, O., E. McGrath-Spangler,  W. McCarty,  D. </a:t>
            </a:r>
            <a:r>
              <a:rPr lang="en-US" sz="1800" dirty="0" err="1">
                <a:solidFill>
                  <a:srgbClr val="FFFFFF"/>
                </a:solidFill>
              </a:rPr>
              <a:t>Holdaway</a:t>
            </a:r>
            <a:r>
              <a:rPr lang="en-US" sz="1800" dirty="0">
                <a:solidFill>
                  <a:srgbClr val="FFFFFF"/>
                </a:solidFill>
              </a:rPr>
              <a:t>, R, </a:t>
            </a:r>
            <a:r>
              <a:rPr lang="en-US" sz="1800" dirty="0" err="1">
                <a:solidFill>
                  <a:srgbClr val="FFFFFF"/>
                </a:solidFill>
              </a:rPr>
              <a:t>Gelaro</a:t>
            </a:r>
            <a:r>
              <a:rPr lang="en-US" sz="1800" dirty="0">
                <a:solidFill>
                  <a:srgbClr val="FFFFFF"/>
                </a:solidFill>
              </a:rPr>
              <a:t>, 2018: Impact of adaptively thinned AIRS cloud-cleared radiances on tropical cyclone representation in a global data assimilation and forecast system. </a:t>
            </a:r>
            <a:r>
              <a:rPr lang="en-US" sz="1800" i="1" dirty="0">
                <a:solidFill>
                  <a:srgbClr val="FFFFFF"/>
                </a:solidFill>
              </a:rPr>
              <a:t>Weather and Forecasting, 33, 908-931</a:t>
            </a:r>
            <a:r>
              <a:rPr lang="en-US" sz="1800" i="1" dirty="0" smtClean="0">
                <a:solidFill>
                  <a:srgbClr val="FFFFFF"/>
                </a:solidFill>
              </a:rPr>
              <a:t>.</a:t>
            </a:r>
            <a:endParaRPr lang="en-US" sz="1800" dirty="0">
              <a:solidFill>
                <a:srgbClr val="FFC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FFC000"/>
                </a:solidFill>
              </a:rPr>
              <a:t>1</a:t>
            </a:r>
            <a:r>
              <a:rPr lang="en-US" sz="1800" dirty="0" smtClean="0">
                <a:solidFill>
                  <a:srgbClr val="FFC000"/>
                </a:solidFill>
              </a:rPr>
              <a:t>) </a:t>
            </a:r>
            <a:r>
              <a:rPr lang="en-US" sz="1800" dirty="0">
                <a:solidFill>
                  <a:srgbClr val="FFC000"/>
                </a:solidFill>
              </a:rPr>
              <a:t>Cloud-cleared AIRS radiances are substantially superior compared to clear-sky radiances, as long as they are more aggressively thinned</a:t>
            </a:r>
          </a:p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FFC000"/>
                </a:solidFill>
              </a:rPr>
              <a:t>2</a:t>
            </a:r>
            <a:r>
              <a:rPr lang="en-US" sz="1800" dirty="0" smtClean="0">
                <a:solidFill>
                  <a:srgbClr val="FFC000"/>
                </a:solidFill>
              </a:rPr>
              <a:t>) </a:t>
            </a:r>
            <a:r>
              <a:rPr lang="en-US" sz="1800" dirty="0">
                <a:solidFill>
                  <a:srgbClr val="FFC000"/>
                </a:solidFill>
              </a:rPr>
              <a:t>An adaptive strategy that assimilates </a:t>
            </a:r>
            <a:r>
              <a:rPr lang="en-US" sz="1800" i="1" dirty="0">
                <a:solidFill>
                  <a:srgbClr val="FFC000"/>
                </a:solidFill>
              </a:rPr>
              <a:t>more data around </a:t>
            </a:r>
            <a:endParaRPr lang="en-US" sz="1800" i="1" dirty="0" smtClean="0">
              <a:solidFill>
                <a:srgbClr val="FFC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i="1" dirty="0" smtClean="0">
                <a:solidFill>
                  <a:srgbClr val="FFC000"/>
                </a:solidFill>
              </a:rPr>
              <a:t>TCs</a:t>
            </a:r>
            <a:r>
              <a:rPr lang="en-US" sz="1800" dirty="0">
                <a:solidFill>
                  <a:srgbClr val="FFC000"/>
                </a:solidFill>
              </a:rPr>
              <a:t>, and </a:t>
            </a:r>
            <a:r>
              <a:rPr lang="en-US" sz="1800" i="1" dirty="0">
                <a:solidFill>
                  <a:srgbClr val="FFC000"/>
                </a:solidFill>
              </a:rPr>
              <a:t>less globally</a:t>
            </a:r>
            <a:r>
              <a:rPr lang="en-US" sz="1800" dirty="0">
                <a:solidFill>
                  <a:srgbClr val="FFC000"/>
                </a:solidFill>
              </a:rPr>
              <a:t>, improves TC structure and intensity </a:t>
            </a: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dirty="0" smtClean="0">
                <a:solidFill>
                  <a:srgbClr val="FFC000"/>
                </a:solidFill>
              </a:rPr>
              <a:t>forecast</a:t>
            </a:r>
            <a:r>
              <a:rPr lang="en-US" sz="1800" dirty="0">
                <a:solidFill>
                  <a:srgbClr val="FFC000"/>
                </a:solidFill>
              </a:rPr>
              <a:t>, without damaging global skill. </a:t>
            </a:r>
          </a:p>
          <a:p>
            <a:pPr>
              <a:lnSpc>
                <a:spcPct val="170000"/>
              </a:lnSpc>
            </a:pPr>
            <a:endParaRPr lang="en-US" sz="29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44935" y="3503851"/>
            <a:ext cx="5612197" cy="2679449"/>
            <a:chOff x="88750" y="1443391"/>
            <a:chExt cx="3474720" cy="1468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6" r="3073" b="20000"/>
            <a:stretch/>
          </p:blipFill>
          <p:spPr>
            <a:xfrm>
              <a:off x="88750" y="1443391"/>
              <a:ext cx="3474720" cy="146837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0578" y="1443391"/>
              <a:ext cx="1640024" cy="106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</a:rPr>
                <a:t>Operationally used, clear sky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50602" y="1443391"/>
              <a:ext cx="1712868" cy="106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</a:rPr>
                <a:t>Variable density, cloud-cleared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178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53652" y="1313937"/>
            <a:ext cx="56494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Reale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smtClean="0"/>
              <a:t>al (2018) </a:t>
            </a:r>
            <a:r>
              <a:rPr lang="en-US" dirty="0"/>
              <a:t>shows that  </a:t>
            </a:r>
            <a:r>
              <a:rPr lang="en-US" dirty="0" smtClean="0">
                <a:solidFill>
                  <a:srgbClr val="FF0000"/>
                </a:solidFill>
              </a:rPr>
              <a:t>cloud-cleared </a:t>
            </a:r>
            <a:r>
              <a:rPr lang="en-US" dirty="0">
                <a:solidFill>
                  <a:srgbClr val="FF0000"/>
                </a:solidFill>
              </a:rPr>
              <a:t>radiances  </a:t>
            </a:r>
            <a:r>
              <a:rPr lang="en-US" dirty="0"/>
              <a:t>are a substantially better product </a:t>
            </a:r>
            <a:r>
              <a:rPr lang="en-US" dirty="0" smtClean="0"/>
              <a:t>than </a:t>
            </a:r>
            <a:r>
              <a:rPr lang="en-US" dirty="0" smtClean="0">
                <a:solidFill>
                  <a:srgbClr val="FF0000"/>
                </a:solidFill>
              </a:rPr>
              <a:t>clear-sky radiances </a:t>
            </a:r>
            <a:r>
              <a:rPr lang="en-US" dirty="0" smtClean="0"/>
              <a:t>when </a:t>
            </a:r>
            <a:r>
              <a:rPr lang="en-US" dirty="0"/>
              <a:t>assimilated  </a:t>
            </a:r>
            <a:r>
              <a:rPr lang="en-US" dirty="0">
                <a:solidFill>
                  <a:srgbClr val="FFC000"/>
                </a:solidFill>
              </a:rPr>
              <a:t>with a global density of about </a:t>
            </a:r>
            <a:r>
              <a:rPr lang="en-US" dirty="0" smtClean="0">
                <a:solidFill>
                  <a:srgbClr val="FFC000"/>
                </a:solidFill>
              </a:rPr>
              <a:t>300 km.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  <a:p>
            <a:r>
              <a:rPr lang="en-US" dirty="0"/>
              <a:t>An </a:t>
            </a:r>
            <a:r>
              <a:rPr lang="en-US" dirty="0">
                <a:solidFill>
                  <a:srgbClr val="FFC000"/>
                </a:solidFill>
              </a:rPr>
              <a:t>increased density only around TCs </a:t>
            </a:r>
            <a:r>
              <a:rPr lang="en-US" dirty="0" smtClean="0"/>
              <a:t>improves </a:t>
            </a:r>
            <a:r>
              <a:rPr lang="en-US" dirty="0"/>
              <a:t>TC structure dramatically.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Caveats: </a:t>
            </a:r>
            <a:r>
              <a:rPr lang="en-US" dirty="0">
                <a:solidFill>
                  <a:srgbClr val="FFC000"/>
                </a:solidFill>
              </a:rPr>
              <a:t>limited by AIRS coverage</a:t>
            </a:r>
            <a:r>
              <a:rPr lang="en-US" dirty="0">
                <a:solidFill>
                  <a:srgbClr val="FF0000"/>
                </a:solidFill>
              </a:rPr>
              <a:t>; negligible impact on </a:t>
            </a:r>
            <a:r>
              <a:rPr lang="en-US" dirty="0">
                <a:solidFill>
                  <a:srgbClr val="FFC000"/>
                </a:solidFill>
              </a:rPr>
              <a:t>very small </a:t>
            </a:r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dirty="0">
                <a:solidFill>
                  <a:srgbClr val="FFC000"/>
                </a:solidFill>
              </a:rPr>
              <a:t>very large TCs </a:t>
            </a:r>
            <a:r>
              <a:rPr lang="en-US" dirty="0">
                <a:solidFill>
                  <a:srgbClr val="FF0000"/>
                </a:solidFill>
              </a:rPr>
              <a:t>and on </a:t>
            </a:r>
            <a:r>
              <a:rPr lang="en-US" dirty="0">
                <a:solidFill>
                  <a:srgbClr val="FFC000"/>
                </a:solidFill>
              </a:rPr>
              <a:t>TC track forecast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Question: What is the impact of this adaptive methodology  if it is simultaneously applied to </a:t>
            </a:r>
            <a:r>
              <a:rPr lang="en-US" i="1" dirty="0">
                <a:solidFill>
                  <a:srgbClr val="92D050"/>
                </a:solidFill>
              </a:rPr>
              <a:t>all 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92D050"/>
                </a:solidFill>
              </a:rPr>
              <a:t>hyperspectral</a:t>
            </a:r>
            <a:r>
              <a:rPr lang="en-US" dirty="0">
                <a:solidFill>
                  <a:srgbClr val="92D050"/>
                </a:solidFill>
              </a:rPr>
              <a:t> sensors? </a:t>
            </a:r>
          </a:p>
          <a:p>
            <a:endParaRPr lang="en-US" dirty="0"/>
          </a:p>
          <a:p>
            <a:r>
              <a:rPr lang="en-US" dirty="0" smtClean="0"/>
              <a:t>Next step: test an adaptive </a:t>
            </a:r>
            <a:r>
              <a:rPr lang="en-US" dirty="0"/>
              <a:t>strategy </a:t>
            </a:r>
            <a:r>
              <a:rPr lang="en-US" dirty="0" smtClean="0"/>
              <a:t>on </a:t>
            </a:r>
            <a:r>
              <a:rPr lang="en-US" dirty="0" err="1">
                <a:solidFill>
                  <a:srgbClr val="FFC000"/>
                </a:solidFill>
              </a:rPr>
              <a:t>CrIS</a:t>
            </a:r>
            <a:r>
              <a:rPr lang="en-US" dirty="0"/>
              <a:t> and </a:t>
            </a:r>
            <a:r>
              <a:rPr lang="en-US" dirty="0" smtClean="0">
                <a:solidFill>
                  <a:srgbClr val="FFC000"/>
                </a:solidFill>
              </a:rPr>
              <a:t>IASI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/>
        </p:blipFill>
        <p:spPr>
          <a:xfrm>
            <a:off x="50616" y="823686"/>
            <a:ext cx="5913213" cy="5437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6870" y="478633"/>
            <a:ext cx="1387800" cy="164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00"/>
              </a:lnSpc>
            </a:pPr>
            <a:r>
              <a:rPr lang="en-US" sz="800" b="1" dirty="0">
                <a:solidFill>
                  <a:srgbClr val="000000"/>
                </a:solidFill>
              </a:rPr>
              <a:t>Operational, clear-sky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06126" y="435142"/>
            <a:ext cx="1400775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00"/>
              </a:lnSpc>
            </a:pPr>
            <a:r>
              <a:rPr lang="en-US" sz="800" b="1" dirty="0">
                <a:solidFill>
                  <a:srgbClr val="000000"/>
                </a:solidFill>
              </a:rPr>
              <a:t>Variable density, cloud-cleared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77119" y="43060"/>
            <a:ext cx="197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Shading: wind speed</a:t>
            </a:r>
          </a:p>
          <a:p>
            <a:r>
              <a:rPr lang="en-US" sz="1200" dirty="0"/>
              <a:t>Black contours: temperature (top), sea level pressure (bottom)</a:t>
            </a:r>
          </a:p>
          <a:p>
            <a:r>
              <a:rPr lang="en-US" sz="1200" dirty="0"/>
              <a:t>Red contours: temperature anomaly</a:t>
            </a:r>
          </a:p>
        </p:txBody>
      </p:sp>
    </p:spTree>
    <p:extLst>
      <p:ext uri="{BB962C8B-B14F-4D97-AF65-F5344CB8AC3E}">
        <p14:creationId xmlns:p14="http://schemas.microsoft.com/office/powerpoint/2010/main" val="369557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New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Experiments</a:t>
            </a:r>
            <a:r>
              <a:rPr lang="en-US" sz="2400" dirty="0" smtClean="0"/>
              <a:t> </a:t>
            </a:r>
            <a:r>
              <a:rPr lang="en-US" sz="2400" dirty="0"/>
              <a:t>to evaluate the adaptively thinned procedure extended to all </a:t>
            </a:r>
            <a:r>
              <a:rPr lang="en-US" sz="2400" dirty="0" err="1"/>
              <a:t>hyperspectral</a:t>
            </a:r>
            <a:r>
              <a:rPr lang="en-US" sz="2400" dirty="0"/>
              <a:t>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91" y="1489943"/>
            <a:ext cx="11536516" cy="2732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GEOS-5 DAS version 5-13.0p1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Assimilation from 1 Sep – 10 Nov 2014 of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all observations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assimilated operationally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10 day forecasts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initialized daily at 00Z from 10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Sep –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Nov 2014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OPS</a:t>
            </a:r>
            <a:r>
              <a:rPr lang="en-US" sz="2400" dirty="0"/>
              <a:t>: AIRS clear-sky radiances, regularly-spaced thinning 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RAD</a:t>
            </a:r>
            <a:r>
              <a:rPr lang="en-US" sz="2400" dirty="0"/>
              <a:t>: AIRS clear-sky radiances, regularly-spaced thinning, </a:t>
            </a:r>
            <a:r>
              <a:rPr lang="en-US" sz="2400" u="sng" dirty="0"/>
              <a:t>no  vortex </a:t>
            </a:r>
            <a:r>
              <a:rPr lang="en-US" sz="2400" u="sng" dirty="0" err="1"/>
              <a:t>relocator</a:t>
            </a:r>
            <a:r>
              <a:rPr lang="en-US" sz="2400" u="sng" dirty="0"/>
              <a:t> 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SThin2_CLD</a:t>
            </a:r>
            <a:r>
              <a:rPr lang="en-US" sz="2400" dirty="0"/>
              <a:t>:  Adaptively thinned AIRS cloud-cleared radiances (the best of the configurations resulting from our published work), </a:t>
            </a:r>
            <a:r>
              <a:rPr lang="en-US" sz="2400" u="sng" dirty="0"/>
              <a:t>no vortex </a:t>
            </a:r>
            <a:r>
              <a:rPr lang="en-US" sz="2400" u="sng" dirty="0" err="1"/>
              <a:t>relocator</a:t>
            </a:r>
            <a:endParaRPr lang="en-US" sz="2400" u="sng" dirty="0"/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SThin2_CLD_SThin2CriS_Sthin2IASI:</a:t>
            </a:r>
            <a:r>
              <a:rPr lang="en-US" sz="2400" dirty="0"/>
              <a:t> </a:t>
            </a:r>
            <a:r>
              <a:rPr lang="en-US" sz="2400" i="1" dirty="0">
                <a:solidFill>
                  <a:schemeClr val="accent4"/>
                </a:solidFill>
              </a:rPr>
              <a:t>adaptively thinned AIRS cloud-cleared radiances</a:t>
            </a:r>
            <a:r>
              <a:rPr lang="en-US" sz="2400" dirty="0">
                <a:solidFill>
                  <a:schemeClr val="accent4"/>
                </a:solidFill>
              </a:rPr>
              <a:t> plus </a:t>
            </a:r>
            <a:r>
              <a:rPr lang="en-US" sz="2400" i="1" dirty="0">
                <a:solidFill>
                  <a:schemeClr val="accent4"/>
                </a:solidFill>
              </a:rPr>
              <a:t>adaptively thinned clear-sky </a:t>
            </a:r>
            <a:r>
              <a:rPr lang="en-US" sz="2400" i="1" dirty="0" err="1">
                <a:solidFill>
                  <a:schemeClr val="accent4"/>
                </a:solidFill>
              </a:rPr>
              <a:t>CrIS</a:t>
            </a:r>
            <a:r>
              <a:rPr lang="en-US" sz="2400" i="1" dirty="0">
                <a:solidFill>
                  <a:schemeClr val="accent4"/>
                </a:solidFill>
              </a:rPr>
              <a:t> and IASI, </a:t>
            </a:r>
            <a:r>
              <a:rPr lang="en-US" sz="2400" i="1" u="sng" dirty="0">
                <a:solidFill>
                  <a:schemeClr val="accent4"/>
                </a:solidFill>
              </a:rPr>
              <a:t>no vortex </a:t>
            </a:r>
            <a:r>
              <a:rPr lang="en-US" sz="2400" i="1" u="sng" dirty="0" err="1">
                <a:solidFill>
                  <a:schemeClr val="accent4"/>
                </a:solidFill>
              </a:rPr>
              <a:t>relocator</a:t>
            </a:r>
            <a:endParaRPr lang="en-US" sz="2400" i="1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5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Hyperspectral</a:t>
            </a:r>
            <a:r>
              <a:rPr lang="en-US" sz="2400" dirty="0"/>
              <a:t> observations around </a:t>
            </a:r>
            <a:br>
              <a:rPr lang="en-US" sz="2400" dirty="0"/>
            </a:br>
            <a:r>
              <a:rPr lang="en-US" sz="2400" dirty="0"/>
              <a:t>Hurricane Gonzalo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7" y="1605936"/>
            <a:ext cx="3429000" cy="4500636"/>
          </a:xfrm>
        </p:spPr>
        <p:txBody>
          <a:bodyPr/>
          <a:lstStyle/>
          <a:p>
            <a:r>
              <a:rPr lang="en-US" dirty="0"/>
              <a:t>Different </a:t>
            </a:r>
            <a:r>
              <a:rPr lang="en-US" dirty="0" err="1" smtClean="0"/>
              <a:t>coverages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TCs</a:t>
            </a:r>
          </a:p>
          <a:p>
            <a:endParaRPr lang="en-US" dirty="0" smtClean="0"/>
          </a:p>
          <a:p>
            <a:r>
              <a:rPr lang="en-US" dirty="0" smtClean="0"/>
              <a:t>Cloud-cleared radiances</a:t>
            </a:r>
          </a:p>
          <a:p>
            <a:r>
              <a:rPr lang="en-US" dirty="0"/>
              <a:t>a</a:t>
            </a:r>
            <a:r>
              <a:rPr lang="en-US" dirty="0" smtClean="0"/>
              <a:t>vailable only for AIRS</a:t>
            </a:r>
          </a:p>
          <a:p>
            <a:endParaRPr lang="en-US" dirty="0"/>
          </a:p>
          <a:p>
            <a:r>
              <a:rPr lang="en-US" dirty="0"/>
              <a:t>Clear-sky radiances have large data void areas corresponding to TCs circulations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5301" y="318611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AIRS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8117" y="573724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IASI (Metop-A)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9805" y="31861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1501" y="570973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IASI (Metop-B)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6C0A9-B392-6644-9B3F-BE5377DC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01" y="1319122"/>
            <a:ext cx="6342830" cy="50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855" y="62695"/>
            <a:ext cx="10515600" cy="1042416"/>
          </a:xfrm>
        </p:spPr>
        <p:txBody>
          <a:bodyPr/>
          <a:lstStyle/>
          <a:p>
            <a:r>
              <a:rPr lang="en-US" dirty="0"/>
              <a:t>Global 500 hPa height anomaly correlation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2969" y="5329084"/>
            <a:ext cx="19992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Reference = 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2851" r="7046" b="2406"/>
          <a:stretch/>
        </p:blipFill>
        <p:spPr>
          <a:xfrm>
            <a:off x="2555019" y="810912"/>
            <a:ext cx="7643856" cy="54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6458-B545-D248-B66B-5EBF3EC1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2" y="39682"/>
            <a:ext cx="10515600" cy="820208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assimilating </a:t>
            </a:r>
            <a:r>
              <a:rPr lang="en-US" dirty="0" smtClean="0"/>
              <a:t>adaptively AIRS </a:t>
            </a:r>
            <a:r>
              <a:rPr lang="en-US" dirty="0"/>
              <a:t>CCRs </a:t>
            </a:r>
            <a:r>
              <a:rPr lang="en-US" dirty="0" smtClean="0"/>
              <a:t>+ </a:t>
            </a:r>
            <a:r>
              <a:rPr lang="en-US" dirty="0" err="1" smtClean="0"/>
              <a:t>CrIS</a:t>
            </a:r>
            <a:r>
              <a:rPr lang="en-US" dirty="0" smtClean="0"/>
              <a:t> and IASI on </a:t>
            </a:r>
            <a:r>
              <a:rPr lang="en-US" dirty="0" err="1"/>
              <a:t>slp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TCs worldwide are affected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51289-FAF5-B341-B3CB-37D8E5BC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83" y="821221"/>
            <a:ext cx="9099826" cy="55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23" y="0"/>
            <a:ext cx="10515600" cy="820208"/>
          </a:xfrm>
        </p:spPr>
        <p:txBody>
          <a:bodyPr>
            <a:normAutofit/>
          </a:bodyPr>
          <a:lstStyle/>
          <a:p>
            <a:r>
              <a:rPr lang="en-US" dirty="0" smtClean="0"/>
              <a:t>Hurricane </a:t>
            </a:r>
            <a:r>
              <a:rPr lang="en-US" dirty="0" err="1"/>
              <a:t>Edouard</a:t>
            </a:r>
            <a:r>
              <a:rPr lang="en-US" dirty="0"/>
              <a:t> </a:t>
            </a:r>
            <a:r>
              <a:rPr lang="en-US" dirty="0" smtClean="0"/>
              <a:t>center pressure analysis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961239" y="4129549"/>
            <a:ext cx="1072951" cy="471948"/>
            <a:chOff x="5220929" y="4129549"/>
            <a:chExt cx="804713" cy="47194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20929" y="4139381"/>
              <a:ext cx="9832" cy="462116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38916" y="4129549"/>
              <a:ext cx="686726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10 hPa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02" y="736376"/>
            <a:ext cx="9427459" cy="56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1355</Words>
  <Application>Microsoft Office PowerPoint</Application>
  <PresentationFormat>Widescreen</PresentationFormat>
  <Paragraphs>160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Regular</vt:lpstr>
      <vt:lpstr>Calibri</vt:lpstr>
      <vt:lpstr>Office Theme</vt:lpstr>
      <vt:lpstr>Advances towards ingestion of  multi-instrument cloud-cleared infrared radiances in a global  data assimilation and forecast framework  </vt:lpstr>
      <vt:lpstr>More than ten years ago (2008): first attempt to improve the representation of a tropical cyclone in a global data assimilation system using AIRS cloud-cleared retrievals </vt:lpstr>
      <vt:lpstr>Ten years later (2018): major findings in  the assimilation of AIRS radiances</vt:lpstr>
      <vt:lpstr>PowerPoint Presentation</vt:lpstr>
      <vt:lpstr>New Experiments to evaluate the adaptively thinned procedure extended to all hyperspectral sensors</vt:lpstr>
      <vt:lpstr>Hyperspectral observations around  Hurricane Gonzalo</vt:lpstr>
      <vt:lpstr>Global 500 hPa height anomaly correlation</vt:lpstr>
      <vt:lpstr>Impact of assimilating adaptively AIRS CCRs + CrIS and IASI on slp:  TCs worldwide are affected</vt:lpstr>
      <vt:lpstr>Hurricane Edouard center pressure analysis</vt:lpstr>
      <vt:lpstr>PowerPoint Presentation</vt:lpstr>
      <vt:lpstr>PowerPoint Presentation</vt:lpstr>
      <vt:lpstr>PowerPoint Presentation</vt:lpstr>
      <vt:lpstr>Roadmap towards an operational use of CCRs</vt:lpstr>
      <vt:lpstr>PowerPoint Presentation</vt:lpstr>
      <vt:lpstr>PowerPoint Presentation</vt:lpstr>
      <vt:lpstr>PowerPoint Presentation</vt:lpstr>
      <vt:lpstr>PowerPoint Presentation</vt:lpstr>
      <vt:lpstr>Conclusions and future work</vt:lpstr>
      <vt:lpstr>Acknowledgements</vt:lpstr>
      <vt:lpstr>AIRS-related articles published by this team   Reale, O., J. Susskind, R. Rosenberg, E. Brin, E. Liu, L. P. Riishojgaard, J. Terry, J. C. Jusem, 2008: Improving forecast skill by assimilation of quality-controlled AIRS temperature retrievals under partially cloudy conditions. Geophysical Research Letters, 35, L08809,  doi:10.1029/2007GL033002.  Reale, O., W. K. Lau, J. Susskind, E. Brin, E. Liu, L. P. Riishojgaard, M. Fuentes, R. Rosenberg, 2009: AIRS Impact on the Analysis and Forecast Track of Tropical Cyclone Nargis in a global data assimilation and forecasting system. Geophysical Research Letters, 36, L06812, doi:10.1029/2008GL037122.  Reale, O., W. K. Lau, K.-M. Kim, E. Brin, 2009: Atlantic tropical cyclogenetic processes during SOP-3 NAMMA in the GEOS-5 global data assimilation and forecast system.  Journal of the Atmospheric Sciences, 66, 3563-3578.   Reale, O., K. M. Lau, J. Susskind, and R. Rosenberg, 2012: AIRS impact on analysis and forecast of an extreme rainfall event (Indus River Valley, Pakistan, 2010) with a global data assimilation and forecast system, J. Geophys. Res., 117, D08103, doi:10.1029/2011JD017093.  Reale, O., E. McGrath-Spangler,  W. McCarty,  D. Holdaway, R, Gelaro, 2018: Impact of adaptively thinned AIRS cloud-cleared radiances on tropical cyclone representation in a global data assimilation and forecast system. Weather and Forecasting, 33, 908-931.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Garcia, Jeanie M (8010-Affiliate)</cp:lastModifiedBy>
  <cp:revision>106</cp:revision>
  <dcterms:created xsi:type="dcterms:W3CDTF">2017-09-25T14:06:05Z</dcterms:created>
  <dcterms:modified xsi:type="dcterms:W3CDTF">2019-10-04T21:03:08Z</dcterms:modified>
</cp:coreProperties>
</file>