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2" r:id="rId1"/>
  </p:sldMasterIdLst>
  <p:notesMasterIdLst>
    <p:notesMasterId r:id="rId41"/>
  </p:notesMasterIdLst>
  <p:handoutMasterIdLst>
    <p:handoutMasterId r:id="rId42"/>
  </p:handoutMasterIdLst>
  <p:sldIdLst>
    <p:sldId id="256" r:id="rId2"/>
    <p:sldId id="324" r:id="rId3"/>
    <p:sldId id="267" r:id="rId4"/>
    <p:sldId id="271" r:id="rId5"/>
    <p:sldId id="316" r:id="rId6"/>
    <p:sldId id="301" r:id="rId7"/>
    <p:sldId id="305" r:id="rId8"/>
    <p:sldId id="308" r:id="rId9"/>
    <p:sldId id="313" r:id="rId10"/>
    <p:sldId id="314" r:id="rId11"/>
    <p:sldId id="321" r:id="rId12"/>
    <p:sldId id="317" r:id="rId13"/>
    <p:sldId id="319" r:id="rId14"/>
    <p:sldId id="318" r:id="rId15"/>
    <p:sldId id="320" r:id="rId16"/>
    <p:sldId id="323" r:id="rId17"/>
    <p:sldId id="272" r:id="rId18"/>
    <p:sldId id="333" r:id="rId19"/>
    <p:sldId id="299" r:id="rId20"/>
    <p:sldId id="326" r:id="rId21"/>
    <p:sldId id="329" r:id="rId22"/>
    <p:sldId id="330" r:id="rId23"/>
    <p:sldId id="331" r:id="rId24"/>
    <p:sldId id="332" r:id="rId25"/>
    <p:sldId id="304" r:id="rId26"/>
    <p:sldId id="325" r:id="rId27"/>
    <p:sldId id="264" r:id="rId28"/>
    <p:sldId id="328" r:id="rId29"/>
    <p:sldId id="311" r:id="rId30"/>
    <p:sldId id="315" r:id="rId31"/>
    <p:sldId id="309" r:id="rId32"/>
    <p:sldId id="302" r:id="rId33"/>
    <p:sldId id="303" r:id="rId34"/>
    <p:sldId id="274" r:id="rId35"/>
    <p:sldId id="306" r:id="rId36"/>
    <p:sldId id="307" r:id="rId37"/>
    <p:sldId id="270" r:id="rId38"/>
    <p:sldId id="310" r:id="rId39"/>
    <p:sldId id="322" r:id="rId40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EE2D24"/>
    <a:srgbClr val="002569"/>
    <a:srgbClr val="4E0B55"/>
    <a:srgbClr val="C7A775"/>
    <a:srgbClr val="00B5EF"/>
    <a:srgbClr val="A2DADE"/>
    <a:srgbClr val="CDE3A0"/>
    <a:srgbClr val="EFC8D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930" autoAdjust="0"/>
    <p:restoredTop sz="94877" autoAdjust="0"/>
  </p:normalViewPr>
  <p:slideViewPr>
    <p:cSldViewPr snapToGrid="0">
      <p:cViewPr>
        <p:scale>
          <a:sx n="90" d="100"/>
          <a:sy n="90" d="100"/>
        </p:scale>
        <p:origin x="-2442" y="-79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3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48" y="-78"/>
      </p:cViewPr>
      <p:guideLst>
        <p:guide orient="horz" pos="3127"/>
        <p:guide pos="214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600" y="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4550"/>
            <a:ext cx="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6863" y="9736138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4CBED191-B04D-4DE7-9722-3C5E7609927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3288"/>
            <a:ext cx="49879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b" anchorCtr="0" compatLnSpc="1">
            <a:prstTxWarp prst="textNoShape">
              <a:avLst/>
            </a:prstTxWarp>
          </a:bodyPr>
          <a:lstStyle>
            <a:lvl1pPr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80" tIns="45990" rIns="91980" bIns="45990" numCol="1" anchor="b" anchorCtr="0" compatLnSpc="1">
            <a:prstTxWarp prst="textNoShape">
              <a:avLst/>
            </a:prstTxWarp>
          </a:bodyPr>
          <a:lstStyle>
            <a:lvl1pPr algn="r" defTabSz="920450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4262ACA-6230-4C2A-8042-F0BDF6BCEA6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813DD362-0E47-4437-841B-355EC7E0910C}" type="slidenum">
              <a:rPr lang="de-DE" smtClean="0"/>
              <a:pPr defTabSz="919163"/>
              <a:t>3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6334125" y="542925"/>
            <a:ext cx="3571875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75" y="1019175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53"/>
          <p:cNvGrpSpPr>
            <a:grpSpLocks/>
          </p:cNvGrpSpPr>
          <p:nvPr userDrawn="1"/>
        </p:nvGrpSpPr>
        <p:grpSpPr bwMode="auto">
          <a:xfrm>
            <a:off x="369888" y="6637338"/>
            <a:ext cx="6754812" cy="111125"/>
            <a:chOff x="369889" y="6638100"/>
            <a:chExt cx="6754812" cy="110355"/>
          </a:xfrm>
        </p:grpSpPr>
        <p:grpSp>
          <p:nvGrpSpPr>
            <p:cNvPr id="6" name="Group 9"/>
            <p:cNvGrpSpPr>
              <a:grpSpLocks/>
            </p:cNvGrpSpPr>
            <p:nvPr userDrawn="1"/>
          </p:nvGrpSpPr>
          <p:grpSpPr bwMode="auto">
            <a:xfrm>
              <a:off x="5236697" y="6638100"/>
              <a:ext cx="164978" cy="109011"/>
              <a:chOff x="4182" y="1087"/>
              <a:chExt cx="238" cy="162"/>
            </a:xfrm>
          </p:grpSpPr>
          <p:sp>
            <p:nvSpPr>
              <p:cNvPr id="235" name="Freeform 5"/>
              <p:cNvSpPr>
                <a:spLocks/>
              </p:cNvSpPr>
              <p:nvPr/>
            </p:nvSpPr>
            <p:spPr bwMode="auto">
              <a:xfrm>
                <a:off x="4183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6"/>
              <p:cNvSpPr>
                <a:spLocks/>
              </p:cNvSpPr>
              <p:nvPr/>
            </p:nvSpPr>
            <p:spPr bwMode="auto">
              <a:xfrm>
                <a:off x="4183" y="1087"/>
                <a:ext cx="238" cy="54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7"/>
              <p:cNvSpPr>
                <a:spLocks/>
              </p:cNvSpPr>
              <p:nvPr/>
            </p:nvSpPr>
            <p:spPr bwMode="auto">
              <a:xfrm>
                <a:off x="4183" y="1197"/>
                <a:ext cx="238" cy="52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8"/>
              <p:cNvSpPr>
                <a:spLocks/>
              </p:cNvSpPr>
              <p:nvPr/>
            </p:nvSpPr>
            <p:spPr bwMode="auto">
              <a:xfrm>
                <a:off x="4183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9"/>
              <p:cNvSpPr>
                <a:spLocks/>
              </p:cNvSpPr>
              <p:nvPr/>
            </p:nvSpPr>
            <p:spPr bwMode="auto">
              <a:xfrm>
                <a:off x="4238" y="1132"/>
                <a:ext cx="71" cy="84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0"/>
              <p:cNvSpPr>
                <a:spLocks/>
              </p:cNvSpPr>
              <p:nvPr/>
            </p:nvSpPr>
            <p:spPr bwMode="auto">
              <a:xfrm>
                <a:off x="4267" y="1141"/>
                <a:ext cx="5" cy="47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1"/>
              <p:cNvSpPr>
                <a:spLocks/>
              </p:cNvSpPr>
              <p:nvPr/>
            </p:nvSpPr>
            <p:spPr bwMode="auto">
              <a:xfrm>
                <a:off x="4258" y="1150"/>
                <a:ext cx="32" cy="5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5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3" name="Freeform 13"/>
              <p:cNvSpPr>
                <a:spLocks/>
              </p:cNvSpPr>
              <p:nvPr/>
            </p:nvSpPr>
            <p:spPr bwMode="auto">
              <a:xfrm>
                <a:off x="4247" y="1181"/>
                <a:ext cx="55" cy="33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4" name="Freeform 14"/>
              <p:cNvSpPr>
                <a:spLocks/>
              </p:cNvSpPr>
              <p:nvPr/>
            </p:nvSpPr>
            <p:spPr bwMode="auto">
              <a:xfrm>
                <a:off x="4238" y="1132"/>
                <a:ext cx="71" cy="84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853845" y="6638100"/>
              <a:ext cx="163609" cy="106293"/>
              <a:chOff x="1116" y="1646"/>
              <a:chExt cx="245" cy="151"/>
            </a:xfrm>
          </p:grpSpPr>
          <p:sp>
            <p:nvSpPr>
              <p:cNvPr id="232" name="Freeform 17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3" name="Freeform 18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19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20"/>
            <p:cNvGrpSpPr>
              <a:grpSpLocks/>
            </p:cNvGrpSpPr>
            <p:nvPr userDrawn="1"/>
          </p:nvGrpSpPr>
          <p:grpSpPr bwMode="auto">
            <a:xfrm>
              <a:off x="3341609" y="6638100"/>
              <a:ext cx="163288" cy="104917"/>
              <a:chOff x="1117" y="2897"/>
              <a:chExt cx="243" cy="157"/>
            </a:xfrm>
          </p:grpSpPr>
          <p:sp>
            <p:nvSpPr>
              <p:cNvPr id="228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8" cy="158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23"/>
              <p:cNvSpPr>
                <a:spLocks/>
              </p:cNvSpPr>
              <p:nvPr/>
            </p:nvSpPr>
            <p:spPr bwMode="auto">
              <a:xfrm>
                <a:off x="1278" y="2897"/>
                <a:ext cx="83" cy="158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25"/>
            <p:cNvGrpSpPr>
              <a:grpSpLocks/>
            </p:cNvGrpSpPr>
            <p:nvPr userDrawn="1"/>
          </p:nvGrpSpPr>
          <p:grpSpPr bwMode="auto">
            <a:xfrm>
              <a:off x="3130729" y="6638100"/>
              <a:ext cx="163288" cy="104917"/>
              <a:chOff x="1118" y="2646"/>
              <a:chExt cx="243" cy="157"/>
            </a:xfrm>
          </p:grpSpPr>
          <p:sp>
            <p:nvSpPr>
              <p:cNvPr id="224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8" cy="158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8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30"/>
            <p:cNvGrpSpPr>
              <a:grpSpLocks/>
            </p:cNvGrpSpPr>
            <p:nvPr userDrawn="1"/>
          </p:nvGrpSpPr>
          <p:grpSpPr bwMode="auto">
            <a:xfrm>
              <a:off x="2276341" y="6638100"/>
              <a:ext cx="163288" cy="104596"/>
              <a:chOff x="1117" y="2143"/>
              <a:chExt cx="243" cy="155"/>
            </a:xfrm>
          </p:grpSpPr>
          <p:sp>
            <p:nvSpPr>
              <p:cNvPr id="220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35"/>
            <p:cNvGrpSpPr>
              <a:grpSpLocks/>
            </p:cNvGrpSpPr>
            <p:nvPr userDrawn="1"/>
          </p:nvGrpSpPr>
          <p:grpSpPr bwMode="auto">
            <a:xfrm>
              <a:off x="2064917" y="6638100"/>
              <a:ext cx="163288" cy="104596"/>
              <a:chOff x="1117" y="1892"/>
              <a:chExt cx="243" cy="155"/>
            </a:xfrm>
          </p:grpSpPr>
          <p:sp>
            <p:nvSpPr>
              <p:cNvPr id="216" name="Freeform 36"/>
              <p:cNvSpPr>
                <a:spLocks/>
              </p:cNvSpPr>
              <p:nvPr/>
            </p:nvSpPr>
            <p:spPr bwMode="auto">
              <a:xfrm>
                <a:off x="1118" y="1892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37"/>
              <p:cNvSpPr>
                <a:spLocks/>
              </p:cNvSpPr>
              <p:nvPr/>
            </p:nvSpPr>
            <p:spPr bwMode="auto">
              <a:xfrm>
                <a:off x="1118" y="1892"/>
                <a:ext cx="78" cy="154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8" name="Freeform 38"/>
              <p:cNvSpPr>
                <a:spLocks/>
              </p:cNvSpPr>
              <p:nvPr/>
            </p:nvSpPr>
            <p:spPr bwMode="auto">
              <a:xfrm>
                <a:off x="1278" y="1892"/>
                <a:ext cx="83" cy="154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39"/>
              <p:cNvSpPr>
                <a:spLocks/>
              </p:cNvSpPr>
              <p:nvPr/>
            </p:nvSpPr>
            <p:spPr bwMode="auto">
              <a:xfrm>
                <a:off x="1118" y="1892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255"/>
            <p:cNvGrpSpPr>
              <a:grpSpLocks/>
            </p:cNvGrpSpPr>
            <p:nvPr userDrawn="1"/>
          </p:nvGrpSpPr>
          <p:grpSpPr bwMode="auto">
            <a:xfrm>
              <a:off x="1431617" y="6638100"/>
              <a:ext cx="163489" cy="106268"/>
              <a:chOff x="7106991" y="2034190"/>
              <a:chExt cx="255683" cy="163929"/>
            </a:xfrm>
          </p:grpSpPr>
          <p:sp>
            <p:nvSpPr>
              <p:cNvPr id="214" name="Freeform 41"/>
              <p:cNvSpPr>
                <a:spLocks/>
              </p:cNvSpPr>
              <p:nvPr/>
            </p:nvSpPr>
            <p:spPr bwMode="auto">
              <a:xfrm>
                <a:off x="7107474" y="2034190"/>
                <a:ext cx="255721" cy="162938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5" name="Freeform 42"/>
              <p:cNvSpPr>
                <a:spLocks/>
              </p:cNvSpPr>
              <p:nvPr userDrawn="1"/>
            </p:nvSpPr>
            <p:spPr bwMode="auto">
              <a:xfrm>
                <a:off x="7107474" y="2034190"/>
                <a:ext cx="255721" cy="16050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254"/>
            <p:cNvGrpSpPr>
              <a:grpSpLocks/>
            </p:cNvGrpSpPr>
            <p:nvPr userDrawn="1"/>
          </p:nvGrpSpPr>
          <p:grpSpPr bwMode="auto">
            <a:xfrm>
              <a:off x="581062" y="6638100"/>
              <a:ext cx="163489" cy="110355"/>
              <a:chOff x="6341261" y="2034186"/>
              <a:chExt cx="254095" cy="170190"/>
            </a:xfrm>
          </p:grpSpPr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6341205" y="2034186"/>
                <a:ext cx="254132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05" y="2034186"/>
                <a:ext cx="81422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508981" y="2034186"/>
                <a:ext cx="86356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5" name="Group 49"/>
            <p:cNvGrpSpPr>
              <a:grpSpLocks/>
            </p:cNvGrpSpPr>
            <p:nvPr userDrawn="1"/>
          </p:nvGrpSpPr>
          <p:grpSpPr bwMode="auto">
            <a:xfrm>
              <a:off x="369889" y="6638100"/>
              <a:ext cx="163609" cy="106293"/>
              <a:chOff x="529" y="1166"/>
              <a:chExt cx="245" cy="157"/>
            </a:xfrm>
          </p:grpSpPr>
          <p:sp>
            <p:nvSpPr>
              <p:cNvPr id="207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49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9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49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6" name="Group 54"/>
            <p:cNvGrpSpPr>
              <a:grpSpLocks/>
            </p:cNvGrpSpPr>
            <p:nvPr userDrawn="1"/>
          </p:nvGrpSpPr>
          <p:grpSpPr bwMode="auto">
            <a:xfrm>
              <a:off x="2487762" y="6638100"/>
              <a:ext cx="164632" cy="106293"/>
              <a:chOff x="1117" y="2394"/>
              <a:chExt cx="245" cy="157"/>
            </a:xfrm>
          </p:grpSpPr>
          <p:sp>
            <p:nvSpPr>
              <p:cNvPr id="196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6" cy="156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3" cy="35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57"/>
              <p:cNvSpPr>
                <a:spLocks/>
              </p:cNvSpPr>
              <p:nvPr/>
            </p:nvSpPr>
            <p:spPr bwMode="auto">
              <a:xfrm>
                <a:off x="1117" y="2443"/>
                <a:ext cx="33" cy="35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58"/>
              <p:cNvSpPr>
                <a:spLocks/>
              </p:cNvSpPr>
              <p:nvPr/>
            </p:nvSpPr>
            <p:spPr bwMode="auto">
              <a:xfrm>
                <a:off x="1176" y="2394"/>
                <a:ext cx="21" cy="35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59"/>
              <p:cNvSpPr>
                <a:spLocks/>
              </p:cNvSpPr>
              <p:nvPr/>
            </p:nvSpPr>
            <p:spPr bwMode="auto">
              <a:xfrm>
                <a:off x="1176" y="2443"/>
                <a:ext cx="21" cy="35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6" cy="14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61"/>
              <p:cNvSpPr>
                <a:spLocks/>
              </p:cNvSpPr>
              <p:nvPr/>
            </p:nvSpPr>
            <p:spPr bwMode="auto">
              <a:xfrm>
                <a:off x="1117" y="2534"/>
                <a:ext cx="246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62"/>
              <p:cNvSpPr>
                <a:spLocks/>
              </p:cNvSpPr>
              <p:nvPr/>
            </p:nvSpPr>
            <p:spPr bwMode="auto">
              <a:xfrm>
                <a:off x="1211" y="2429"/>
                <a:ext cx="151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63"/>
              <p:cNvSpPr>
                <a:spLocks/>
              </p:cNvSpPr>
              <p:nvPr/>
            </p:nvSpPr>
            <p:spPr bwMode="auto">
              <a:xfrm>
                <a:off x="1211" y="2394"/>
                <a:ext cx="151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5" name="Freeform 64"/>
              <p:cNvSpPr>
                <a:spLocks/>
              </p:cNvSpPr>
              <p:nvPr/>
            </p:nvSpPr>
            <p:spPr bwMode="auto">
              <a:xfrm>
                <a:off x="1211" y="2459"/>
                <a:ext cx="151" cy="19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6" cy="156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66"/>
            <p:cNvGrpSpPr>
              <a:grpSpLocks/>
            </p:cNvGrpSpPr>
            <p:nvPr userDrawn="1"/>
          </p:nvGrpSpPr>
          <p:grpSpPr bwMode="auto">
            <a:xfrm>
              <a:off x="6502560" y="6638100"/>
              <a:ext cx="166325" cy="105273"/>
              <a:chOff x="1592" y="2897"/>
              <a:chExt cx="247" cy="156"/>
            </a:xfrm>
          </p:grpSpPr>
          <p:sp>
            <p:nvSpPr>
              <p:cNvPr id="181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69"/>
              <p:cNvSpPr>
                <a:spLocks/>
              </p:cNvSpPr>
              <p:nvPr/>
            </p:nvSpPr>
            <p:spPr bwMode="auto">
              <a:xfrm>
                <a:off x="1743" y="2897"/>
                <a:ext cx="66" cy="49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71"/>
              <p:cNvSpPr>
                <a:spLocks/>
              </p:cNvSpPr>
              <p:nvPr/>
            </p:nvSpPr>
            <p:spPr bwMode="auto">
              <a:xfrm>
                <a:off x="1743" y="2897"/>
                <a:ext cx="97" cy="56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72"/>
              <p:cNvSpPr>
                <a:spLocks/>
              </p:cNvSpPr>
              <p:nvPr/>
            </p:nvSpPr>
            <p:spPr bwMode="auto">
              <a:xfrm>
                <a:off x="1615" y="2897"/>
                <a:ext cx="78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4" cy="56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75"/>
              <p:cNvSpPr>
                <a:spLocks/>
              </p:cNvSpPr>
              <p:nvPr/>
            </p:nvSpPr>
            <p:spPr bwMode="auto">
              <a:xfrm>
                <a:off x="1743" y="3009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76"/>
              <p:cNvSpPr>
                <a:spLocks/>
              </p:cNvSpPr>
              <p:nvPr/>
            </p:nvSpPr>
            <p:spPr bwMode="auto">
              <a:xfrm>
                <a:off x="1778" y="2997"/>
                <a:ext cx="61" cy="40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77"/>
              <p:cNvSpPr>
                <a:spLocks/>
              </p:cNvSpPr>
              <p:nvPr/>
            </p:nvSpPr>
            <p:spPr bwMode="auto">
              <a:xfrm>
                <a:off x="1754" y="2997"/>
                <a:ext cx="85" cy="56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1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79"/>
              <p:cNvSpPr>
                <a:spLocks/>
              </p:cNvSpPr>
              <p:nvPr/>
            </p:nvSpPr>
            <p:spPr bwMode="auto">
              <a:xfrm>
                <a:off x="1592" y="2997"/>
                <a:ext cx="54" cy="40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80"/>
              <p:cNvSpPr>
                <a:spLocks/>
              </p:cNvSpPr>
              <p:nvPr/>
            </p:nvSpPr>
            <p:spPr bwMode="auto">
              <a:xfrm>
                <a:off x="1599" y="2997"/>
                <a:ext cx="94" cy="56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8" name="Group 82"/>
            <p:cNvGrpSpPr>
              <a:grpSpLocks/>
            </p:cNvGrpSpPr>
            <p:nvPr userDrawn="1"/>
          </p:nvGrpSpPr>
          <p:grpSpPr bwMode="auto">
            <a:xfrm>
              <a:off x="6077342" y="6638100"/>
              <a:ext cx="164629" cy="104602"/>
              <a:chOff x="1778" y="2004"/>
              <a:chExt cx="246" cy="156"/>
            </a:xfrm>
          </p:grpSpPr>
          <p:sp>
            <p:nvSpPr>
              <p:cNvPr id="178" name="Freeform 83"/>
              <p:cNvSpPr>
                <a:spLocks/>
              </p:cNvSpPr>
              <p:nvPr/>
            </p:nvSpPr>
            <p:spPr bwMode="auto">
              <a:xfrm>
                <a:off x="1777" y="2004"/>
                <a:ext cx="247" cy="155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84"/>
              <p:cNvSpPr>
                <a:spLocks/>
              </p:cNvSpPr>
              <p:nvPr/>
            </p:nvSpPr>
            <p:spPr bwMode="auto">
              <a:xfrm>
                <a:off x="1844" y="2025"/>
                <a:ext cx="121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85"/>
              <p:cNvSpPr>
                <a:spLocks/>
              </p:cNvSpPr>
              <p:nvPr/>
            </p:nvSpPr>
            <p:spPr bwMode="auto">
              <a:xfrm>
                <a:off x="1777" y="2004"/>
                <a:ext cx="247" cy="155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9" name="Group 86"/>
            <p:cNvGrpSpPr>
              <a:grpSpLocks/>
            </p:cNvGrpSpPr>
            <p:nvPr userDrawn="1"/>
          </p:nvGrpSpPr>
          <p:grpSpPr bwMode="auto">
            <a:xfrm>
              <a:off x="5868794" y="6638100"/>
              <a:ext cx="164271" cy="105273"/>
              <a:chOff x="1592" y="2143"/>
              <a:chExt cx="247" cy="156"/>
            </a:xfrm>
          </p:grpSpPr>
          <p:sp>
            <p:nvSpPr>
              <p:cNvPr id="172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7" cy="68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89"/>
              <p:cNvSpPr>
                <a:spLocks/>
              </p:cNvSpPr>
              <p:nvPr/>
            </p:nvSpPr>
            <p:spPr bwMode="auto">
              <a:xfrm>
                <a:off x="1592" y="2239"/>
                <a:ext cx="67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90"/>
              <p:cNvSpPr>
                <a:spLocks/>
              </p:cNvSpPr>
              <p:nvPr/>
            </p:nvSpPr>
            <p:spPr bwMode="auto">
              <a:xfrm>
                <a:off x="1688" y="2239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91"/>
              <p:cNvSpPr>
                <a:spLocks/>
              </p:cNvSpPr>
              <p:nvPr/>
            </p:nvSpPr>
            <p:spPr bwMode="auto">
              <a:xfrm>
                <a:off x="1688" y="2143"/>
                <a:ext cx="150" cy="68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93"/>
            <p:cNvGrpSpPr>
              <a:grpSpLocks/>
            </p:cNvGrpSpPr>
            <p:nvPr userDrawn="1"/>
          </p:nvGrpSpPr>
          <p:grpSpPr bwMode="auto">
            <a:xfrm>
              <a:off x="5659215" y="6638100"/>
              <a:ext cx="163291" cy="105273"/>
              <a:chOff x="1593" y="1897"/>
              <a:chExt cx="244" cy="157"/>
            </a:xfrm>
          </p:grpSpPr>
          <p:sp>
            <p:nvSpPr>
              <p:cNvPr id="168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2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1" name="Group 98"/>
            <p:cNvGrpSpPr>
              <a:grpSpLocks/>
            </p:cNvGrpSpPr>
            <p:nvPr userDrawn="1"/>
          </p:nvGrpSpPr>
          <p:grpSpPr bwMode="auto">
            <a:xfrm>
              <a:off x="4802133" y="6638100"/>
              <a:ext cx="165299" cy="104917"/>
              <a:chOff x="1778" y="1164"/>
              <a:chExt cx="247" cy="157"/>
            </a:xfrm>
          </p:grpSpPr>
          <p:sp>
            <p:nvSpPr>
              <p:cNvPr id="119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8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0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8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1" name="Freeform 101"/>
              <p:cNvSpPr>
                <a:spLocks/>
              </p:cNvSpPr>
              <p:nvPr/>
            </p:nvSpPr>
            <p:spPr bwMode="auto">
              <a:xfrm>
                <a:off x="1873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2" name="Freeform 102"/>
              <p:cNvSpPr>
                <a:spLocks/>
              </p:cNvSpPr>
              <p:nvPr/>
            </p:nvSpPr>
            <p:spPr bwMode="auto">
              <a:xfrm>
                <a:off x="1873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7" cy="26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7" cy="26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50" cy="28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6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50" cy="28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33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33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109"/>
              <p:cNvSpPr>
                <a:spLocks/>
              </p:cNvSpPr>
              <p:nvPr/>
            </p:nvSpPr>
            <p:spPr bwMode="auto">
              <a:xfrm>
                <a:off x="1830" y="1225"/>
                <a:ext cx="55" cy="19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110"/>
              <p:cNvSpPr>
                <a:spLocks/>
              </p:cNvSpPr>
              <p:nvPr/>
            </p:nvSpPr>
            <p:spPr bwMode="auto">
              <a:xfrm>
                <a:off x="1830" y="1225"/>
                <a:ext cx="55" cy="19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111"/>
              <p:cNvSpPr>
                <a:spLocks/>
              </p:cNvSpPr>
              <p:nvPr/>
            </p:nvSpPr>
            <p:spPr bwMode="auto">
              <a:xfrm>
                <a:off x="1837" y="1249"/>
                <a:ext cx="55" cy="19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112"/>
              <p:cNvSpPr>
                <a:spLocks/>
              </p:cNvSpPr>
              <p:nvPr/>
            </p:nvSpPr>
            <p:spPr bwMode="auto">
              <a:xfrm>
                <a:off x="1837" y="1249"/>
                <a:ext cx="55" cy="19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113"/>
              <p:cNvSpPr>
                <a:spLocks/>
              </p:cNvSpPr>
              <p:nvPr/>
            </p:nvSpPr>
            <p:spPr bwMode="auto">
              <a:xfrm>
                <a:off x="1830" y="1244"/>
                <a:ext cx="55" cy="9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114"/>
              <p:cNvSpPr>
                <a:spLocks/>
              </p:cNvSpPr>
              <p:nvPr/>
            </p:nvSpPr>
            <p:spPr bwMode="auto">
              <a:xfrm>
                <a:off x="1830" y="1244"/>
                <a:ext cx="55" cy="9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50" cy="19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50" cy="19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50" cy="9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50" cy="9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9" name="Freeform 119"/>
              <p:cNvSpPr>
                <a:spLocks/>
              </p:cNvSpPr>
              <p:nvPr/>
            </p:nvSpPr>
            <p:spPr bwMode="auto">
              <a:xfrm>
                <a:off x="1837" y="1265"/>
                <a:ext cx="85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120"/>
              <p:cNvSpPr>
                <a:spLocks/>
              </p:cNvSpPr>
              <p:nvPr/>
            </p:nvSpPr>
            <p:spPr bwMode="auto">
              <a:xfrm>
                <a:off x="1837" y="1265"/>
                <a:ext cx="85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Freeform 121"/>
              <p:cNvSpPr>
                <a:spLocks/>
              </p:cNvSpPr>
              <p:nvPr/>
            </p:nvSpPr>
            <p:spPr bwMode="auto">
              <a:xfrm>
                <a:off x="1837" y="1216"/>
                <a:ext cx="85" cy="5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22"/>
              <p:cNvSpPr>
                <a:spLocks/>
              </p:cNvSpPr>
              <p:nvPr/>
            </p:nvSpPr>
            <p:spPr bwMode="auto">
              <a:xfrm>
                <a:off x="1837" y="1216"/>
                <a:ext cx="85" cy="5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23"/>
              <p:cNvSpPr>
                <a:spLocks noEditPoints="1"/>
              </p:cNvSpPr>
              <p:nvPr/>
            </p:nvSpPr>
            <p:spPr bwMode="auto">
              <a:xfrm>
                <a:off x="1830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24"/>
              <p:cNvSpPr>
                <a:spLocks/>
              </p:cNvSpPr>
              <p:nvPr/>
            </p:nvSpPr>
            <p:spPr bwMode="auto">
              <a:xfrm>
                <a:off x="1830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5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3" cy="85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26"/>
              <p:cNvSpPr>
                <a:spLocks/>
              </p:cNvSpPr>
              <p:nvPr/>
            </p:nvSpPr>
            <p:spPr bwMode="auto">
              <a:xfrm>
                <a:off x="1859" y="1209"/>
                <a:ext cx="52" cy="68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27"/>
              <p:cNvSpPr>
                <a:spLocks/>
              </p:cNvSpPr>
              <p:nvPr/>
            </p:nvSpPr>
            <p:spPr bwMode="auto">
              <a:xfrm>
                <a:off x="1859" y="1209"/>
                <a:ext cx="52" cy="68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9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5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30"/>
              <p:cNvSpPr>
                <a:spLocks/>
              </p:cNvSpPr>
              <p:nvPr/>
            </p:nvSpPr>
            <p:spPr bwMode="auto">
              <a:xfrm>
                <a:off x="1880" y="1249"/>
                <a:ext cx="5" cy="5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31"/>
              <p:cNvSpPr>
                <a:spLocks/>
              </p:cNvSpPr>
              <p:nvPr/>
            </p:nvSpPr>
            <p:spPr bwMode="auto">
              <a:xfrm>
                <a:off x="1885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32"/>
              <p:cNvSpPr>
                <a:spLocks/>
              </p:cNvSpPr>
              <p:nvPr/>
            </p:nvSpPr>
            <p:spPr bwMode="auto">
              <a:xfrm>
                <a:off x="1873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33"/>
              <p:cNvSpPr>
                <a:spLocks/>
              </p:cNvSpPr>
              <p:nvPr/>
            </p:nvSpPr>
            <p:spPr bwMode="auto">
              <a:xfrm>
                <a:off x="1861" y="1209"/>
                <a:ext cx="7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34"/>
              <p:cNvSpPr>
                <a:spLocks/>
              </p:cNvSpPr>
              <p:nvPr/>
            </p:nvSpPr>
            <p:spPr bwMode="auto">
              <a:xfrm>
                <a:off x="1861" y="1209"/>
                <a:ext cx="7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35"/>
              <p:cNvSpPr>
                <a:spLocks/>
              </p:cNvSpPr>
              <p:nvPr/>
            </p:nvSpPr>
            <p:spPr bwMode="auto">
              <a:xfrm>
                <a:off x="1899" y="1209"/>
                <a:ext cx="5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6" name="Freeform 136"/>
              <p:cNvSpPr>
                <a:spLocks/>
              </p:cNvSpPr>
              <p:nvPr/>
            </p:nvSpPr>
            <p:spPr bwMode="auto">
              <a:xfrm>
                <a:off x="1899" y="1209"/>
                <a:ext cx="5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37"/>
              <p:cNvSpPr>
                <a:spLocks/>
              </p:cNvSpPr>
              <p:nvPr/>
            </p:nvSpPr>
            <p:spPr bwMode="auto">
              <a:xfrm>
                <a:off x="1861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38"/>
              <p:cNvSpPr>
                <a:spLocks/>
              </p:cNvSpPr>
              <p:nvPr/>
            </p:nvSpPr>
            <p:spPr bwMode="auto">
              <a:xfrm>
                <a:off x="1861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39"/>
              <p:cNvSpPr>
                <a:spLocks/>
              </p:cNvSpPr>
              <p:nvPr/>
            </p:nvSpPr>
            <p:spPr bwMode="auto">
              <a:xfrm>
                <a:off x="1861" y="1254"/>
                <a:ext cx="12" cy="14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40"/>
              <p:cNvSpPr>
                <a:spLocks/>
              </p:cNvSpPr>
              <p:nvPr/>
            </p:nvSpPr>
            <p:spPr bwMode="auto">
              <a:xfrm>
                <a:off x="1861" y="1254"/>
                <a:ext cx="12" cy="14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7" cy="14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7" cy="14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43"/>
              <p:cNvSpPr>
                <a:spLocks/>
              </p:cNvSpPr>
              <p:nvPr/>
            </p:nvSpPr>
            <p:spPr bwMode="auto">
              <a:xfrm>
                <a:off x="1899" y="1237"/>
                <a:ext cx="5" cy="7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44"/>
              <p:cNvSpPr>
                <a:spLocks/>
              </p:cNvSpPr>
              <p:nvPr/>
            </p:nvSpPr>
            <p:spPr bwMode="auto">
              <a:xfrm>
                <a:off x="1899" y="1237"/>
                <a:ext cx="5" cy="7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5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5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148"/>
            <p:cNvGrpSpPr>
              <a:grpSpLocks/>
            </p:cNvGrpSpPr>
            <p:nvPr userDrawn="1"/>
          </p:nvGrpSpPr>
          <p:grpSpPr bwMode="auto">
            <a:xfrm>
              <a:off x="4380029" y="6638100"/>
              <a:ext cx="164978" cy="105273"/>
              <a:chOff x="1595" y="1394"/>
              <a:chExt cx="245" cy="157"/>
            </a:xfrm>
          </p:grpSpPr>
          <p:sp>
            <p:nvSpPr>
              <p:cNvPr id="112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151"/>
              <p:cNvSpPr>
                <a:spLocks/>
              </p:cNvSpPr>
              <p:nvPr/>
            </p:nvSpPr>
            <p:spPr bwMode="auto">
              <a:xfrm>
                <a:off x="1595" y="1505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5" name="Freeform 152"/>
              <p:cNvSpPr>
                <a:spLocks/>
              </p:cNvSpPr>
              <p:nvPr/>
            </p:nvSpPr>
            <p:spPr bwMode="auto">
              <a:xfrm>
                <a:off x="1739" y="1505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8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156"/>
            <p:cNvGrpSpPr>
              <a:grpSpLocks/>
            </p:cNvGrpSpPr>
            <p:nvPr userDrawn="1"/>
          </p:nvGrpSpPr>
          <p:grpSpPr bwMode="auto">
            <a:xfrm>
              <a:off x="4167131" y="6638100"/>
              <a:ext cx="163291" cy="105273"/>
              <a:chOff x="1593" y="1143"/>
              <a:chExt cx="244" cy="157"/>
            </a:xfrm>
          </p:grpSpPr>
          <p:sp>
            <p:nvSpPr>
              <p:cNvPr id="108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2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1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161"/>
            <p:cNvGrpSpPr>
              <a:grpSpLocks/>
            </p:cNvGrpSpPr>
            <p:nvPr userDrawn="1"/>
          </p:nvGrpSpPr>
          <p:grpSpPr bwMode="auto">
            <a:xfrm>
              <a:off x="3759968" y="6638100"/>
              <a:ext cx="164629" cy="104917"/>
              <a:chOff x="1592" y="892"/>
              <a:chExt cx="246" cy="157"/>
            </a:xfrm>
          </p:grpSpPr>
          <p:sp>
            <p:nvSpPr>
              <p:cNvPr id="104" name="Freeform 162"/>
              <p:cNvSpPr>
                <a:spLocks/>
              </p:cNvSpPr>
              <p:nvPr/>
            </p:nvSpPr>
            <p:spPr bwMode="auto">
              <a:xfrm>
                <a:off x="1591" y="892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163"/>
              <p:cNvSpPr>
                <a:spLocks/>
              </p:cNvSpPr>
              <p:nvPr/>
            </p:nvSpPr>
            <p:spPr bwMode="auto">
              <a:xfrm>
                <a:off x="1591" y="892"/>
                <a:ext cx="247" cy="52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164"/>
              <p:cNvSpPr>
                <a:spLocks/>
              </p:cNvSpPr>
              <p:nvPr/>
            </p:nvSpPr>
            <p:spPr bwMode="auto">
              <a:xfrm>
                <a:off x="1591" y="998"/>
                <a:ext cx="247" cy="52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7" name="Freeform 165"/>
              <p:cNvSpPr>
                <a:spLocks/>
              </p:cNvSpPr>
              <p:nvPr/>
            </p:nvSpPr>
            <p:spPr bwMode="auto">
              <a:xfrm>
                <a:off x="1591" y="892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25" name="Object 166"/>
            <p:cNvGraphicFramePr>
              <a:graphicFrameLocks noChangeAspect="1"/>
            </p:cNvGraphicFramePr>
            <p:nvPr/>
          </p:nvGraphicFramePr>
          <p:xfrm>
            <a:off x="6288920" y="6638100"/>
            <a:ext cx="168034" cy="109359"/>
          </p:xfrm>
          <a:graphic>
            <a:graphicData uri="http://schemas.openxmlformats.org/presentationml/2006/ole">
              <p:oleObj spid="_x0000_s62466" name="Clip" r:id="rId5" imgW="3809524" imgH="2619048" progId="">
                <p:embed/>
              </p:oleObj>
            </a:graphicData>
          </a:graphic>
        </p:graphicFrame>
        <p:grpSp>
          <p:nvGrpSpPr>
            <p:cNvPr id="26" name="Group 185"/>
            <p:cNvGrpSpPr>
              <a:grpSpLocks/>
            </p:cNvGrpSpPr>
            <p:nvPr userDrawn="1"/>
          </p:nvGrpSpPr>
          <p:grpSpPr bwMode="auto">
            <a:xfrm>
              <a:off x="1008082" y="6638100"/>
              <a:ext cx="164978" cy="104898"/>
              <a:chOff x="4187" y="1590"/>
              <a:chExt cx="238" cy="162"/>
            </a:xfrm>
          </p:grpSpPr>
          <p:sp>
            <p:nvSpPr>
              <p:cNvPr id="77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4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8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9" name="Freeform 188"/>
              <p:cNvSpPr>
                <a:spLocks/>
              </p:cNvSpPr>
              <p:nvPr/>
            </p:nvSpPr>
            <p:spPr bwMode="auto">
              <a:xfrm>
                <a:off x="4187" y="1644"/>
                <a:ext cx="238" cy="56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189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190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191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7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7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194"/>
              <p:cNvSpPr>
                <a:spLocks/>
              </p:cNvSpPr>
              <p:nvPr/>
            </p:nvSpPr>
            <p:spPr bwMode="auto">
              <a:xfrm>
                <a:off x="4274" y="1607"/>
                <a:ext cx="23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195"/>
              <p:cNvSpPr>
                <a:spLocks/>
              </p:cNvSpPr>
              <p:nvPr/>
            </p:nvSpPr>
            <p:spPr bwMode="auto">
              <a:xfrm>
                <a:off x="4274" y="1607"/>
                <a:ext cx="23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198"/>
              <p:cNvSpPr>
                <a:spLocks/>
              </p:cNvSpPr>
              <p:nvPr/>
            </p:nvSpPr>
            <p:spPr bwMode="auto">
              <a:xfrm>
                <a:off x="4260" y="1617"/>
                <a:ext cx="14" cy="7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0" name="Freeform 199"/>
              <p:cNvSpPr>
                <a:spLocks/>
              </p:cNvSpPr>
              <p:nvPr/>
            </p:nvSpPr>
            <p:spPr bwMode="auto">
              <a:xfrm>
                <a:off x="4267" y="1631"/>
                <a:ext cx="11" cy="5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200"/>
              <p:cNvSpPr>
                <a:spLocks/>
              </p:cNvSpPr>
              <p:nvPr/>
            </p:nvSpPr>
            <p:spPr bwMode="auto">
              <a:xfrm>
                <a:off x="4274" y="1614"/>
                <a:ext cx="16" cy="12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201"/>
              <p:cNvSpPr>
                <a:spLocks/>
              </p:cNvSpPr>
              <p:nvPr/>
            </p:nvSpPr>
            <p:spPr bwMode="auto">
              <a:xfrm>
                <a:off x="4279" y="1627"/>
                <a:ext cx="18" cy="5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202"/>
              <p:cNvSpPr>
                <a:spLocks/>
              </p:cNvSpPr>
              <p:nvPr/>
            </p:nvSpPr>
            <p:spPr bwMode="auto">
              <a:xfrm>
                <a:off x="4331" y="1614"/>
                <a:ext cx="11" cy="12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4" name="Freeform 203"/>
              <p:cNvSpPr>
                <a:spLocks/>
              </p:cNvSpPr>
              <p:nvPr/>
            </p:nvSpPr>
            <p:spPr bwMode="auto">
              <a:xfrm>
                <a:off x="4327" y="1627"/>
                <a:ext cx="16" cy="10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204"/>
              <p:cNvSpPr>
                <a:spLocks/>
              </p:cNvSpPr>
              <p:nvPr/>
            </p:nvSpPr>
            <p:spPr bwMode="auto">
              <a:xfrm>
                <a:off x="4327" y="1627"/>
                <a:ext cx="16" cy="10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205"/>
              <p:cNvSpPr>
                <a:spLocks/>
              </p:cNvSpPr>
              <p:nvPr/>
            </p:nvSpPr>
            <p:spPr bwMode="auto">
              <a:xfrm>
                <a:off x="4331" y="1631"/>
                <a:ext cx="11" cy="5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7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1" cy="15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9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7" cy="7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209"/>
              <p:cNvSpPr>
                <a:spLocks/>
              </p:cNvSpPr>
              <p:nvPr/>
            </p:nvSpPr>
            <p:spPr bwMode="auto">
              <a:xfrm>
                <a:off x="4304" y="1627"/>
                <a:ext cx="5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7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211"/>
              <p:cNvSpPr>
                <a:spLocks/>
              </p:cNvSpPr>
              <p:nvPr/>
            </p:nvSpPr>
            <p:spPr bwMode="auto">
              <a:xfrm>
                <a:off x="4308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6"/>
            <p:cNvGrpSpPr>
              <a:grpSpLocks/>
            </p:cNvGrpSpPr>
            <p:nvPr userDrawn="1"/>
          </p:nvGrpSpPr>
          <p:grpSpPr bwMode="auto">
            <a:xfrm>
              <a:off x="4591158" y="6638100"/>
              <a:ext cx="163489" cy="106268"/>
              <a:chOff x="7877798" y="2333052"/>
              <a:chExt cx="253806" cy="164973"/>
            </a:xfrm>
          </p:grpSpPr>
          <p:sp>
            <p:nvSpPr>
              <p:cNvPr id="75" name="Freeform 220"/>
              <p:cNvSpPr>
                <a:spLocks/>
              </p:cNvSpPr>
              <p:nvPr userDrawn="1"/>
            </p:nvSpPr>
            <p:spPr bwMode="auto">
              <a:xfrm>
                <a:off x="7877632" y="2333052"/>
                <a:ext cx="253843" cy="73422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21"/>
              <p:cNvSpPr>
                <a:spLocks/>
              </p:cNvSpPr>
              <p:nvPr userDrawn="1"/>
            </p:nvSpPr>
            <p:spPr bwMode="auto">
              <a:xfrm>
                <a:off x="7880097" y="2411369"/>
                <a:ext cx="251378" cy="85658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223"/>
            <p:cNvGrpSpPr>
              <a:grpSpLocks/>
            </p:cNvGrpSpPr>
            <p:nvPr userDrawn="1"/>
          </p:nvGrpSpPr>
          <p:grpSpPr bwMode="auto">
            <a:xfrm>
              <a:off x="2709710" y="6638100"/>
              <a:ext cx="164978" cy="104897"/>
              <a:chOff x="4184" y="1339"/>
              <a:chExt cx="238" cy="162"/>
            </a:xfrm>
          </p:grpSpPr>
          <p:sp>
            <p:nvSpPr>
              <p:cNvPr id="71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4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26"/>
              <p:cNvSpPr>
                <a:spLocks/>
              </p:cNvSpPr>
              <p:nvPr/>
            </p:nvSpPr>
            <p:spPr bwMode="auto">
              <a:xfrm>
                <a:off x="4184" y="1449"/>
                <a:ext cx="238" cy="58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228"/>
            <p:cNvGrpSpPr>
              <a:grpSpLocks/>
            </p:cNvGrpSpPr>
            <p:nvPr userDrawn="1"/>
          </p:nvGrpSpPr>
          <p:grpSpPr bwMode="auto">
            <a:xfrm>
              <a:off x="5447957" y="6638100"/>
              <a:ext cx="164978" cy="109010"/>
              <a:chOff x="4188" y="2157"/>
              <a:chExt cx="238" cy="162"/>
            </a:xfrm>
          </p:grpSpPr>
          <p:sp>
            <p:nvSpPr>
              <p:cNvPr id="58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7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234"/>
              <p:cNvSpPr>
                <a:spLocks/>
              </p:cNvSpPr>
              <p:nvPr/>
            </p:nvSpPr>
            <p:spPr bwMode="auto">
              <a:xfrm>
                <a:off x="4218" y="2178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235"/>
              <p:cNvSpPr>
                <a:spLocks/>
              </p:cNvSpPr>
              <p:nvPr/>
            </p:nvSpPr>
            <p:spPr bwMode="auto">
              <a:xfrm>
                <a:off x="4225" y="2194"/>
                <a:ext cx="27" cy="37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236"/>
              <p:cNvSpPr>
                <a:spLocks/>
              </p:cNvSpPr>
              <p:nvPr/>
            </p:nvSpPr>
            <p:spPr bwMode="auto">
              <a:xfrm>
                <a:off x="4225" y="2216"/>
                <a:ext cx="27" cy="7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37"/>
              <p:cNvSpPr>
                <a:spLocks/>
              </p:cNvSpPr>
              <p:nvPr/>
            </p:nvSpPr>
            <p:spPr bwMode="auto">
              <a:xfrm>
                <a:off x="4225" y="2223"/>
                <a:ext cx="27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38"/>
              <p:cNvSpPr>
                <a:spLocks/>
              </p:cNvSpPr>
              <p:nvPr/>
            </p:nvSpPr>
            <p:spPr bwMode="auto">
              <a:xfrm>
                <a:off x="4237" y="2190"/>
                <a:ext cx="7" cy="7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40"/>
              <p:cNvSpPr>
                <a:spLocks/>
              </p:cNvSpPr>
              <p:nvPr/>
            </p:nvSpPr>
            <p:spPr bwMode="auto">
              <a:xfrm>
                <a:off x="4230" y="2185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30" name="Object 252"/>
            <p:cNvGraphicFramePr>
              <a:graphicFrameLocks noChangeAspect="1"/>
            </p:cNvGraphicFramePr>
            <p:nvPr/>
          </p:nvGraphicFramePr>
          <p:xfrm>
            <a:off x="3553158" y="6638100"/>
            <a:ext cx="159887" cy="104250"/>
          </p:xfrm>
          <a:graphic>
            <a:graphicData uri="http://schemas.openxmlformats.org/presentationml/2006/ole">
              <p:oleObj spid="_x0000_s62467" name="Clip" r:id="rId6" imgW="2835360" imgH="1920600" progId="">
                <p:embed/>
              </p:oleObj>
            </a:graphicData>
          </a:graphic>
        </p:graphicFrame>
        <p:grpSp>
          <p:nvGrpSpPr>
            <p:cNvPr id="31" name="Group 214"/>
            <p:cNvGrpSpPr>
              <a:grpSpLocks/>
            </p:cNvGrpSpPr>
            <p:nvPr userDrawn="1"/>
          </p:nvGrpSpPr>
          <p:grpSpPr bwMode="auto">
            <a:xfrm>
              <a:off x="5024738" y="6638100"/>
              <a:ext cx="166365" cy="106293"/>
              <a:chOff x="4187" y="2402"/>
              <a:chExt cx="240" cy="161"/>
            </a:xfrm>
          </p:grpSpPr>
          <p:sp>
            <p:nvSpPr>
              <p:cNvPr id="54" name="Freeform 215"/>
              <p:cNvSpPr>
                <a:spLocks/>
              </p:cNvSpPr>
              <p:nvPr/>
            </p:nvSpPr>
            <p:spPr bwMode="auto">
              <a:xfrm>
                <a:off x="4235" y="2402"/>
                <a:ext cx="190" cy="160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8" cy="160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217"/>
              <p:cNvSpPr>
                <a:spLocks/>
              </p:cNvSpPr>
              <p:nvPr/>
            </p:nvSpPr>
            <p:spPr bwMode="auto">
              <a:xfrm>
                <a:off x="4347" y="2402"/>
                <a:ext cx="80" cy="160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0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9136" y="6638100"/>
              <a:ext cx="164978" cy="104922"/>
              <a:chOff x="528" y="1773"/>
              <a:chExt cx="246" cy="156"/>
            </a:xfrm>
          </p:grpSpPr>
          <p:sp>
            <p:nvSpPr>
              <p:cNvPr id="50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7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80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2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1" cy="157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7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4543" y="6638100"/>
              <a:ext cx="163271" cy="105273"/>
              <a:chOff x="528" y="1164"/>
              <a:chExt cx="237" cy="157"/>
            </a:xfrm>
          </p:grpSpPr>
          <p:sp>
            <p:nvSpPr>
              <p:cNvPr id="46" name="Rectangle 254"/>
              <p:cNvSpPr>
                <a:spLocks noChangeArrowheads="1"/>
              </p:cNvSpPr>
              <p:nvPr/>
            </p:nvSpPr>
            <p:spPr bwMode="auto">
              <a:xfrm>
                <a:off x="527" y="1164"/>
                <a:ext cx="237" cy="15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Rectangle 255"/>
              <p:cNvSpPr>
                <a:spLocks noChangeArrowheads="1"/>
              </p:cNvSpPr>
              <p:nvPr/>
            </p:nvSpPr>
            <p:spPr bwMode="auto">
              <a:xfrm>
                <a:off x="527" y="1164"/>
                <a:ext cx="237" cy="5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6"/>
              <p:cNvSpPr>
                <a:spLocks noChangeArrowheads="1"/>
              </p:cNvSpPr>
              <p:nvPr/>
            </p:nvSpPr>
            <p:spPr bwMode="auto">
              <a:xfrm>
                <a:off x="527" y="1218"/>
                <a:ext cx="237" cy="54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7"/>
              <p:cNvSpPr>
                <a:spLocks noChangeArrowheads="1"/>
              </p:cNvSpPr>
              <p:nvPr/>
            </p:nvSpPr>
            <p:spPr bwMode="auto">
              <a:xfrm>
                <a:off x="527" y="1267"/>
                <a:ext cx="237" cy="54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3792" y="6638100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69"/>
            <p:cNvGrpSpPr>
              <a:grpSpLocks noChangeAspect="1"/>
            </p:cNvGrpSpPr>
            <p:nvPr userDrawn="1"/>
          </p:nvGrpSpPr>
          <p:grpSpPr bwMode="auto">
            <a:xfrm>
              <a:off x="3967545" y="6638100"/>
              <a:ext cx="160549" cy="102873"/>
              <a:chOff x="4214" y="2064"/>
              <a:chExt cx="242" cy="157"/>
            </a:xfrm>
          </p:grpSpPr>
          <p:sp>
            <p:nvSpPr>
              <p:cNvPr id="42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3" y="2064"/>
                <a:ext cx="242" cy="156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3" name="Rectangle 271"/>
              <p:cNvSpPr>
                <a:spLocks noChangeArrowheads="1"/>
              </p:cNvSpPr>
              <p:nvPr/>
            </p:nvSpPr>
            <p:spPr bwMode="auto">
              <a:xfrm>
                <a:off x="4213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4" name="Rectangle 272"/>
              <p:cNvSpPr>
                <a:spLocks noChangeArrowheads="1"/>
              </p:cNvSpPr>
              <p:nvPr/>
            </p:nvSpPr>
            <p:spPr bwMode="auto">
              <a:xfrm>
                <a:off x="4213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5" name="Rectangle 273"/>
              <p:cNvSpPr>
                <a:spLocks noChangeArrowheads="1"/>
              </p:cNvSpPr>
              <p:nvPr/>
            </p:nvSpPr>
            <p:spPr bwMode="auto">
              <a:xfrm>
                <a:off x="4213" y="2167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36" name="Group 242"/>
            <p:cNvGrpSpPr>
              <a:grpSpLocks/>
            </p:cNvGrpSpPr>
            <p:nvPr userDrawn="1"/>
          </p:nvGrpSpPr>
          <p:grpSpPr bwMode="auto">
            <a:xfrm>
              <a:off x="1638742" y="6638100"/>
              <a:ext cx="163293" cy="104605"/>
              <a:chOff x="5555" y="2058"/>
              <a:chExt cx="245" cy="157"/>
            </a:xfrm>
          </p:grpSpPr>
          <p:sp>
            <p:nvSpPr>
              <p:cNvPr id="38" name="Freeform 243"/>
              <p:cNvSpPr>
                <a:spLocks/>
              </p:cNvSpPr>
              <p:nvPr/>
            </p:nvSpPr>
            <p:spPr bwMode="auto">
              <a:xfrm>
                <a:off x="5554" y="2058"/>
                <a:ext cx="245" cy="156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4"/>
              <p:cNvSpPr>
                <a:spLocks/>
              </p:cNvSpPr>
              <p:nvPr/>
            </p:nvSpPr>
            <p:spPr bwMode="auto">
              <a:xfrm>
                <a:off x="5554" y="2162"/>
                <a:ext cx="245" cy="52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245"/>
              <p:cNvSpPr>
                <a:spLocks/>
              </p:cNvSpPr>
              <p:nvPr/>
            </p:nvSpPr>
            <p:spPr bwMode="auto">
              <a:xfrm>
                <a:off x="5554" y="2060"/>
                <a:ext cx="245" cy="54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" name="Freeform 246"/>
              <p:cNvSpPr>
                <a:spLocks/>
              </p:cNvSpPr>
              <p:nvPr/>
            </p:nvSpPr>
            <p:spPr bwMode="auto">
              <a:xfrm>
                <a:off x="5554" y="2058"/>
                <a:ext cx="245" cy="156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pic>
          <p:nvPicPr>
            <p:cNvPr id="37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59723" y="6638100"/>
              <a:ext cx="164978" cy="106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5952226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</p:grp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80C2BBAF-BF05-442A-9340-E281250AF1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10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</a:p>
        </p:txBody>
      </p:sp>
      <p:sp>
        <p:nvSpPr>
          <p:cNvPr id="5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5D65E27E-321A-4AAB-BAD2-784DED42B113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10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</a:p>
        </p:txBody>
      </p:sp>
      <p:sp>
        <p:nvSpPr>
          <p:cNvPr id="5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E4916E8C-14C0-41DD-BDFD-633C411EA4C6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0" descr="graphic-vector-map-europe.wmf"/>
          <p:cNvPicPr>
            <a:picLocks noChangeAspect="1"/>
          </p:cNvPicPr>
          <p:nvPr userDrawn="1"/>
        </p:nvPicPr>
        <p:blipFill>
          <a:blip r:embed="rId2" cstate="print"/>
          <a:srcRect t="4591"/>
          <a:stretch>
            <a:fillRect/>
          </a:stretch>
        </p:blipFill>
        <p:spPr bwMode="auto">
          <a:xfrm>
            <a:off x="5803900" y="874713"/>
            <a:ext cx="4102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3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5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6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7" name="Freeform 55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9" name="Freeform 57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0" name="Freeform 58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1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2" name="Freeform 60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13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/>
            </a:p>
          </p:txBody>
        </p:sp>
        <p:pic>
          <p:nvPicPr>
            <p:cNvPr id="14" name="Picture 6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965575" y="666750"/>
            <a:ext cx="5676900" cy="13192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6050" y="1992313"/>
            <a:ext cx="5694363" cy="1093787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5" name="Rectangle 6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42888" y="64770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DB07B280-7E14-41A8-84A0-3655E4ACBE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996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147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A7A13851-6261-41A1-B072-F23EBEAAEDC6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0" r:id="rId4"/>
    <p:sldLayoutId id="2147484291" r:id="rId5"/>
    <p:sldLayoutId id="2147484296" r:id="rId6"/>
    <p:sldLayoutId id="2147484297" r:id="rId7"/>
    <p:sldLayoutId id="2147484292" r:id="rId8"/>
    <p:sldLayoutId id="2147484298" r:id="rId9"/>
    <p:sldLayoutId id="2147484299" r:id="rId10"/>
  </p:sldLayoutIdLst>
  <p:transition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ubtitle 2"/>
          <p:cNvSpPr>
            <a:spLocks noGrp="1"/>
          </p:cNvSpPr>
          <p:nvPr>
            <p:ph type="subTitle" sz="quarter" idx="1"/>
          </p:nvPr>
        </p:nvSpPr>
        <p:spPr>
          <a:xfrm>
            <a:off x="1820863" y="1933575"/>
            <a:ext cx="5475287" cy="48577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sz="1600" dirty="0" smtClean="0"/>
              <a:t>Tim Hultberg, Thomas August</a:t>
            </a:r>
          </a:p>
        </p:txBody>
      </p:sp>
      <p:sp>
        <p:nvSpPr>
          <p:cNvPr id="13315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0" y="614363"/>
            <a:ext cx="7134225" cy="1239837"/>
          </a:xfrm>
        </p:spPr>
        <p:txBody>
          <a:bodyPr/>
          <a:lstStyle/>
          <a:p>
            <a:r>
              <a:rPr lang="en-US" sz="2400" smtClean="0">
                <a:latin typeface="Arial" charset="0"/>
                <a:cs typeface="Arial" charset="0"/>
              </a:rPr>
              <a:t>The PWLR</a:t>
            </a:r>
            <a:r>
              <a:rPr lang="en-US" sz="2400" baseline="30000" smtClean="0">
                <a:latin typeface="Arial" charset="0"/>
                <a:cs typeface="Arial" charset="0"/>
              </a:rPr>
              <a:t>3</a:t>
            </a:r>
            <a:r>
              <a:rPr lang="en-US" sz="2400" smtClean="0">
                <a:latin typeface="Arial" charset="0"/>
                <a:cs typeface="Arial" charset="0"/>
              </a:rPr>
              <a:t>: operational 3D statistical retrievals for hyperspectral sounders </a:t>
            </a:r>
            <a:br>
              <a:rPr lang="en-US" sz="2400" smtClean="0">
                <a:latin typeface="Arial" charset="0"/>
                <a:cs typeface="Arial" charset="0"/>
              </a:rPr>
            </a:br>
            <a:r>
              <a:rPr lang="en-US" sz="2400" smtClean="0">
                <a:latin typeface="Arial" charset="0"/>
                <a:cs typeface="Arial" charset="0"/>
              </a:rPr>
              <a:t>and error estimation</a:t>
            </a:r>
          </a:p>
        </p:txBody>
      </p:sp>
      <p:pic>
        <p:nvPicPr>
          <p:cNvPr id="13316" name="Picture 3" descr="logo_IASI_n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7300" y="3141663"/>
            <a:ext cx="3368675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emsobsca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906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Emissivity performance comparison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3257550" y="6400800"/>
            <a:ext cx="3905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Channel index (139 selected channels)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4013" y="2084388"/>
            <a:ext cx="32718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UW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static atlas</a:t>
            </a:r>
          </a:p>
          <a:p>
            <a:pPr>
              <a:defRPr/>
            </a:pPr>
            <a:r>
              <a:rPr lang="en-US" sz="1800" dirty="0">
                <a:solidFill>
                  <a:srgbClr val="EE2D24"/>
                </a:solidFill>
              </a:rPr>
              <a:t>PWLR based on UW atlas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847725" y="1076325"/>
            <a:ext cx="8477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Standard deviation of residual (obs minus calc) with different emissivity sources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360488"/>
            <a:ext cx="5284788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Cloud signal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42900" y="1028700"/>
            <a:ext cx="95631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Experiment to predict the window channel OBS minus CALC brightness temperature  (average of five channels)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6419850" y="2854325"/>
            <a:ext cx="303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Cloud signal 2013.07.17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704850" y="5172075"/>
            <a:ext cx="6781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Traditionally OBS-CALC(NWP FCT) used for cloud screening</a:t>
            </a:r>
          </a:p>
          <a:p>
            <a:r>
              <a:rPr lang="en-US" sz="1600">
                <a:solidFill>
                  <a:schemeClr val="tx1"/>
                </a:solidFill>
              </a:rPr>
              <a:t>	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 OBS-CALC(PWLR</a:t>
            </a:r>
            <a:r>
              <a:rPr lang="en-US" sz="1600" baseline="30000">
                <a:solidFill>
                  <a:schemeClr val="tx1"/>
                </a:solidFill>
              </a:rPr>
              <a:t>3</a:t>
            </a:r>
            <a:r>
              <a:rPr lang="en-US" sz="1600">
                <a:solidFill>
                  <a:schemeClr val="tx1"/>
                </a:solidFill>
              </a:rPr>
              <a:t>) is better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 PWLR</a:t>
            </a:r>
            <a:r>
              <a:rPr lang="en-US" sz="1600" baseline="30000">
                <a:solidFill>
                  <a:schemeClr val="tx1"/>
                </a:solidFill>
              </a:rPr>
              <a:t>3</a:t>
            </a:r>
            <a:r>
              <a:rPr lang="en-US" sz="1600">
                <a:solidFill>
                  <a:schemeClr val="tx1"/>
                </a:solidFill>
              </a:rPr>
              <a:t> (OBS-CALC(PWLR</a:t>
            </a:r>
            <a:r>
              <a:rPr lang="en-US" sz="1600" baseline="30000">
                <a:solidFill>
                  <a:schemeClr val="tx1"/>
                </a:solidFill>
              </a:rPr>
              <a:t>3</a:t>
            </a:r>
            <a:r>
              <a:rPr lang="en-US" sz="1600">
                <a:solidFill>
                  <a:schemeClr val="tx1"/>
                </a:solidFill>
              </a:rPr>
              <a:t>)) is not only better but also faster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state space, NPROVS by NOAA </a:t>
            </a:r>
          </a:p>
        </p:txBody>
      </p:sp>
      <p:pic>
        <p:nvPicPr>
          <p:cNvPr id="24579" name="Picture 2" descr="D:\Thomas\EUMETSAT\OPSWG-39 EARS-IASI L2\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1514475"/>
            <a:ext cx="56896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D:\Thomas\EUMETSAT\OPSWG-39 EARS-IASI L2\E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04950"/>
            <a:ext cx="56388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85750" y="933450"/>
            <a:ext cx="8172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Comparison with sondes. 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radiance space, Band 1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25603" name="Picture 3" descr="b1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1284288"/>
            <a:ext cx="8248650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 rot="-5400000">
            <a:off x="-682624" y="3459162"/>
            <a:ext cx="28130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stddev [mW/m</a:t>
            </a:r>
            <a:r>
              <a:rPr lang="fr-FR" sz="1600" baseline="30000">
                <a:solidFill>
                  <a:schemeClr val="tx1"/>
                </a:solidFill>
              </a:rPr>
              <a:t>2</a:t>
            </a:r>
            <a:r>
              <a:rPr lang="fr-FR" sz="1600">
                <a:solidFill>
                  <a:schemeClr val="tx1"/>
                </a:solidFill>
              </a:rPr>
              <a:t>/sr/cm</a:t>
            </a:r>
            <a:r>
              <a:rPr lang="fr-FR" sz="1600" baseline="30000">
                <a:solidFill>
                  <a:schemeClr val="tx1"/>
                </a:solidFill>
              </a:rPr>
              <a:t>-1</a:t>
            </a:r>
            <a:r>
              <a:rPr lang="fr-FR" sz="160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876550" y="6286500"/>
            <a:ext cx="2190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Wavenumber[cm</a:t>
            </a:r>
            <a:r>
              <a:rPr lang="en-US" sz="1400" baseline="30000">
                <a:solidFill>
                  <a:schemeClr val="tx1"/>
                </a:solidFill>
              </a:rPr>
              <a:t>-1</a:t>
            </a:r>
            <a:r>
              <a:rPr lang="en-US" sz="1400">
                <a:solidFill>
                  <a:schemeClr val="tx1"/>
                </a:solidFill>
              </a:rPr>
              <a:t>]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9" name="ZoneTexte 6"/>
          <p:cNvSpPr txBox="1"/>
          <p:nvPr/>
        </p:nvSpPr>
        <p:spPr>
          <a:xfrm>
            <a:off x="6191250" y="1114425"/>
            <a:ext cx="3714750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CALC(ECMWF  FCT)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CALC(ECMWF ANA)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rgbClr val="FF0000"/>
                </a:solidFill>
              </a:rPr>
              <a:t>CALC(IASI PWLR</a:t>
            </a:r>
            <a:r>
              <a:rPr lang="fr-FR" sz="1800" baseline="30000" dirty="0">
                <a:solidFill>
                  <a:srgbClr val="FF0000"/>
                </a:solidFill>
              </a:rPr>
              <a:t>3</a:t>
            </a:r>
            <a:r>
              <a:rPr lang="fr-FR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685800" y="1076325"/>
            <a:ext cx="578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Clear sky ocean +-60 lat, 2016.03.15</a:t>
            </a:r>
            <a:endParaRPr lang="en-GB" sz="180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0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216025"/>
            <a:ext cx="94107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8"/>
          <p:cNvSpPr txBox="1">
            <a:spLocks noChangeArrowheads="1"/>
          </p:cNvSpPr>
          <p:nvPr/>
        </p:nvSpPr>
        <p:spPr bwMode="auto">
          <a:xfrm>
            <a:off x="1247775" y="6057900"/>
            <a:ext cx="1171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650 cm</a:t>
            </a:r>
            <a:r>
              <a:rPr lang="en-US" sz="1600" baseline="30000">
                <a:solidFill>
                  <a:schemeClr val="tx1"/>
                </a:solidFill>
              </a:rPr>
              <a:t>-1</a:t>
            </a:r>
            <a:endParaRPr lang="en-GB" sz="1600" baseline="30000">
              <a:solidFill>
                <a:schemeClr val="tx1"/>
              </a:solidFill>
            </a:endParaRPr>
          </a:p>
        </p:txBody>
      </p: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05350" y="6105525"/>
            <a:ext cx="1171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700 cm</a:t>
            </a:r>
            <a:r>
              <a:rPr lang="en-US" sz="1600" baseline="30000">
                <a:solidFill>
                  <a:schemeClr val="tx1"/>
                </a:solidFill>
              </a:rPr>
              <a:t>-1</a:t>
            </a:r>
            <a:endParaRPr lang="en-GB" sz="1600" baseline="30000">
              <a:solidFill>
                <a:schemeClr val="tx1"/>
              </a:solidFill>
            </a:endParaRPr>
          </a:p>
        </p:txBody>
      </p:sp>
      <p:sp>
        <p:nvSpPr>
          <p:cNvPr id="26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radiance space</a:t>
            </a:r>
          </a:p>
        </p:txBody>
      </p:sp>
      <p:sp>
        <p:nvSpPr>
          <p:cNvPr id="6" name="ZoneTexte 6"/>
          <p:cNvSpPr txBox="1"/>
          <p:nvPr/>
        </p:nvSpPr>
        <p:spPr>
          <a:xfrm>
            <a:off x="2952750" y="1609725"/>
            <a:ext cx="3714750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CALC(ECMWF  FCT)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CALC(ECMWF ANA)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rgbClr val="FF0000"/>
                </a:solidFill>
              </a:rPr>
              <a:t>CALC(IASI PWLR</a:t>
            </a:r>
            <a:r>
              <a:rPr lang="fr-FR" sz="1800" baseline="30000" dirty="0">
                <a:solidFill>
                  <a:srgbClr val="FF0000"/>
                </a:solidFill>
              </a:rPr>
              <a:t>3</a:t>
            </a:r>
            <a:r>
              <a:rPr lang="fr-FR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685800" y="1076325"/>
            <a:ext cx="578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Clear sky ocean +-60 lat, 2016.03.15</a:t>
            </a:r>
            <a:endParaRPr lang="en-GB" sz="1800" baseline="30000">
              <a:solidFill>
                <a:schemeClr val="tx1"/>
              </a:solidFill>
            </a:endParaRP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 rot="-5400000">
            <a:off x="-501649" y="3459162"/>
            <a:ext cx="28130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stddev [mW/m</a:t>
            </a:r>
            <a:r>
              <a:rPr lang="fr-FR" sz="1600" baseline="30000">
                <a:solidFill>
                  <a:schemeClr val="tx1"/>
                </a:solidFill>
              </a:rPr>
              <a:t>2</a:t>
            </a:r>
            <a:r>
              <a:rPr lang="fr-FR" sz="1600">
                <a:solidFill>
                  <a:schemeClr val="tx1"/>
                </a:solidFill>
              </a:rPr>
              <a:t>/sr/cm</a:t>
            </a:r>
            <a:r>
              <a:rPr lang="fr-FR" sz="1600" baseline="30000">
                <a:solidFill>
                  <a:schemeClr val="tx1"/>
                </a:solidFill>
              </a:rPr>
              <a:t>-1</a:t>
            </a:r>
            <a:r>
              <a:rPr lang="fr-FR" sz="160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8191500" y="6076950"/>
            <a:ext cx="1171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750 cm</a:t>
            </a:r>
            <a:r>
              <a:rPr lang="en-US" sz="1600" baseline="30000">
                <a:solidFill>
                  <a:schemeClr val="tx1"/>
                </a:solidFill>
              </a:rPr>
              <a:t>-1</a:t>
            </a:r>
            <a:endParaRPr lang="en-GB" sz="160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radiance space, Band 2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27651" name="Picture 2" descr="b2b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8725"/>
            <a:ext cx="9906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1276350" y="6353175"/>
            <a:ext cx="1390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1200 cm-1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4152900" y="6353175"/>
            <a:ext cx="1390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1500 cm-1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7067550" y="6362700"/>
            <a:ext cx="1390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1800 cm-1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53000" y="1914525"/>
            <a:ext cx="3714750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CALC(ECMWF  FCT)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CALC(ECMWF ANA)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rgbClr val="FF0000"/>
                </a:solidFill>
              </a:rPr>
              <a:t>CALC(IASI PWLR</a:t>
            </a:r>
            <a:r>
              <a:rPr lang="fr-FR" sz="1800" baseline="30000" dirty="0">
                <a:solidFill>
                  <a:srgbClr val="FF0000"/>
                </a:solidFill>
              </a:rPr>
              <a:t>3</a:t>
            </a:r>
            <a:r>
              <a:rPr lang="fr-FR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 rot="-5400000">
            <a:off x="-682624" y="3459162"/>
            <a:ext cx="28130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stddev [mW/m</a:t>
            </a:r>
            <a:r>
              <a:rPr lang="fr-FR" sz="1600" baseline="30000">
                <a:solidFill>
                  <a:schemeClr val="tx1"/>
                </a:solidFill>
              </a:rPr>
              <a:t>2</a:t>
            </a:r>
            <a:r>
              <a:rPr lang="fr-FR" sz="1600">
                <a:solidFill>
                  <a:schemeClr val="tx1"/>
                </a:solidFill>
              </a:rPr>
              <a:t>/sr/cm</a:t>
            </a:r>
            <a:r>
              <a:rPr lang="fr-FR" sz="1600" baseline="30000">
                <a:solidFill>
                  <a:schemeClr val="tx1"/>
                </a:solidFill>
              </a:rPr>
              <a:t>-1</a:t>
            </a:r>
            <a:r>
              <a:rPr lang="fr-FR" sz="160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685800" y="1076325"/>
            <a:ext cx="5781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Clear sky ocean +-60 lat, 2016.03.15</a:t>
            </a:r>
            <a:endParaRPr lang="en-GB" sz="180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Error estimation (statistical approach)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476375" y="1095375"/>
            <a:ext cx="6991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solidFill>
                <a:schemeClr val="tx1"/>
              </a:solidFill>
            </a:endParaRPr>
          </a:p>
          <a:p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2053" name="Picture 3" descr="light-bulb-idea-8216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000125"/>
            <a:ext cx="933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kid-slaps-himself-head-oh-no-265175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3" y="2600325"/>
            <a:ext cx="11096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1838325" y="1057275"/>
            <a:ext cx="769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The regression learns to estimate parameters based on a training set. To estimate the errors we would need a training set of errors. Why not apply the regression to the training set and compute the actual errors to get such a training set? 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1857375" y="2819400"/>
            <a:ext cx="7486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If we could estimate the errors they would not be there in the first place.</a:t>
            </a:r>
            <a:endParaRPr lang="en-GB" sz="1800">
              <a:solidFill>
                <a:schemeClr val="tx1"/>
              </a:solidFill>
            </a:endParaRPr>
          </a:p>
        </p:txBody>
      </p:sp>
      <p:pic>
        <p:nvPicPr>
          <p:cNvPr id="2057" name="Picture 8" descr="cross-roads-plan-plan-b-road-signs-216127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086225"/>
            <a:ext cx="116681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1933575" y="4343400"/>
            <a:ext cx="745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So we estimate the absolute value of the errors instead.</a:t>
            </a:r>
            <a:endParaRPr lang="en-GB" sz="1800">
              <a:solidFill>
                <a:schemeClr val="tx1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2198688" y="5219700"/>
          <a:ext cx="4792662" cy="966788"/>
        </p:xfrm>
        <a:graphic>
          <a:graphicData uri="http://schemas.openxmlformats.org/presentationml/2006/ole">
            <p:oleObj spid="_x0000_s2050" name="Equation" r:id="rId6" imgW="2895480" imgH="5839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25" y="2921000"/>
            <a:ext cx="52482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PWLR</a:t>
            </a:r>
            <a:r>
              <a:rPr lang="en-GB" baseline="30000" smtClean="0">
                <a:latin typeface="Arial" charset="0"/>
                <a:cs typeface="Arial" charset="0"/>
              </a:rPr>
              <a:t>3</a:t>
            </a:r>
            <a:r>
              <a:rPr lang="en-GB" smtClean="0">
                <a:latin typeface="Arial" charset="0"/>
                <a:cs typeface="Arial" charset="0"/>
              </a:rPr>
              <a:t> error estimates (Quality indicators)</a:t>
            </a:r>
          </a:p>
        </p:txBody>
      </p:sp>
      <p:sp>
        <p:nvSpPr>
          <p:cNvPr id="307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77000"/>
            <a:ext cx="711200" cy="266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/>
              <a:t>Slide: </a:t>
            </a:r>
            <a:fld id="{DE417DD2-ECF2-414E-A980-EE927B31CE63}" type="slidenum">
              <a:rPr lang="en-GB"/>
              <a:pPr/>
              <a:t>17</a:t>
            </a:fld>
            <a:endParaRPr lang="en-GB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334963" y="862013"/>
            <a:ext cx="87772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Regression coefficients to </a:t>
            </a:r>
            <a:r>
              <a:rPr lang="en-GB" sz="1800">
                <a:solidFill>
                  <a:srgbClr val="FF0000"/>
                </a:solidFill>
              </a:rPr>
              <a:t>predict the absolute value of the retrieval error</a:t>
            </a:r>
            <a:r>
              <a:rPr lang="en-GB" sz="1800">
                <a:solidFill>
                  <a:schemeClr val="tx1"/>
                </a:solidFill>
              </a:rPr>
              <a:t> used to derive quality indicators for all retrieved parameters</a:t>
            </a:r>
          </a:p>
          <a:p>
            <a:endParaRPr lang="en-GB" sz="1800">
              <a:solidFill>
                <a:schemeClr val="tx1"/>
              </a:solidFill>
            </a:endParaRPr>
          </a:p>
          <a:p>
            <a:endParaRPr lang="en-GB" sz="1800">
              <a:solidFill>
                <a:schemeClr val="tx1"/>
              </a:solidFill>
            </a:endParaRP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1350963" y="1589088"/>
          <a:ext cx="4421187" cy="892175"/>
        </p:xfrm>
        <a:graphic>
          <a:graphicData uri="http://schemas.openxmlformats.org/presentationml/2006/ole">
            <p:oleObj spid="_x0000_s3074" name="Equation" r:id="rId4" imgW="2895480" imgH="583920" progId="Equation.3">
              <p:embed/>
            </p:oleObj>
          </a:graphicData>
        </a:graphic>
      </p:graphicFrame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4013"/>
            <a:ext cx="5284788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723900" y="2873375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Cloud signal 2013.07.17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5294313" y="2895600"/>
            <a:ext cx="427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QT (Temperature error) 2013.07.17</a:t>
            </a:r>
            <a:endParaRPr lang="en-GB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Actual error as function of error estimate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28675" name="Picture 2" descr="Q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1663700"/>
            <a:ext cx="6484938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4338" y="1084263"/>
            <a:ext cx="84740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Surface air temperature  Std(PWLR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 – ECMWF)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Surface air temperature  Mean(PWLR</a:t>
            </a:r>
            <a:r>
              <a:rPr lang="en-US" sz="18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– ECMWF)</a:t>
            </a:r>
            <a:endParaRPr lang="en-GB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9563" y="6315075"/>
            <a:ext cx="45926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Surface air temperature error estimate</a:t>
            </a:r>
            <a:endParaRPr lang="en-GB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Global temperature retrieval minus ECMWF statistics 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3525"/>
            <a:ext cx="5114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825" y="1524000"/>
            <a:ext cx="52101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562100" y="1457325"/>
            <a:ext cx="1209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MWIR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6353175" y="1447800"/>
            <a:ext cx="971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IRON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51000" y="5561013"/>
          <a:ext cx="6604002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00667"/>
                <a:gridCol w="1100667"/>
                <a:gridCol w="1100667"/>
                <a:gridCol w="1100667"/>
                <a:gridCol w="1100667"/>
                <a:gridCol w="1100667"/>
              </a:tblGrid>
              <a:tr h="327378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Q1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Q2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Q3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Q4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Q5</a:t>
                      </a:r>
                      <a:endParaRPr lang="en-GB" sz="1600" dirty="0"/>
                    </a:p>
                  </a:txBody>
                  <a:tcPr/>
                </a:tc>
              </a:tr>
              <a:tr h="327378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MWIR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15.6%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15.6%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15.6%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15.6%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37.9%</a:t>
                      </a:r>
                      <a:endParaRPr lang="en-GB" sz="1600" dirty="0"/>
                    </a:p>
                  </a:txBody>
                  <a:tcPr/>
                </a:tc>
              </a:tr>
              <a:tr h="327378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IRON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 smtClean="0"/>
                        <a:t>5.7% </a:t>
                      </a:r>
                      <a:endParaRPr lang="en-GB" sz="16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8.6%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7.8%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8.6%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69.3%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33" name="TextBox 8"/>
          <p:cNvSpPr txBox="1">
            <a:spLocks noChangeArrowheads="1"/>
          </p:cNvSpPr>
          <p:nvPr/>
        </p:nvSpPr>
        <p:spPr bwMode="auto">
          <a:xfrm>
            <a:off x="381000" y="1000125"/>
            <a:ext cx="8543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Quality classes defined by value of the quality indicator for 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Outline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458788" y="1230313"/>
            <a:ext cx="90678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entury Gothic" pitchFamily="34" charset="0"/>
              <a:buAutoNum type="arabicPeriod"/>
            </a:pPr>
            <a:r>
              <a:rPr lang="en-US" sz="1800">
                <a:solidFill>
                  <a:schemeClr val="tx1"/>
                </a:solidFill>
              </a:rPr>
              <a:t>PWLR</a:t>
            </a:r>
            <a:r>
              <a:rPr lang="en-US" sz="1800" baseline="30000">
                <a:solidFill>
                  <a:schemeClr val="tx1"/>
                </a:solidFill>
              </a:rPr>
              <a:t>3</a:t>
            </a:r>
            <a:r>
              <a:rPr lang="en-US" sz="1800">
                <a:solidFill>
                  <a:schemeClr val="tx1"/>
                </a:solidFill>
              </a:rPr>
              <a:t> statistical retrieval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Exploiting horizontal correlation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Cloud signal and surface emissivity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Validation in state and </a:t>
            </a:r>
            <a:r>
              <a:rPr lang="en-US" sz="1800" u="sng">
                <a:solidFill>
                  <a:schemeClr val="tx1"/>
                </a:solidFill>
              </a:rPr>
              <a:t>radiance space</a:t>
            </a:r>
          </a:p>
          <a:p>
            <a:pPr marL="800100" lvl="1" indent="-342900">
              <a:buFont typeface="Arial" charset="0"/>
              <a:buChar char="•"/>
            </a:pPr>
            <a:endParaRPr lang="en-US" sz="1800">
              <a:solidFill>
                <a:schemeClr val="tx1"/>
              </a:solidFill>
            </a:endParaRPr>
          </a:p>
          <a:p>
            <a:pPr marL="342900" indent="-342900">
              <a:buFont typeface="Century Gothic" pitchFamily="34" charset="0"/>
              <a:buAutoNum type="arabicPeriod"/>
            </a:pPr>
            <a:r>
              <a:rPr lang="en-US" sz="1800">
                <a:solidFill>
                  <a:schemeClr val="tx1"/>
                </a:solidFill>
              </a:rPr>
              <a:t>Error estimation of PWLR</a:t>
            </a:r>
            <a:r>
              <a:rPr lang="en-US" sz="1800" baseline="30000">
                <a:solidFill>
                  <a:schemeClr val="tx1"/>
                </a:solidFill>
              </a:rPr>
              <a:t>3</a:t>
            </a:r>
            <a:r>
              <a:rPr lang="en-US" sz="1800">
                <a:solidFill>
                  <a:schemeClr val="tx1"/>
                </a:solidFill>
              </a:rPr>
              <a:t> retrievals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Statistical approach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Smoothing error + retrieval noise</a:t>
            </a:r>
          </a:p>
          <a:p>
            <a:pPr marL="342900" indent="-342900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4813" y="3987800"/>
            <a:ext cx="9096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In 19 minutes from now you will love statistical retrieval</a:t>
            </a:r>
            <a:endParaRPr lang="en-GB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Error estimation (retrieval noise + smoothing error)</a:t>
            </a:r>
            <a:endParaRPr lang="en-GB" smtClean="0"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013450" y="1000125"/>
          <a:ext cx="3327400" cy="623888"/>
        </p:xfrm>
        <a:graphic>
          <a:graphicData uri="http://schemas.openxmlformats.org/presentationml/2006/ole">
            <p:oleObj spid="_x0000_s4098" name="Equation" r:id="rId3" imgW="1396800" imgH="241200" progId="Equation.3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3295650" y="1028700"/>
          <a:ext cx="2265363" cy="676275"/>
        </p:xfrm>
        <a:graphic>
          <a:graphicData uri="http://schemas.openxmlformats.org/presentationml/2006/ole">
            <p:oleObj spid="_x0000_s4099" name="Equation" r:id="rId4" imgW="774360" imgH="253800" progId="Equation.3">
              <p:embed/>
            </p:oleObj>
          </a:graphicData>
        </a:graphic>
      </p:graphicFrame>
      <p:sp>
        <p:nvSpPr>
          <p:cNvPr id="4105" name="TextBox 4"/>
          <p:cNvSpPr txBox="1">
            <a:spLocks noChangeArrowheads="1"/>
          </p:cNvSpPr>
          <p:nvPr/>
        </p:nvSpPr>
        <p:spPr bwMode="auto">
          <a:xfrm>
            <a:off x="333375" y="1943100"/>
            <a:ext cx="323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where</a:t>
            </a:r>
            <a:endParaRPr lang="en-GB" sz="1800">
              <a:solidFill>
                <a:schemeClr val="tx1"/>
              </a:solidFill>
            </a:endParaRPr>
          </a:p>
        </p:txBody>
      </p:sp>
      <p:graphicFrame>
        <p:nvGraphicFramePr>
          <p:cNvPr id="4100" name="Object 5"/>
          <p:cNvGraphicFramePr>
            <a:graphicFrameLocks noChangeAspect="1"/>
          </p:cNvGraphicFramePr>
          <p:nvPr/>
        </p:nvGraphicFramePr>
        <p:xfrm>
          <a:off x="990600" y="2333625"/>
          <a:ext cx="1784350" cy="509588"/>
        </p:xfrm>
        <a:graphic>
          <a:graphicData uri="http://schemas.openxmlformats.org/presentationml/2006/ole">
            <p:oleObj spid="_x0000_s4100" name="Equation" r:id="rId5" imgW="711000" imgH="203040" progId="Equation.3">
              <p:embed/>
            </p:oleObj>
          </a:graphicData>
        </a:graphic>
      </p:graphicFrame>
      <p:graphicFrame>
        <p:nvGraphicFramePr>
          <p:cNvPr id="4101" name="Object 6"/>
          <p:cNvGraphicFramePr>
            <a:graphicFrameLocks noChangeAspect="1"/>
          </p:cNvGraphicFramePr>
          <p:nvPr/>
        </p:nvGraphicFramePr>
        <p:xfrm>
          <a:off x="941388" y="2857500"/>
          <a:ext cx="5657850" cy="514350"/>
        </p:xfrm>
        <a:graphic>
          <a:graphicData uri="http://schemas.openxmlformats.org/presentationml/2006/ole">
            <p:oleObj spid="_x0000_s4101" name="Equation" r:id="rId6" imgW="2234880" imgH="203040" progId="Equation.3">
              <p:embed/>
            </p:oleObj>
          </a:graphicData>
        </a:graphic>
      </p:graphicFrame>
      <p:graphicFrame>
        <p:nvGraphicFramePr>
          <p:cNvPr id="4102" name="Object 7"/>
          <p:cNvGraphicFramePr>
            <a:graphicFrameLocks noChangeAspect="1"/>
          </p:cNvGraphicFramePr>
          <p:nvPr/>
        </p:nvGraphicFramePr>
        <p:xfrm>
          <a:off x="971550" y="4078288"/>
          <a:ext cx="2981325" cy="588962"/>
        </p:xfrm>
        <a:graphic>
          <a:graphicData uri="http://schemas.openxmlformats.org/presentationml/2006/ole">
            <p:oleObj spid="_x0000_s4102" name="Equation" r:id="rId7" imgW="1028520" imgH="203040" progId="Equation.3">
              <p:embed/>
            </p:oleObj>
          </a:graphicData>
        </a:graphic>
      </p:graphicFrame>
      <p:graphicFrame>
        <p:nvGraphicFramePr>
          <p:cNvPr id="4103" name="Object 8"/>
          <p:cNvGraphicFramePr>
            <a:graphicFrameLocks noChangeAspect="1"/>
          </p:cNvGraphicFramePr>
          <p:nvPr/>
        </p:nvGraphicFramePr>
        <p:xfrm>
          <a:off x="965200" y="4792663"/>
          <a:ext cx="2940050" cy="573087"/>
        </p:xfrm>
        <a:graphic>
          <a:graphicData uri="http://schemas.openxmlformats.org/presentationml/2006/ole">
            <p:oleObj spid="_x0000_s4103" name="Equation" r:id="rId8" imgW="1041120" imgH="203040" progId="Equation.3">
              <p:embed/>
            </p:oleObj>
          </a:graphicData>
        </a:graphic>
      </p:graphicFrame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4171950" y="4381500"/>
            <a:ext cx="3171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Gain matrix and Jacobian both found by regression</a:t>
            </a:r>
            <a:endParaRPr lang="en-GB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Temperature, a mostly clear sky regression class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30723" name="Picture 2" descr="ta_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Temperature, a mostly cloudy regression class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31747" name="Picture 2" descr="ta_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Water vapour, a mostly clear regression class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32771" name="Picture 2" descr="wa_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Water vapour, a mostly cloudy regression class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33795" name="Picture 2" descr="wa_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For more, see poster 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276225" y="1371600"/>
            <a:ext cx="44577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PWLR</a:t>
            </a:r>
            <a:r>
              <a:rPr lang="en-US" sz="2000" baseline="30000">
                <a:solidFill>
                  <a:schemeClr val="tx1"/>
                </a:solidFill>
              </a:rPr>
              <a:t>3</a:t>
            </a:r>
            <a:r>
              <a:rPr lang="en-US" sz="2000">
                <a:solidFill>
                  <a:schemeClr val="tx1"/>
                </a:solidFill>
              </a:rPr>
              <a:t> averaging kernels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PWLR</a:t>
            </a:r>
            <a:r>
              <a:rPr lang="en-US" sz="2000" baseline="30000">
                <a:solidFill>
                  <a:schemeClr val="tx1"/>
                </a:solidFill>
              </a:rPr>
              <a:t>3  </a:t>
            </a:r>
            <a:r>
              <a:rPr lang="en-US" sz="2000">
                <a:solidFill>
                  <a:schemeClr val="tx1"/>
                </a:solidFill>
              </a:rPr>
              <a:t>smoothing error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PWLR</a:t>
            </a:r>
            <a:r>
              <a:rPr lang="en-US" sz="2000" baseline="30000">
                <a:solidFill>
                  <a:schemeClr val="tx1"/>
                </a:solidFill>
              </a:rPr>
              <a:t>3</a:t>
            </a:r>
            <a:r>
              <a:rPr lang="en-US" sz="2000">
                <a:solidFill>
                  <a:schemeClr val="tx1"/>
                </a:solidFill>
              </a:rPr>
              <a:t> retrieval noise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Combined averaging kernels for optimal estimation using PWLR</a:t>
            </a:r>
            <a:r>
              <a:rPr lang="en-US" sz="2000" baseline="30000">
                <a:solidFill>
                  <a:schemeClr val="tx1"/>
                </a:solidFill>
              </a:rPr>
              <a:t>3</a:t>
            </a:r>
            <a:r>
              <a:rPr lang="en-US" sz="2000">
                <a:solidFill>
                  <a:schemeClr val="tx1"/>
                </a:solidFill>
              </a:rPr>
              <a:t> as a-priori</a:t>
            </a:r>
            <a:endParaRPr lang="en-GB" sz="2000">
              <a:solidFill>
                <a:schemeClr val="tx1"/>
              </a:solidFill>
            </a:endParaRPr>
          </a:p>
        </p:txBody>
      </p:sp>
      <p:pic>
        <p:nvPicPr>
          <p:cNvPr id="34820" name="Picture 4" descr="error_pos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36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kern="1200" dirty="0" smtClean="0">
                <a:latin typeface="Tahoma" pitchFamily="34" charset="0"/>
                <a:ea typeface="+mn-ea"/>
                <a:cs typeface="+mn-cs"/>
              </a:rPr>
              <a:t>Conclusions  I </a:t>
            </a:r>
            <a:endParaRPr lang="en-GB" sz="4000" kern="1200" dirty="0" smtClean="0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355600" y="1739900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“No forward model, no problems” (</a:t>
            </a:r>
            <a:r>
              <a:rPr lang="en-US" sz="2000" u="sng">
                <a:solidFill>
                  <a:schemeClr val="tx1"/>
                </a:solidFill>
              </a:rPr>
              <a:t>not entirely true</a:t>
            </a:r>
            <a:r>
              <a:rPr lang="en-US" sz="2000">
                <a:solidFill>
                  <a:schemeClr val="tx1"/>
                </a:solidFill>
              </a:rPr>
              <a:t>)</a:t>
            </a:r>
          </a:p>
          <a:p>
            <a:r>
              <a:rPr lang="en-US" sz="2000">
                <a:solidFill>
                  <a:schemeClr val="tx1"/>
                </a:solidFill>
              </a:rPr>
              <a:t>     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“The PWLR</a:t>
            </a:r>
            <a:r>
              <a:rPr lang="en-US" sz="2000" baseline="30000">
                <a:solidFill>
                  <a:schemeClr val="tx1"/>
                </a:solidFill>
              </a:rPr>
              <a:t>3</a:t>
            </a:r>
            <a:r>
              <a:rPr lang="en-US" sz="2000">
                <a:solidFill>
                  <a:schemeClr val="tx1"/>
                </a:solidFill>
              </a:rPr>
              <a:t> retrievals can never be better than the reference data” (</a:t>
            </a:r>
            <a:r>
              <a:rPr lang="en-US" sz="2000" u="sng">
                <a:solidFill>
                  <a:schemeClr val="tx1"/>
                </a:solidFill>
              </a:rPr>
              <a:t>wrong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GB" sz="2000">
              <a:solidFill>
                <a:schemeClr val="tx1"/>
              </a:solidFill>
            </a:endParaRPr>
          </a:p>
          <a:p>
            <a:endParaRPr lang="en-US" sz="2000">
              <a:solidFill>
                <a:schemeClr val="tx1"/>
              </a:solidFill>
            </a:endParaRP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Any biases in the reference data will be preserved in the retrievals</a:t>
            </a:r>
          </a:p>
          <a:p>
            <a:r>
              <a:rPr lang="en-US" sz="2000">
                <a:solidFill>
                  <a:schemeClr val="tx1"/>
                </a:solidFill>
                <a:sym typeface="Wingdings" pitchFamily="2" charset="2"/>
              </a:rPr>
              <a:t>(But forward model based retrievals also struggle with biases)</a:t>
            </a:r>
            <a:endParaRPr lang="en-US" sz="20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Slide: </a:t>
            </a:r>
            <a:fld id="{7A53543F-1284-43DF-8D75-60F9D43859DC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80988" y="131763"/>
            <a:ext cx="9199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/>
              <a:t>Conclusions 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875" y="1016000"/>
            <a:ext cx="9512300" cy="484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  PWLR</a:t>
            </a:r>
            <a:r>
              <a:rPr lang="en-GB" sz="1800" baseline="30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 is fast</a:t>
            </a:r>
          </a:p>
          <a:p>
            <a:pPr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  Very competitive in terms of precision and accuracy </a:t>
            </a:r>
          </a:p>
          <a:p>
            <a:pPr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  Synergistic use of IR and MW</a:t>
            </a:r>
            <a:endParaRPr lang="en-GB" sz="1800" dirty="0">
              <a:solidFill>
                <a:schemeClr val="tx1">
                  <a:lumMod val="50000"/>
                </a:schemeClr>
              </a:solidFill>
              <a:sym typeface="Wingdings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Comes with reliable error estimates</a:t>
            </a:r>
            <a:endParaRPr lang="en-GB" sz="18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  Trained with real measurements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 Handles features not modelled by the RTM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Trained with BIG datasets  Insensitive to random errors in reference data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Easy and efficient way to handle non linear response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Further improvement possible by increasing number of classes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Coefficient size currently about 1.2 GB for MWIR and IRON versions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Trained with ECMWF analysis,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but retrievals do not use forecast in any way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 No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minimisation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 of residuals involved  validation in radiance space possible</a:t>
            </a:r>
            <a:endParaRPr lang="en-GB" sz="1800" dirty="0">
              <a:solidFill>
                <a:schemeClr val="tx1">
                  <a:lumMod val="50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Spare slides</a:t>
            </a:r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Diagnostics (surface air temperature 20160517)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6869113" y="5592763"/>
            <a:ext cx="30368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chemeClr val="tx1"/>
                </a:solidFill>
              </a:rPr>
              <a:t>Std(AVHRR radiance) / Mean(AVHRR radiance)  [average of channel 4 and 5]</a:t>
            </a:r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838" y="1116013"/>
            <a:ext cx="60928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Surface air temperature  Std(PWLR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 - ECMWF)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Surface air temperature  Mean(PWLR</a:t>
            </a:r>
            <a:r>
              <a:rPr lang="en-US" sz="18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- ECMWF)</a:t>
            </a:r>
            <a:endParaRPr lang="en-GB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8917" name="Picture 13" descr="sain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275" y="2709863"/>
            <a:ext cx="33877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4" descr="som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733675"/>
            <a:ext cx="339248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5" descr="sc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6688"/>
            <a:ext cx="342741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16"/>
          <p:cNvSpPr txBox="1">
            <a:spLocks noChangeArrowheads="1"/>
          </p:cNvSpPr>
          <p:nvPr/>
        </p:nvSpPr>
        <p:spPr bwMode="auto">
          <a:xfrm>
            <a:off x="615950" y="2562225"/>
            <a:ext cx="2403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Cloud fraction (L1C)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38921" name="TextBox 17"/>
          <p:cNvSpPr txBox="1">
            <a:spLocks noChangeArrowheads="1"/>
          </p:cNvSpPr>
          <p:nvPr/>
        </p:nvSpPr>
        <p:spPr bwMode="auto">
          <a:xfrm>
            <a:off x="4189413" y="2562225"/>
            <a:ext cx="241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Cloud signal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38922" name="TextBox 18"/>
          <p:cNvSpPr txBox="1">
            <a:spLocks noChangeArrowheads="1"/>
          </p:cNvSpPr>
          <p:nvPr/>
        </p:nvSpPr>
        <p:spPr bwMode="auto">
          <a:xfrm>
            <a:off x="7272338" y="2605088"/>
            <a:ext cx="2403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Inhomogeneity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8750" y="0"/>
            <a:ext cx="9747250" cy="839788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cs typeface="Arial" charset="0"/>
              </a:rPr>
              <a:t>PWLR</a:t>
            </a:r>
            <a:r>
              <a:rPr lang="en-US" sz="2400" baseline="30000" smtClean="0">
                <a:latin typeface="Arial" charset="0"/>
                <a:cs typeface="Arial" charset="0"/>
              </a:rPr>
              <a:t>3</a:t>
            </a:r>
            <a:r>
              <a:rPr lang="en-US" sz="2400" smtClean="0">
                <a:latin typeface="Arial" charset="0"/>
                <a:cs typeface="Arial" charset="0"/>
              </a:rPr>
              <a:t> (Pea-vee-el-are cube)</a:t>
            </a:r>
            <a:endParaRPr lang="en-GB" sz="2400" smtClean="0">
              <a:latin typeface="Arial" charset="0"/>
              <a:cs typeface="Arial" charset="0"/>
            </a:endParaRPr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77000"/>
            <a:ext cx="711200" cy="266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/>
              <a:t>Slide: </a:t>
            </a:r>
            <a:fld id="{84A1F1FF-AC8F-41B1-A528-D87D9E138986}" type="slidenum">
              <a:rPr lang="en-GB"/>
              <a:pPr/>
              <a:t>3</a:t>
            </a:fld>
            <a:endParaRPr lang="en-GB"/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81025" y="1039813"/>
            <a:ext cx="8601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GB" sz="2000">
                <a:solidFill>
                  <a:schemeClr val="tx1"/>
                </a:solidFill>
              </a:rPr>
              <a:t>Statistical all sky retrieval from IASI, AMSU and MHS</a:t>
            </a:r>
            <a:endParaRPr lang="en-US" sz="1800">
              <a:solidFill>
                <a:schemeClr val="tx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“PWLR”: P</a:t>
            </a:r>
            <a:r>
              <a:rPr lang="en-US" sz="1800" b="0">
                <a:solidFill>
                  <a:schemeClr val="tx1"/>
                </a:solidFill>
              </a:rPr>
              <a:t>iece</a:t>
            </a:r>
            <a:r>
              <a:rPr lang="en-US" sz="1800">
                <a:solidFill>
                  <a:schemeClr val="tx1"/>
                </a:solidFill>
              </a:rPr>
              <a:t>W</a:t>
            </a:r>
            <a:r>
              <a:rPr lang="en-US" sz="1800" b="0">
                <a:solidFill>
                  <a:schemeClr val="tx1"/>
                </a:solidFill>
              </a:rPr>
              <a:t>ise </a:t>
            </a:r>
            <a:r>
              <a:rPr lang="en-US" sz="1800">
                <a:solidFill>
                  <a:schemeClr val="tx1"/>
                </a:solidFill>
              </a:rPr>
              <a:t>L</a:t>
            </a:r>
            <a:r>
              <a:rPr lang="en-US" sz="1800" b="0">
                <a:solidFill>
                  <a:schemeClr val="tx1"/>
                </a:solidFill>
              </a:rPr>
              <a:t>inear </a:t>
            </a:r>
            <a:r>
              <a:rPr lang="en-US" sz="1800">
                <a:solidFill>
                  <a:schemeClr val="tx1"/>
                </a:solidFill>
              </a:rPr>
              <a:t>R</a:t>
            </a:r>
            <a:r>
              <a:rPr lang="en-US" sz="1800" b="0">
                <a:solidFill>
                  <a:schemeClr val="tx1"/>
                </a:solidFill>
              </a:rPr>
              <a:t>egression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“</a:t>
            </a:r>
            <a:r>
              <a:rPr lang="en-US" sz="1800" baseline="30000">
                <a:solidFill>
                  <a:schemeClr val="tx1"/>
                </a:solidFill>
              </a:rPr>
              <a:t>3</a:t>
            </a:r>
            <a:r>
              <a:rPr lang="en-US" sz="1800">
                <a:solidFill>
                  <a:schemeClr val="tx1"/>
                </a:solidFill>
              </a:rPr>
              <a:t>”:  single field of view retrievals using data from four fields of view (exploiting horizontal correlation)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Retrieves temperature, water vapour and ozone profiles, surface pressure, skin temperature and emissivity as well as cloud-signal and error estimates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Fast, accurate and precise retrieval in its own right and additionally used as a-priori for the optimal estimation in clear sky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PWLR operational since September 2014 (EUMETSAT IASI L2 v6.0)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PWLR</a:t>
            </a:r>
            <a:r>
              <a:rPr lang="en-US" sz="1800" baseline="30000">
                <a:solidFill>
                  <a:schemeClr val="tx1"/>
                </a:solidFill>
              </a:rPr>
              <a:t>3</a:t>
            </a:r>
            <a:r>
              <a:rPr lang="en-US" sz="1800">
                <a:solidFill>
                  <a:schemeClr val="tx1"/>
                </a:solidFill>
              </a:rPr>
              <a:t> operational since 2</a:t>
            </a:r>
            <a:r>
              <a:rPr lang="en-US" sz="1800" baseline="30000">
                <a:solidFill>
                  <a:schemeClr val="tx1"/>
                </a:solidFill>
              </a:rPr>
              <a:t>nd</a:t>
            </a:r>
            <a:r>
              <a:rPr lang="en-US" sz="1800">
                <a:solidFill>
                  <a:schemeClr val="tx1"/>
                </a:solidFill>
              </a:rPr>
              <a:t> June 2016 (EUMETSAT IASI L2 v6.2)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1800">
                <a:solidFill>
                  <a:schemeClr val="tx1"/>
                </a:solidFill>
              </a:rPr>
              <a:t>IASI Level 2 Regional Service: high timeliness dissemination on EUMETCAST (hdf5).  Trial phase planned for end of September 2016</a:t>
            </a:r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Emissivity conclusions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700" y="2295525"/>
            <a:ext cx="6083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5468938" y="2427288"/>
            <a:ext cx="2595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Emissivity at 1204 cm</a:t>
            </a:r>
            <a:r>
              <a:rPr lang="en-GB" sz="1600" baseline="3000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400050" y="2914650"/>
            <a:ext cx="38766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Emissivity retrieved globally (i.e. also over sea and under cloud) at 10 wavelengths.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Any set of emissivity eigenvectors can be used to reconstruct full spectral resolution emissivity 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333375" y="904875"/>
            <a:ext cx="9001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New emissivity databases available – to be tested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Any advantage of using retrievals rather than atlases for training?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endParaRPr lang="en-GB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LST correction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375" y="1828800"/>
            <a:ext cx="455295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Any systematic biases in reference data (ECMWF analysis) are retained</a:t>
            </a:r>
          </a:p>
          <a:p>
            <a:pPr>
              <a:buFont typeface="Wingdings" pitchFamily="2" charset="2"/>
              <a:buChar char="è"/>
              <a:defRPr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Problem for ECMWF LST over arid regions at daytime</a:t>
            </a:r>
          </a:p>
          <a:p>
            <a:pPr>
              <a:buFont typeface="Wingdings" pitchFamily="2" charset="2"/>
              <a:buChar char="è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è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sym typeface="Wingdings" pitchFamily="2" charset="2"/>
            </a:endParaRPr>
          </a:p>
          <a:p>
            <a:pP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LST in training set is replaced with 1DVAR LST, if at daytime, it is higher and there is no inversion</a:t>
            </a:r>
          </a:p>
          <a:p>
            <a:pPr>
              <a:buFont typeface="Wingdings" pitchFamily="2" charset="2"/>
              <a:buChar char="è"/>
              <a:defRPr/>
            </a:pPr>
            <a:endParaRPr lang="en-GB" sz="1600" dirty="0"/>
          </a:p>
        </p:txBody>
      </p:sp>
      <p:pic>
        <p:nvPicPr>
          <p:cNvPr id="40964" name="Picture 5" descr="u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36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state space</a:t>
            </a:r>
          </a:p>
        </p:txBody>
      </p:sp>
      <p:pic>
        <p:nvPicPr>
          <p:cNvPr id="41987" name="Picture 2" descr="ppf62_valid_M01_20160315_tQ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8" y="1020763"/>
            <a:ext cx="9612312" cy="58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5267325" y="190500"/>
            <a:ext cx="3838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Comparomatic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Why regression?</a:t>
            </a:r>
          </a:p>
        </p:txBody>
      </p:sp>
      <p:pic>
        <p:nvPicPr>
          <p:cNvPr id="43011" name="Picture 3" descr="rrog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7525" y="1147763"/>
            <a:ext cx="2847975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161925" y="1123950"/>
            <a:ext cx="669607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Rodgers page 113: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“is identical to the maximum a posteriori solution”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 “implementing the MAP solution without having to characterise the instrument with great care and without having to implement an accurate forward model”</a:t>
            </a:r>
          </a:p>
          <a:p>
            <a:pPr>
              <a:buFont typeface="Arial" charset="0"/>
              <a:buChar char="•"/>
            </a:pPr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“features can be retrieved which comes from historical correlations and not from the measurements”</a:t>
            </a:r>
          </a:p>
          <a:p>
            <a:r>
              <a:rPr lang="en-US" sz="1800">
                <a:solidFill>
                  <a:schemeClr val="tx1"/>
                </a:solidFill>
                <a:sym typeface="Wingdings" pitchFamily="2" charset="2"/>
              </a:rPr>
              <a:t> But only if they are in the null space anyway</a:t>
            </a:r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Any biases in the reference data will be preserved in the retrievals</a:t>
            </a:r>
          </a:p>
          <a:p>
            <a:r>
              <a:rPr lang="en-US" sz="1800">
                <a:solidFill>
                  <a:schemeClr val="tx1"/>
                </a:solidFill>
                <a:sym typeface="Wingdings" pitchFamily="2" charset="2"/>
              </a:rPr>
              <a:t> But forward model based retrievals also struggle with biases</a:t>
            </a:r>
            <a:endParaRPr lang="en-US" sz="1800">
              <a:solidFill>
                <a:schemeClr val="tx1"/>
              </a:solidFill>
            </a:endParaRPr>
          </a:p>
          <a:p>
            <a:endParaRPr lang="en-GB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PWLR retrieved surface pressure</a:t>
            </a:r>
          </a:p>
        </p:txBody>
      </p:sp>
      <p:sp>
        <p:nvSpPr>
          <p:cNvPr id="4403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77000"/>
            <a:ext cx="711200" cy="266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/>
              <a:t>Slide: </a:t>
            </a:r>
            <a:fld id="{0C3ABC34-59C1-4E86-AD59-962B317E96EC}" type="slidenum">
              <a:rPr lang="en-GB"/>
              <a:pPr/>
              <a:t>34</a:t>
            </a:fld>
            <a:endParaRPr lang="en-GB"/>
          </a:p>
        </p:txBody>
      </p:sp>
      <p:pic>
        <p:nvPicPr>
          <p:cNvPr id="44036" name="Picture 6" descr="Spnwp2_d.png"/>
          <p:cNvPicPr>
            <a:picLocks noChangeAspect="1"/>
          </p:cNvPicPr>
          <p:nvPr/>
        </p:nvPicPr>
        <p:blipFill>
          <a:blip r:embed="rId2" cstate="print"/>
          <a:srcRect t="17468"/>
          <a:stretch>
            <a:fillRect/>
          </a:stretch>
        </p:blipFill>
        <p:spPr bwMode="auto">
          <a:xfrm>
            <a:off x="5073650" y="1422400"/>
            <a:ext cx="474503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Sp2_d.png"/>
          <p:cNvPicPr>
            <a:picLocks noChangeAspect="1"/>
          </p:cNvPicPr>
          <p:nvPr/>
        </p:nvPicPr>
        <p:blipFill>
          <a:blip r:embed="rId3" cstate="print"/>
          <a:srcRect t="17705" b="5695"/>
          <a:stretch>
            <a:fillRect/>
          </a:stretch>
        </p:blipFill>
        <p:spPr bwMode="auto">
          <a:xfrm>
            <a:off x="77788" y="1466850"/>
            <a:ext cx="466566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8" name="Group 12"/>
          <p:cNvGrpSpPr>
            <a:grpSpLocks/>
          </p:cNvGrpSpPr>
          <p:nvPr/>
        </p:nvGrpSpPr>
        <p:grpSpPr bwMode="auto">
          <a:xfrm>
            <a:off x="114300" y="3970338"/>
            <a:ext cx="4656138" cy="2801937"/>
            <a:chOff x="-9525" y="4266446"/>
            <a:chExt cx="4656138" cy="2801098"/>
          </a:xfrm>
        </p:grpSpPr>
        <p:pic>
          <p:nvPicPr>
            <p:cNvPr id="44043" name="Picture 3" descr="Sp_d.png"/>
            <p:cNvPicPr>
              <a:picLocks noChangeAspect="1"/>
            </p:cNvPicPr>
            <p:nvPr/>
          </p:nvPicPr>
          <p:blipFill>
            <a:blip r:embed="rId4" cstate="print"/>
            <a:srcRect t="17128"/>
            <a:stretch>
              <a:fillRect/>
            </a:stretch>
          </p:blipFill>
          <p:spPr bwMode="auto">
            <a:xfrm>
              <a:off x="9525" y="4266446"/>
              <a:ext cx="4637088" cy="2715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4" name="Picture 3" descr="Sp_d.png"/>
            <p:cNvPicPr>
              <a:picLocks noChangeAspect="1"/>
            </p:cNvPicPr>
            <p:nvPr/>
          </p:nvPicPr>
          <p:blipFill>
            <a:blip r:embed="rId4" cstate="print"/>
            <a:srcRect b="87766"/>
            <a:stretch>
              <a:fillRect/>
            </a:stretch>
          </p:blipFill>
          <p:spPr bwMode="auto">
            <a:xfrm>
              <a:off x="-9525" y="6666665"/>
              <a:ext cx="4637088" cy="400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9" name="Group 13"/>
          <p:cNvGrpSpPr>
            <a:grpSpLocks/>
          </p:cNvGrpSpPr>
          <p:nvPr/>
        </p:nvGrpSpPr>
        <p:grpSpPr bwMode="auto">
          <a:xfrm>
            <a:off x="5064125" y="3954463"/>
            <a:ext cx="4651375" cy="2713037"/>
            <a:chOff x="4857488" y="4190594"/>
            <a:chExt cx="4651375" cy="2711860"/>
          </a:xfrm>
        </p:grpSpPr>
        <p:pic>
          <p:nvPicPr>
            <p:cNvPr id="44041" name="Picture 4" descr="Spnwp_d.png"/>
            <p:cNvPicPr>
              <a:picLocks noChangeAspect="1"/>
            </p:cNvPicPr>
            <p:nvPr/>
          </p:nvPicPr>
          <p:blipFill>
            <a:blip r:embed="rId5" cstate="print"/>
            <a:srcRect b="89693"/>
            <a:stretch>
              <a:fillRect/>
            </a:stretch>
          </p:blipFill>
          <p:spPr bwMode="auto">
            <a:xfrm>
              <a:off x="4857488" y="6563877"/>
              <a:ext cx="4648200" cy="338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2" name="Picture 4" descr="Spnwp_d.png"/>
            <p:cNvPicPr>
              <a:picLocks noChangeAspect="1"/>
            </p:cNvPicPr>
            <p:nvPr/>
          </p:nvPicPr>
          <p:blipFill>
            <a:blip r:embed="rId5" cstate="print"/>
            <a:srcRect t="18257"/>
            <a:stretch>
              <a:fillRect/>
            </a:stretch>
          </p:blipFill>
          <p:spPr bwMode="auto">
            <a:xfrm>
              <a:off x="4860663" y="4190594"/>
              <a:ext cx="4648200" cy="2684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40" name="TextBox 15"/>
          <p:cNvSpPr txBox="1">
            <a:spLocks noChangeArrowheads="1"/>
          </p:cNvSpPr>
          <p:nvPr/>
        </p:nvSpPr>
        <p:spPr bwMode="auto">
          <a:xfrm>
            <a:off x="361950" y="981075"/>
            <a:ext cx="9124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Used for interpolation of model levels to fixed pressure grid and as FRTM input in OE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All sky products 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</a:t>
            </a:r>
            <a:r>
              <a:rPr lang="en-US" smtClean="0">
                <a:latin typeface="Arial" charset="0"/>
                <a:cs typeface="Arial" charset="0"/>
              </a:rPr>
              <a:t> new possibilities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990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57250"/>
            <a:ext cx="4724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8838"/>
            <a:ext cx="4695825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2855913" y="3475038"/>
            <a:ext cx="3698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Temperature and water vapour transect plots</a:t>
            </a: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585788" y="903288"/>
            <a:ext cx="22637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</a:rPr>
              <a:t>Total water vapour column</a:t>
            </a:r>
          </a:p>
        </p:txBody>
      </p:sp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5895975" y="903288"/>
            <a:ext cx="1689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/>
                </a:solidFill>
              </a:rPr>
              <a:t>Total ozone column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100" y="1028700"/>
            <a:ext cx="52959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PWLR</a:t>
            </a:r>
            <a:r>
              <a:rPr lang="en-US" baseline="30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 improvements over PWLR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5050"/>
            <a:ext cx="52863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133475" y="857250"/>
            <a:ext cx="3457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Global, all sky, 20140113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5591175" y="866775"/>
            <a:ext cx="3533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Clear, sea, 20140113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33425" y="4943475"/>
            <a:ext cx="8620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Improvements achieved by</a:t>
            </a:r>
          </a:p>
          <a:p>
            <a:pPr>
              <a:buFont typeface="Courier New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exploiting horizontal correlation</a:t>
            </a:r>
          </a:p>
          <a:p>
            <a:pPr>
              <a:buFont typeface="Courier New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a better classification (based on k-means clustering)</a:t>
            </a:r>
          </a:p>
          <a:p>
            <a:pPr>
              <a:buFont typeface="Courier New" pitchFamily="49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ensemble learning (averaging four individual retrievals with partially uncorrelated errors)</a:t>
            </a:r>
            <a:endParaRPr lang="en-GB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State-vector representation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4710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77000"/>
            <a:ext cx="711200" cy="266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/>
              <a:t>Slide: </a:t>
            </a:r>
            <a:fld id="{B3EADA46-C6C3-4BF0-8A29-66E22DCE471B}" type="slidenum">
              <a:rPr lang="en-GB"/>
              <a:pPr/>
              <a:t>37</a:t>
            </a:fld>
            <a:endParaRPr lang="en-GB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00050" y="1085850"/>
            <a:ext cx="6000750" cy="53625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For each of the four FOVs in an EFOV</a:t>
            </a: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Ps (</a:t>
            </a:r>
            <a:r>
              <a:rPr lang="en-GB" sz="1800" b="0" kern="0" dirty="0" err="1">
                <a:solidFill>
                  <a:schemeClr val="tx1"/>
                </a:solidFill>
                <a:latin typeface="+mn-lt"/>
              </a:rPr>
              <a:t>hPa</a:t>
            </a: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) Surface pressure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Ta (K)    Surface air temperature</a:t>
            </a: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 err="1">
                <a:solidFill>
                  <a:schemeClr val="tx1"/>
                </a:solidFill>
                <a:latin typeface="+mn-lt"/>
              </a:rPr>
              <a:t>Wa</a:t>
            </a: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 (K)   Surface air WV dew point temperature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Ts (K)    Surface skin temperature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 err="1">
                <a:solidFill>
                  <a:schemeClr val="tx1"/>
                </a:solidFill>
                <a:latin typeface="+mn-lt"/>
              </a:rPr>
              <a:t>OmC</a:t>
            </a: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 (K) Cloud-signal (predicted </a:t>
            </a:r>
            <a:r>
              <a:rPr lang="en-GB" sz="1800" b="0" kern="0" dirty="0" err="1">
                <a:solidFill>
                  <a:schemeClr val="tx1"/>
                </a:solidFill>
                <a:latin typeface="+mn-lt"/>
              </a:rPr>
              <a:t>Obs</a:t>
            </a: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 minus Calc)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100 PC scores for T and W profiles in all four FOVs</a:t>
            </a: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T (K) at 137 model levels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W (K) dew point temperature at 137 model levels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20 PC scores for ozone profiles in all four FOVs</a:t>
            </a: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b="0" kern="0" dirty="0">
                <a:solidFill>
                  <a:schemeClr val="tx1"/>
                </a:solidFill>
                <a:latin typeface="+mn-lt"/>
              </a:rPr>
              <a:t>O (K) “dew point temperature” at 137 model levels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20 PC scores for surface emissivity in all four FOVs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For each of the four FOVs in an EFOV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QP (</a:t>
            </a:r>
            <a:r>
              <a:rPr lang="en-US" sz="1800" b="0" kern="0" dirty="0" err="1">
                <a:solidFill>
                  <a:schemeClr val="tx1"/>
                </a:solidFill>
                <a:latin typeface="+mn-lt"/>
              </a:rPr>
              <a:t>hPa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) absolute error of surface pressure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QT (K) absolute error of temperature profile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QW (K) absolute error of dew point profile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QO (K) absolute error of ozone “dew point” profile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QTs (K) absolute error of surface skin temperature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18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800" b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7109" name="Picture 5" descr="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847725"/>
            <a:ext cx="33432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Further improvements / Premium SST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304800" y="10668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Trained for global / all-sky maximum performance</a:t>
            </a:r>
          </a:p>
          <a:p>
            <a:pPr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 (clear sky) improvements by further refinement of retrieval classes</a:t>
            </a:r>
          </a:p>
          <a:p>
            <a:pPr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 use of predicted SST for class separation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48132" name="Picture 5" descr="SP_no_i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800" y="2133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6"/>
          <p:cNvSpPr txBox="1">
            <a:spLocks noChangeArrowheads="1"/>
          </p:cNvSpPr>
          <p:nvPr/>
        </p:nvSpPr>
        <p:spPr bwMode="auto">
          <a:xfrm>
            <a:off x="495300" y="2314575"/>
            <a:ext cx="3352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Analyse biases in order to determine opportunities for class splitting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Plot show that bias does not vary with scan position (not surprising as each scan position already has separate class) 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Validation in radiance space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49155" name="Picture 2" descr="OZ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8213"/>
            <a:ext cx="9906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6"/>
          <p:cNvSpPr txBox="1"/>
          <p:nvPr/>
        </p:nvSpPr>
        <p:spPr>
          <a:xfrm>
            <a:off x="6134100" y="1476375"/>
            <a:ext cx="3562350" cy="64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CALC(ECMWF ANA)</a:t>
            </a:r>
          </a:p>
          <a:p>
            <a:pPr marL="361950">
              <a:defRPr/>
            </a:pPr>
            <a:r>
              <a:rPr lang="fr-FR" sz="1800" dirty="0">
                <a:solidFill>
                  <a:schemeClr val="tx1"/>
                </a:solidFill>
              </a:rPr>
              <a:t>OBS – </a:t>
            </a:r>
            <a:r>
              <a:rPr lang="fr-FR" sz="1800" dirty="0">
                <a:solidFill>
                  <a:srgbClr val="FF0000"/>
                </a:solidFill>
              </a:rPr>
              <a:t>CALC(IASI PWLR</a:t>
            </a:r>
            <a:r>
              <a:rPr lang="fr-FR" sz="1800" baseline="30000" dirty="0">
                <a:solidFill>
                  <a:srgbClr val="FF0000"/>
                </a:solidFill>
              </a:rPr>
              <a:t>3</a:t>
            </a:r>
            <a:r>
              <a:rPr lang="fr-FR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 rot="-5400000">
            <a:off x="-501649" y="3459162"/>
            <a:ext cx="2813050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600">
                <a:solidFill>
                  <a:schemeClr val="tx1"/>
                </a:solidFill>
              </a:rPr>
              <a:t>stddev [mW/m</a:t>
            </a:r>
            <a:r>
              <a:rPr lang="fr-FR" sz="1600" baseline="30000">
                <a:solidFill>
                  <a:schemeClr val="tx1"/>
                </a:solidFill>
              </a:rPr>
              <a:t>2</a:t>
            </a:r>
            <a:r>
              <a:rPr lang="fr-FR" sz="1600">
                <a:solidFill>
                  <a:schemeClr val="tx1"/>
                </a:solidFill>
              </a:rPr>
              <a:t>/sr/cm</a:t>
            </a:r>
            <a:r>
              <a:rPr lang="fr-FR" sz="1600" baseline="30000">
                <a:solidFill>
                  <a:schemeClr val="tx1"/>
                </a:solidFill>
              </a:rPr>
              <a:t>-1</a:t>
            </a:r>
            <a:r>
              <a:rPr lang="fr-FR" sz="160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685800" y="933450"/>
            <a:ext cx="868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Clear sky land and sea high latitudes only |lat|&gt; 50 degree, 2016.03.15</a:t>
            </a:r>
            <a:endParaRPr lang="en-GB" sz="180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Training with real measurements and ECMWF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77000"/>
            <a:ext cx="711200" cy="266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/>
              <a:t>Slide: </a:t>
            </a:r>
            <a:fld id="{1C9DFB9F-1016-448C-B4C0-6B4D30FDE66F}" type="slidenum">
              <a:rPr lang="en-GB"/>
              <a:pPr/>
              <a:t>4</a:t>
            </a:fld>
            <a:endParaRPr lang="en-GB"/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42900" y="1276350"/>
            <a:ext cx="9144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Supervised statistical learning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1600">
                <a:solidFill>
                  <a:schemeClr val="tx1"/>
                </a:solidFill>
              </a:rPr>
              <a:t>Training data based on real measurements and co-located ECMWF analysis from 23 days (1</a:t>
            </a:r>
            <a:r>
              <a:rPr lang="en-GB" sz="1600" baseline="30000">
                <a:solidFill>
                  <a:schemeClr val="tx1"/>
                </a:solidFill>
              </a:rPr>
              <a:t>st</a:t>
            </a:r>
            <a:r>
              <a:rPr lang="en-GB" sz="1600">
                <a:solidFill>
                  <a:schemeClr val="tx1"/>
                </a:solidFill>
              </a:rPr>
              <a:t>  and 17</a:t>
            </a:r>
            <a:r>
              <a:rPr lang="en-GB" sz="1600" baseline="30000">
                <a:solidFill>
                  <a:schemeClr val="tx1"/>
                </a:solidFill>
              </a:rPr>
              <a:t>th</a:t>
            </a:r>
            <a:r>
              <a:rPr lang="en-GB" sz="1600">
                <a:solidFill>
                  <a:schemeClr val="tx1"/>
                </a:solidFill>
              </a:rPr>
              <a:t>  of each month from July 2013 to June 2014) about 28 million cases</a:t>
            </a:r>
            <a:br>
              <a:rPr lang="en-GB" sz="1600">
                <a:solidFill>
                  <a:schemeClr val="tx1"/>
                </a:solidFill>
              </a:rPr>
            </a:br>
            <a:endParaRPr lang="en-GB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An ensemble learning method with some similarities to random forests</a:t>
            </a:r>
            <a:endParaRPr lang="en-GB" sz="1600">
              <a:solidFill>
                <a:schemeClr val="tx1"/>
              </a:solidFill>
            </a:endParaRPr>
          </a:p>
          <a:p>
            <a:r>
              <a:rPr lang="en-GB" sz="1600">
                <a:solidFill>
                  <a:schemeClr val="tx1"/>
                </a:solidFill>
              </a:rPr>
              <a:t/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rgbClr val="FF0000"/>
                </a:solidFill>
              </a:rPr>
              <a:t>15*2*16*4 regression classes </a:t>
            </a:r>
            <a:r>
              <a:rPr lang="en-GB" sz="1600">
                <a:solidFill>
                  <a:schemeClr val="tx1"/>
                </a:solidFill>
              </a:rPr>
              <a:t>with individual regression coefficients</a:t>
            </a:r>
          </a:p>
          <a:p>
            <a:pPr>
              <a:buFont typeface="Wingdings" pitchFamily="2" charset="2"/>
              <a:buChar char="Ø"/>
            </a:pPr>
            <a:r>
              <a:rPr lang="en-US" sz="1600">
                <a:solidFill>
                  <a:schemeClr val="tx1"/>
                </a:solidFill>
              </a:rPr>
              <a:t> 15 (symmetric) scan positions</a:t>
            </a:r>
          </a:p>
          <a:p>
            <a:pPr>
              <a:buFont typeface="Wingdings" pitchFamily="2" charset="2"/>
              <a:buChar char="Ø"/>
            </a:pPr>
            <a:r>
              <a:rPr lang="en-US" sz="1600">
                <a:solidFill>
                  <a:schemeClr val="tx1"/>
                </a:solidFill>
              </a:rPr>
              <a:t>   2 Day/Night</a:t>
            </a:r>
          </a:p>
          <a:p>
            <a:pPr>
              <a:buFont typeface="Wingdings" pitchFamily="2" charset="2"/>
              <a:buChar char="Ø"/>
            </a:pPr>
            <a:r>
              <a:rPr lang="en-US" sz="1600">
                <a:solidFill>
                  <a:schemeClr val="tx1"/>
                </a:solidFill>
              </a:rPr>
              <a:t> 16 K-means clustering on leading MW and IR PC scores</a:t>
            </a:r>
          </a:p>
          <a:p>
            <a:pPr>
              <a:buFont typeface="Wingdings" pitchFamily="2" charset="2"/>
              <a:buChar char="Ø"/>
            </a:pPr>
            <a:r>
              <a:rPr lang="en-US" sz="1600">
                <a:solidFill>
                  <a:schemeClr val="tx1"/>
                </a:solidFill>
              </a:rPr>
              <a:t>   4 instances, different number of PC scores used for clustering</a:t>
            </a:r>
          </a:p>
          <a:p>
            <a:pPr>
              <a:buFont typeface="Wingdings" pitchFamily="2" charset="2"/>
              <a:buChar char="Ø"/>
            </a:pPr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Final retrieval obtained as average of 4 ensemble retrievals, to reduce random noise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Special versions of the IASI EFOV eigenvectors are available for the case that the IASI measurements are flagged as bad in one or more of the four FOVs</a:t>
            </a:r>
          </a:p>
          <a:p>
            <a:r>
              <a:rPr lang="en-US" sz="1600">
                <a:solidFill>
                  <a:schemeClr val="tx1"/>
                </a:solidFill>
              </a:rPr>
              <a:t> - but the regression coefficients stay the same</a:t>
            </a:r>
            <a:r>
              <a:rPr lang="en-GB" sz="1600">
                <a:solidFill>
                  <a:schemeClr val="tx1"/>
                </a:solidFill>
              </a:rPr>
              <a:t/>
            </a:r>
            <a:br>
              <a:rPr lang="en-GB" sz="1600">
                <a:solidFill>
                  <a:schemeClr val="tx1"/>
                </a:solidFill>
              </a:rPr>
            </a:b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Measurement/predictor representation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04800" y="1028700"/>
            <a:ext cx="92392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For each of the four FOVs: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exp(-z/7000)  (where z in the surface elevation in meters)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200 PC scores representing the IASI measurements in the four FOVs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derived from 1200 operational PC scores (90+120+90) times four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26 PC scores representing the MW measurements in the four FOVs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derived from 15 AMSU channels and four times 5 MHS channels</a:t>
            </a:r>
          </a:p>
          <a:p>
            <a:pPr lvl="1"/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Simultaneous retrieval of individual profiles in four adjacent pixels</a:t>
            </a:r>
          </a:p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0" y="4603750"/>
            <a:ext cx="45085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3"/>
          <p:cNvSpPr/>
          <p:nvPr/>
        </p:nvSpPr>
        <p:spPr>
          <a:xfrm>
            <a:off x="909638" y="4667250"/>
            <a:ext cx="2462212" cy="1771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FR"/>
          </a:p>
        </p:txBody>
      </p:sp>
      <p:grpSp>
        <p:nvGrpSpPr>
          <p:cNvPr id="2" name="Groupe 158"/>
          <p:cNvGrpSpPr/>
          <p:nvPr/>
        </p:nvGrpSpPr>
        <p:grpSpPr>
          <a:xfrm>
            <a:off x="1142889" y="4687591"/>
            <a:ext cx="2106234" cy="1728192"/>
            <a:chOff x="251520" y="4941168"/>
            <a:chExt cx="1944216" cy="1728192"/>
          </a:xfrm>
          <a:solidFill>
            <a:srgbClr val="FFFF00"/>
          </a:solidFill>
        </p:grpSpPr>
        <p:sp>
          <p:nvSpPr>
            <p:cNvPr id="7" name="Ellipse 5"/>
            <p:cNvSpPr/>
            <p:nvPr/>
          </p:nvSpPr>
          <p:spPr>
            <a:xfrm>
              <a:off x="251520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8" name="Ellipse 6"/>
            <p:cNvSpPr/>
            <p:nvPr/>
          </p:nvSpPr>
          <p:spPr>
            <a:xfrm>
              <a:off x="899592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9" name="Ellipse 7"/>
            <p:cNvSpPr/>
            <p:nvPr/>
          </p:nvSpPr>
          <p:spPr>
            <a:xfrm>
              <a:off x="1547664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0" name="Ellipse 8"/>
            <p:cNvSpPr/>
            <p:nvPr/>
          </p:nvSpPr>
          <p:spPr>
            <a:xfrm>
              <a:off x="251520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1" name="Ellipse 9"/>
            <p:cNvSpPr/>
            <p:nvPr/>
          </p:nvSpPr>
          <p:spPr>
            <a:xfrm>
              <a:off x="899592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2" name="Ellipse 10"/>
            <p:cNvSpPr/>
            <p:nvPr/>
          </p:nvSpPr>
          <p:spPr>
            <a:xfrm>
              <a:off x="1547664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3" name="Ellipse 11"/>
            <p:cNvSpPr/>
            <p:nvPr/>
          </p:nvSpPr>
          <p:spPr>
            <a:xfrm>
              <a:off x="251520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4" name="Ellipse 12"/>
            <p:cNvSpPr/>
            <p:nvPr/>
          </p:nvSpPr>
          <p:spPr>
            <a:xfrm>
              <a:off x="899592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15" name="Ellipse 13"/>
            <p:cNvSpPr/>
            <p:nvPr/>
          </p:nvSpPr>
          <p:spPr>
            <a:xfrm>
              <a:off x="1547664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3" name="Groupe 159"/>
          <p:cNvGrpSpPr/>
          <p:nvPr/>
        </p:nvGrpSpPr>
        <p:grpSpPr>
          <a:xfrm>
            <a:off x="1532933" y="4903615"/>
            <a:ext cx="1326148" cy="1224136"/>
            <a:chOff x="539552" y="5229200"/>
            <a:chExt cx="1224136" cy="1224136"/>
          </a:xfrm>
          <a:solidFill>
            <a:srgbClr val="FFFF00"/>
          </a:solidFill>
        </p:grpSpPr>
        <p:sp>
          <p:nvSpPr>
            <p:cNvPr id="17" name="Ellipse 15"/>
            <p:cNvSpPr/>
            <p:nvPr/>
          </p:nvSpPr>
          <p:spPr>
            <a:xfrm>
              <a:off x="539552" y="522920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2800" dirty="0" smtClean="0">
                  <a:solidFill>
                    <a:srgbClr val="000000"/>
                  </a:solidFill>
                </a:rPr>
                <a:t>1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18" name="Ellipse 16"/>
            <p:cNvSpPr/>
            <p:nvPr/>
          </p:nvSpPr>
          <p:spPr>
            <a:xfrm>
              <a:off x="1259632" y="522920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28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9" name="Ellipse 17"/>
            <p:cNvSpPr/>
            <p:nvPr/>
          </p:nvSpPr>
          <p:spPr>
            <a:xfrm>
              <a:off x="539552" y="594928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280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20" name="Ellipse 18"/>
            <p:cNvSpPr/>
            <p:nvPr/>
          </p:nvSpPr>
          <p:spPr>
            <a:xfrm>
              <a:off x="1259632" y="594928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280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17416" name="TextBox 20"/>
          <p:cNvSpPr txBox="1">
            <a:spLocks noChangeArrowheads="1"/>
          </p:cNvSpPr>
          <p:nvPr/>
        </p:nvSpPr>
        <p:spPr bwMode="auto">
          <a:xfrm>
            <a:off x="5562600" y="4343400"/>
            <a:ext cx="434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First microwave (AMSU+MHS) PC score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7417" name="TextBox 21"/>
          <p:cNvSpPr txBox="1">
            <a:spLocks noChangeArrowheads="1"/>
          </p:cNvSpPr>
          <p:nvPr/>
        </p:nvSpPr>
        <p:spPr bwMode="auto">
          <a:xfrm>
            <a:off x="3514725" y="5029200"/>
            <a:ext cx="1190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B050"/>
                </a:solidFill>
              </a:rPr>
              <a:t>IASI</a:t>
            </a:r>
          </a:p>
          <a:p>
            <a:r>
              <a:rPr lang="en-US" sz="1800">
                <a:solidFill>
                  <a:srgbClr val="FF0000"/>
                </a:solidFill>
              </a:rPr>
              <a:t>AMSU</a:t>
            </a:r>
          </a:p>
          <a:p>
            <a:r>
              <a:rPr lang="en-US" sz="1800">
                <a:solidFill>
                  <a:srgbClr val="FFC000"/>
                </a:solidFill>
              </a:rPr>
              <a:t>MHS</a:t>
            </a:r>
            <a:endParaRPr lang="en-GB" sz="18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IASI EFOV eigenvector scores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3881438"/>
            <a:ext cx="78295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5475" y="957263"/>
            <a:ext cx="7810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95250" y="1085850"/>
            <a:ext cx="19621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IASI PC score #2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Common features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04775" y="3981450"/>
            <a:ext cx="1981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IASI PC score #3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r>
              <a:rPr lang="en-US" sz="1600">
                <a:solidFill>
                  <a:schemeClr val="tx1"/>
                </a:solidFill>
              </a:rPr>
              <a:t>Inter-pixel differences</a:t>
            </a:r>
            <a:endParaRPr lang="en-GB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IASI EFOV eigenvectors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19459" name="Picture 2" descr="EVI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0" y="2008188"/>
            <a:ext cx="805815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1000" y="1057275"/>
            <a:ext cx="9229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Some eigenvectors capture common features (#1,2,5) and others capture differences between IFOVs (#3,4,6)</a:t>
            </a:r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695325" y="203835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EV1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685800" y="2714625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EV2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685800" y="367665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EV3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04850" y="4524375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EV4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704850" y="523875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EV5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723900" y="6019800"/>
            <a:ext cx="104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EV6</a:t>
            </a:r>
            <a:endParaRPr lang="en-GB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Surface emissivity</a:t>
            </a:r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409575" y="561975"/>
            <a:ext cx="5629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Trained with UW Baseline Fit Emissivity Database</a:t>
            </a:r>
            <a:endParaRPr lang="en-GB" sz="1600">
              <a:solidFill>
                <a:srgbClr val="FFFF00"/>
              </a:solidFill>
            </a:endParaRPr>
          </a:p>
        </p:txBody>
      </p:sp>
      <p:pic>
        <p:nvPicPr>
          <p:cNvPr id="20484" name="Picture 5" descr="em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ei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36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Emissivity difference wrt training atlas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21507" name="Picture 4" descr="ed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5419725" y="1704975"/>
            <a:ext cx="41529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Consistent differences between PWLR</a:t>
            </a:r>
            <a:r>
              <a:rPr lang="en-US" sz="1600" baseline="30000">
                <a:solidFill>
                  <a:schemeClr val="tx1"/>
                </a:solidFill>
              </a:rPr>
              <a:t>3</a:t>
            </a:r>
            <a:r>
              <a:rPr lang="en-US" sz="1600">
                <a:solidFill>
                  <a:schemeClr val="tx1"/>
                </a:solidFill>
              </a:rPr>
              <a:t> retrieval and training atlas </a:t>
            </a:r>
          </a:p>
          <a:p>
            <a:r>
              <a:rPr lang="en-US" sz="1600">
                <a:solidFill>
                  <a:schemeClr val="tx1"/>
                </a:solidFill>
              </a:rPr>
              <a:t>day and night</a:t>
            </a:r>
          </a:p>
          <a:p>
            <a:endParaRPr lang="en-US" sz="160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è"/>
            </a:pPr>
            <a:r>
              <a:rPr lang="en-US" sz="1600">
                <a:solidFill>
                  <a:schemeClr val="tx1"/>
                </a:solidFill>
                <a:sym typeface="Wingdings" pitchFamily="2" charset="2"/>
              </a:rPr>
              <a:t>Do not simply get the atlas back</a:t>
            </a:r>
          </a:p>
          <a:p>
            <a:pPr>
              <a:buFont typeface="Wingdings" pitchFamily="2" charset="2"/>
              <a:buChar char="è"/>
            </a:pPr>
            <a:endParaRPr lang="en-US" sz="160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1600">
                <a:solidFill>
                  <a:schemeClr val="tx1"/>
                </a:solidFill>
                <a:sym typeface="Wingdings" pitchFamily="2" charset="2"/>
              </a:rPr>
              <a:t>? But which emissivities are best ?</a:t>
            </a:r>
          </a:p>
          <a:p>
            <a:endParaRPr lang="en-US" sz="160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1600">
                <a:solidFill>
                  <a:schemeClr val="tx1"/>
                </a:solidFill>
                <a:sym typeface="Wingdings" pitchFamily="2" charset="2"/>
              </a:rPr>
              <a:t> Analysis of obs – calc for different emissivity sources gives the answer </a:t>
            </a:r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_Landscape_Template[1]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44363</TotalTime>
  <Words>1649</Words>
  <Application>Microsoft Office PowerPoint</Application>
  <PresentationFormat>A4 Paper (210x297 mm)</PresentationFormat>
  <Paragraphs>291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Tahoma</vt:lpstr>
      <vt:lpstr>Arial</vt:lpstr>
      <vt:lpstr>Times New Roman</vt:lpstr>
      <vt:lpstr>Helvetica</vt:lpstr>
      <vt:lpstr>Century Gothic</vt:lpstr>
      <vt:lpstr>Wingdings</vt:lpstr>
      <vt:lpstr>Courier New</vt:lpstr>
      <vt:lpstr>Viewgraph_Landscape_Template[1]</vt:lpstr>
      <vt:lpstr>Microsoft Equation 3.0</vt:lpstr>
      <vt:lpstr>Clip</vt:lpstr>
      <vt:lpstr>The PWLR3: operational 3D statistical retrievals for hyperspectral sounders  and error estimation</vt:lpstr>
      <vt:lpstr>Outline</vt:lpstr>
      <vt:lpstr>PWLR3 (Pea-vee-el-are cube)</vt:lpstr>
      <vt:lpstr>Training with real measurements and ECMWF</vt:lpstr>
      <vt:lpstr>Measurement/predictor representation</vt:lpstr>
      <vt:lpstr>IASI EFOV eigenvector scores</vt:lpstr>
      <vt:lpstr>IASI EFOV eigenvectors</vt:lpstr>
      <vt:lpstr>Surface emissivity</vt:lpstr>
      <vt:lpstr>Emissivity difference wrt training atlas</vt:lpstr>
      <vt:lpstr>Emissivity performance comparison</vt:lpstr>
      <vt:lpstr>Cloud signal</vt:lpstr>
      <vt:lpstr>Validation in state space, NPROVS by NOAA </vt:lpstr>
      <vt:lpstr>Validation in radiance space, Band 1</vt:lpstr>
      <vt:lpstr>Validation in radiance space</vt:lpstr>
      <vt:lpstr>Validation in radiance space, Band 2</vt:lpstr>
      <vt:lpstr>Error estimation (statistical approach)</vt:lpstr>
      <vt:lpstr>PWLR3 error estimates (Quality indicators)</vt:lpstr>
      <vt:lpstr>Actual error as function of error estimate</vt:lpstr>
      <vt:lpstr>Global temperature retrieval minus ECMWF statistics </vt:lpstr>
      <vt:lpstr>Error estimation (retrieval noise + smoothing error)</vt:lpstr>
      <vt:lpstr>Temperature, a mostly clear sky regression class</vt:lpstr>
      <vt:lpstr>Temperature, a mostly cloudy regression class</vt:lpstr>
      <vt:lpstr>Water vapour, a mostly clear regression class</vt:lpstr>
      <vt:lpstr>Water vapour, a mostly cloudy regression class</vt:lpstr>
      <vt:lpstr>For more, see poster </vt:lpstr>
      <vt:lpstr>Conclusions  I </vt:lpstr>
      <vt:lpstr>Slide 27</vt:lpstr>
      <vt:lpstr>Spare slides</vt:lpstr>
      <vt:lpstr>Diagnostics (surface air temperature 20160517)</vt:lpstr>
      <vt:lpstr>Emissivity conclusions</vt:lpstr>
      <vt:lpstr>LST correction</vt:lpstr>
      <vt:lpstr>Validation in state space</vt:lpstr>
      <vt:lpstr>Why regression?</vt:lpstr>
      <vt:lpstr>PWLR retrieved surface pressure</vt:lpstr>
      <vt:lpstr>All sky products  new possibilities</vt:lpstr>
      <vt:lpstr>PWLR3 improvements over PWLR</vt:lpstr>
      <vt:lpstr>State-vector representation</vt:lpstr>
      <vt:lpstr>Further improvements / Premium SST</vt:lpstr>
      <vt:lpstr>Validation in radiance space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Tim Hultberg</cp:lastModifiedBy>
  <cp:revision>1945</cp:revision>
  <cp:lastPrinted>2006-03-06T14:11:17Z</cp:lastPrinted>
  <dcterms:created xsi:type="dcterms:W3CDTF">1997-07-23T08:21:02Z</dcterms:created>
  <dcterms:modified xsi:type="dcterms:W3CDTF">2016-09-09T15:45:15Z</dcterms:modified>
</cp:coreProperties>
</file>