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403" r:id="rId2"/>
    <p:sldId id="464" r:id="rId3"/>
    <p:sldId id="508" r:id="rId4"/>
    <p:sldId id="479" r:id="rId5"/>
    <p:sldId id="484" r:id="rId6"/>
    <p:sldId id="482" r:id="rId7"/>
    <p:sldId id="481" r:id="rId8"/>
    <p:sldId id="485" r:id="rId9"/>
    <p:sldId id="493" r:id="rId10"/>
    <p:sldId id="507" r:id="rId11"/>
    <p:sldId id="483" r:id="rId12"/>
    <p:sldId id="486" r:id="rId13"/>
    <p:sldId id="494" r:id="rId14"/>
    <p:sldId id="495" r:id="rId15"/>
    <p:sldId id="488" r:id="rId16"/>
    <p:sldId id="496" r:id="rId17"/>
    <p:sldId id="497" r:id="rId18"/>
    <p:sldId id="498" r:id="rId19"/>
    <p:sldId id="499" r:id="rId20"/>
    <p:sldId id="491" r:id="rId21"/>
    <p:sldId id="506" r:id="rId22"/>
    <p:sldId id="492" r:id="rId23"/>
    <p:sldId id="500" r:id="rId24"/>
    <p:sldId id="490" r:id="rId25"/>
    <p:sldId id="505" r:id="rId26"/>
    <p:sldId id="489" r:id="rId27"/>
    <p:sldId id="501" r:id="rId28"/>
    <p:sldId id="502" r:id="rId29"/>
    <p:sldId id="503" r:id="rId30"/>
    <p:sldId id="504" r:id="rId31"/>
    <p:sldId id="487" r:id="rId32"/>
  </p:sldIdLst>
  <p:sldSz cx="9144000" cy="6858000" type="letter"/>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1"/>
    <a:srgbClr val="660033"/>
    <a:srgbClr val="FF3300"/>
    <a:srgbClr val="36309E"/>
    <a:srgbClr val="990033"/>
    <a:srgbClr val="993366"/>
    <a:srgbClr val="A5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80" autoAdjust="0"/>
    <p:restoredTop sz="96838" autoAdjust="0"/>
  </p:normalViewPr>
  <p:slideViewPr>
    <p:cSldViewPr snapToGrid="0">
      <p:cViewPr>
        <p:scale>
          <a:sx n="117" d="100"/>
          <a:sy n="117" d="100"/>
        </p:scale>
        <p:origin x="288" y="176"/>
      </p:cViewPr>
      <p:guideLst>
        <p:guide orient="horz" pos="2160"/>
        <p:guide pos="2880"/>
      </p:guideLst>
    </p:cSldViewPr>
  </p:slideViewPr>
  <p:outlineViewPr>
    <p:cViewPr>
      <p:scale>
        <a:sx n="33" d="100"/>
        <a:sy n="33" d="100"/>
      </p:scale>
      <p:origin x="0" y="493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wrap="square" lIns="96644" tIns="48323" rIns="96644" bIns="48323" numCol="1" anchor="t" anchorCtr="0" compatLnSpc="1">
            <a:prstTxWarp prst="textNoShape">
              <a:avLst/>
            </a:prstTxWarp>
          </a:bodyPr>
          <a:lstStyle>
            <a:lvl1pPr>
              <a:defRPr sz="1200">
                <a:latin typeface="Arial" charset="0"/>
                <a:ea typeface="ＭＳ Ｐゴシック" pitchFamily="28" charset="-128"/>
                <a:cs typeface="+mn-cs"/>
              </a:defRPr>
            </a:lvl1pPr>
          </a:lstStyle>
          <a:p>
            <a:pPr>
              <a:defRPr/>
            </a:pPr>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wrap="square" lIns="96644" tIns="48323" rIns="96644" bIns="48323" numCol="1" anchor="t" anchorCtr="0" compatLnSpc="1">
            <a:prstTxWarp prst="textNoShape">
              <a:avLst/>
            </a:prstTxWarp>
          </a:bodyPr>
          <a:lstStyle>
            <a:lvl1pPr algn="r">
              <a:defRPr sz="1200">
                <a:latin typeface="Arial" charset="0"/>
                <a:ea typeface="ＭＳ Ｐゴシック" pitchFamily="-111" charset="-128"/>
                <a:cs typeface="+mn-cs"/>
              </a:defRPr>
            </a:lvl1pPr>
          </a:lstStyle>
          <a:p>
            <a:pPr>
              <a:defRPr/>
            </a:pPr>
            <a:fld id="{7D3C3F5B-DD50-42F0-A70B-8F005316EFDC}" type="datetime1">
              <a:rPr lang="en-US"/>
              <a:pPr>
                <a:defRPr/>
              </a:pPr>
              <a:t>9/15/16</a:t>
            </a:fld>
            <a:endParaRPr lang="en-US"/>
          </a:p>
        </p:txBody>
      </p:sp>
      <p:sp>
        <p:nvSpPr>
          <p:cNvPr id="4" name="Footer Placeholder 3"/>
          <p:cNvSpPr>
            <a:spLocks noGrp="1"/>
          </p:cNvSpPr>
          <p:nvPr>
            <p:ph type="ftr" sz="quarter" idx="2"/>
          </p:nvPr>
        </p:nvSpPr>
        <p:spPr>
          <a:xfrm>
            <a:off x="0" y="9118600"/>
            <a:ext cx="3170238" cy="481013"/>
          </a:xfrm>
          <a:prstGeom prst="rect">
            <a:avLst/>
          </a:prstGeom>
        </p:spPr>
        <p:txBody>
          <a:bodyPr vert="horz" wrap="square" lIns="96644" tIns="48323" rIns="96644" bIns="48323" numCol="1" anchor="b" anchorCtr="0" compatLnSpc="1">
            <a:prstTxWarp prst="textNoShape">
              <a:avLst/>
            </a:prstTxWarp>
          </a:bodyPr>
          <a:lstStyle>
            <a:lvl1pPr>
              <a:defRPr sz="1200">
                <a:latin typeface="Arial" charset="0"/>
                <a:ea typeface="ＭＳ Ｐゴシック" pitchFamily="28" charset="-128"/>
                <a:cs typeface="+mn-cs"/>
              </a:defRPr>
            </a:lvl1pPr>
          </a:lstStyle>
          <a:p>
            <a:pPr>
              <a:defRPr/>
            </a:pPr>
            <a:endParaRPr lang="en-US"/>
          </a:p>
        </p:txBody>
      </p:sp>
      <p:sp>
        <p:nvSpPr>
          <p:cNvPr id="5" name="Slide Number Placeholder 4"/>
          <p:cNvSpPr>
            <a:spLocks noGrp="1"/>
          </p:cNvSpPr>
          <p:nvPr>
            <p:ph type="sldNum" sz="quarter" idx="3"/>
          </p:nvPr>
        </p:nvSpPr>
        <p:spPr>
          <a:xfrm>
            <a:off x="4143375" y="9118600"/>
            <a:ext cx="3170238" cy="481013"/>
          </a:xfrm>
          <a:prstGeom prst="rect">
            <a:avLst/>
          </a:prstGeom>
        </p:spPr>
        <p:txBody>
          <a:bodyPr vert="horz" wrap="square" lIns="96644" tIns="48323" rIns="96644" bIns="48323" numCol="1" anchor="b" anchorCtr="0" compatLnSpc="1">
            <a:prstTxWarp prst="textNoShape">
              <a:avLst/>
            </a:prstTxWarp>
          </a:bodyPr>
          <a:lstStyle>
            <a:lvl1pPr algn="r">
              <a:defRPr sz="1200">
                <a:latin typeface="Arial" charset="0"/>
                <a:ea typeface="ＭＳ Ｐゴシック" pitchFamily="-111" charset="-128"/>
                <a:cs typeface="+mn-cs"/>
              </a:defRPr>
            </a:lvl1pPr>
          </a:lstStyle>
          <a:p>
            <a:pPr>
              <a:defRPr/>
            </a:pPr>
            <a:fld id="{A98412DF-F5B4-411B-9573-5C3BC776DDFD}" type="slidenum">
              <a:rPr lang="en-US"/>
              <a:pPr>
                <a:defRPr/>
              </a:pPr>
              <a:t>‹#›</a:t>
            </a:fld>
            <a:endParaRPr lang="en-US"/>
          </a:p>
        </p:txBody>
      </p:sp>
    </p:spTree>
    <p:extLst>
      <p:ext uri="{BB962C8B-B14F-4D97-AF65-F5344CB8AC3E}">
        <p14:creationId xmlns:p14="http://schemas.microsoft.com/office/powerpoint/2010/main" val="14552918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wrap="square" lIns="96644" tIns="48323" rIns="96644" bIns="48323" numCol="1" anchor="t" anchorCtr="0" compatLnSpc="1">
            <a:prstTxWarp prst="textNoShape">
              <a:avLst/>
            </a:prstTxWarp>
          </a:bodyPr>
          <a:lstStyle>
            <a:lvl1pPr>
              <a:defRPr sz="1200">
                <a:latin typeface="Arial" charset="0"/>
                <a:ea typeface="ＭＳ Ｐゴシック" pitchFamily="28" charset="-128"/>
                <a:cs typeface="+mn-cs"/>
              </a:defRPr>
            </a:lvl1pPr>
          </a:lstStyle>
          <a:p>
            <a:pPr>
              <a:defRPr/>
            </a:pPr>
            <a:endParaRPr lang="en-US"/>
          </a:p>
        </p:txBody>
      </p:sp>
      <p:sp>
        <p:nvSpPr>
          <p:cNvPr id="3" name="Date Placeholder 2"/>
          <p:cNvSpPr>
            <a:spLocks noGrp="1"/>
          </p:cNvSpPr>
          <p:nvPr>
            <p:ph type="dt" idx="1"/>
          </p:nvPr>
        </p:nvSpPr>
        <p:spPr>
          <a:xfrm>
            <a:off x="4143375" y="0"/>
            <a:ext cx="3170238" cy="481013"/>
          </a:xfrm>
          <a:prstGeom prst="rect">
            <a:avLst/>
          </a:prstGeom>
        </p:spPr>
        <p:txBody>
          <a:bodyPr vert="horz" wrap="square" lIns="96644" tIns="48323" rIns="96644" bIns="48323" numCol="1" anchor="t" anchorCtr="0" compatLnSpc="1">
            <a:prstTxWarp prst="textNoShape">
              <a:avLst/>
            </a:prstTxWarp>
          </a:bodyPr>
          <a:lstStyle>
            <a:lvl1pPr algn="r">
              <a:defRPr sz="1200">
                <a:latin typeface="Arial" charset="0"/>
                <a:ea typeface="ＭＳ Ｐゴシック" pitchFamily="-111" charset="-128"/>
                <a:cs typeface="+mn-cs"/>
              </a:defRPr>
            </a:lvl1pPr>
          </a:lstStyle>
          <a:p>
            <a:pPr>
              <a:defRPr/>
            </a:pPr>
            <a:fld id="{B8332B61-80CA-4A88-AABC-232320540D37}" type="datetime1">
              <a:rPr lang="en-US"/>
              <a:pPr>
                <a:defRPr/>
              </a:pPr>
              <a:t>9/15/16</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wrap="square" lIns="96644" tIns="48323" rIns="96644" bIns="48323"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731838" y="4560888"/>
            <a:ext cx="5851525" cy="4321175"/>
          </a:xfrm>
          <a:prstGeom prst="rect">
            <a:avLst/>
          </a:prstGeom>
        </p:spPr>
        <p:txBody>
          <a:bodyPr vert="horz" wrap="square" lIns="96644" tIns="48323" rIns="96644" bIns="48323"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8600"/>
            <a:ext cx="3170238" cy="481013"/>
          </a:xfrm>
          <a:prstGeom prst="rect">
            <a:avLst/>
          </a:prstGeom>
        </p:spPr>
        <p:txBody>
          <a:bodyPr vert="horz" wrap="square" lIns="96644" tIns="48323" rIns="96644" bIns="48323" numCol="1" anchor="b" anchorCtr="0" compatLnSpc="1">
            <a:prstTxWarp prst="textNoShape">
              <a:avLst/>
            </a:prstTxWarp>
          </a:bodyPr>
          <a:lstStyle>
            <a:lvl1pPr>
              <a:defRPr sz="1200">
                <a:latin typeface="Arial" charset="0"/>
                <a:ea typeface="ＭＳ Ｐゴシック" pitchFamily="28" charset="-128"/>
                <a:cs typeface="+mn-cs"/>
              </a:defRPr>
            </a:lvl1pPr>
          </a:lstStyle>
          <a:p>
            <a:pPr>
              <a:defRPr/>
            </a:pPr>
            <a:endParaRPr lang="en-US"/>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wrap="square" lIns="96644" tIns="48323" rIns="96644" bIns="48323" numCol="1" anchor="b" anchorCtr="0" compatLnSpc="1">
            <a:prstTxWarp prst="textNoShape">
              <a:avLst/>
            </a:prstTxWarp>
          </a:bodyPr>
          <a:lstStyle>
            <a:lvl1pPr algn="r">
              <a:defRPr sz="1200">
                <a:latin typeface="Arial" charset="0"/>
                <a:ea typeface="ＭＳ Ｐゴシック" pitchFamily="-111" charset="-128"/>
                <a:cs typeface="+mn-cs"/>
              </a:defRPr>
            </a:lvl1pPr>
          </a:lstStyle>
          <a:p>
            <a:pPr>
              <a:defRPr/>
            </a:pPr>
            <a:fld id="{F4253DC4-195C-42CA-8367-CD2C1573B265}" type="slidenum">
              <a:rPr lang="en-US"/>
              <a:pPr>
                <a:defRPr/>
              </a:pPr>
              <a:t>‹#›</a:t>
            </a:fld>
            <a:endParaRPr lang="en-US"/>
          </a:p>
        </p:txBody>
      </p:sp>
    </p:spTree>
    <p:extLst>
      <p:ext uri="{BB962C8B-B14F-4D97-AF65-F5344CB8AC3E}">
        <p14:creationId xmlns:p14="http://schemas.microsoft.com/office/powerpoint/2010/main" val="358595642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pitchFamily="-10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4253DC4-195C-42CA-8367-CD2C1573B265}" type="slidenum">
              <a:rPr lang="en-US" smtClean="0"/>
              <a:pPr>
                <a:defRPr/>
              </a:pPr>
              <a:t>1</a:t>
            </a:fld>
            <a:endParaRPr lang="en-US"/>
          </a:p>
        </p:txBody>
      </p:sp>
    </p:spTree>
    <p:extLst>
      <p:ext uri="{BB962C8B-B14F-4D97-AF65-F5344CB8AC3E}">
        <p14:creationId xmlns:p14="http://schemas.microsoft.com/office/powerpoint/2010/main" val="796824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4253DC4-195C-42CA-8367-CD2C1573B265}" type="slidenum">
              <a:rPr lang="en-US" smtClean="0"/>
              <a:pPr>
                <a:defRPr/>
              </a:pPr>
              <a:t>15</a:t>
            </a:fld>
            <a:endParaRPr lang="en-US"/>
          </a:p>
        </p:txBody>
      </p:sp>
    </p:spTree>
    <p:extLst>
      <p:ext uri="{BB962C8B-B14F-4D97-AF65-F5344CB8AC3E}">
        <p14:creationId xmlns:p14="http://schemas.microsoft.com/office/powerpoint/2010/main" val="2032198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4253DC4-195C-42CA-8367-CD2C1573B265}" type="slidenum">
              <a:rPr lang="en-US" smtClean="0"/>
              <a:pPr>
                <a:defRPr/>
              </a:pPr>
              <a:t>16</a:t>
            </a:fld>
            <a:endParaRPr lang="en-US"/>
          </a:p>
        </p:txBody>
      </p:sp>
    </p:spTree>
    <p:extLst>
      <p:ext uri="{BB962C8B-B14F-4D97-AF65-F5344CB8AC3E}">
        <p14:creationId xmlns:p14="http://schemas.microsoft.com/office/powerpoint/2010/main" val="31772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4253DC4-195C-42CA-8367-CD2C1573B265}" type="slidenum">
              <a:rPr lang="en-US" smtClean="0"/>
              <a:pPr>
                <a:defRPr/>
              </a:pPr>
              <a:t>17</a:t>
            </a:fld>
            <a:endParaRPr lang="en-US"/>
          </a:p>
        </p:txBody>
      </p:sp>
    </p:spTree>
    <p:extLst>
      <p:ext uri="{BB962C8B-B14F-4D97-AF65-F5344CB8AC3E}">
        <p14:creationId xmlns:p14="http://schemas.microsoft.com/office/powerpoint/2010/main" val="381448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4253DC4-195C-42CA-8367-CD2C1573B265}" type="slidenum">
              <a:rPr lang="en-US" smtClean="0"/>
              <a:pPr>
                <a:defRPr/>
              </a:pPr>
              <a:t>18</a:t>
            </a:fld>
            <a:endParaRPr lang="en-US"/>
          </a:p>
        </p:txBody>
      </p:sp>
    </p:spTree>
    <p:extLst>
      <p:ext uri="{BB962C8B-B14F-4D97-AF65-F5344CB8AC3E}">
        <p14:creationId xmlns:p14="http://schemas.microsoft.com/office/powerpoint/2010/main" val="1527510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4253DC4-195C-42CA-8367-CD2C1573B265}" type="slidenum">
              <a:rPr lang="en-US" smtClean="0"/>
              <a:pPr>
                <a:defRPr/>
              </a:pPr>
              <a:t>19</a:t>
            </a:fld>
            <a:endParaRPr lang="en-US"/>
          </a:p>
        </p:txBody>
      </p:sp>
    </p:spTree>
    <p:extLst>
      <p:ext uri="{BB962C8B-B14F-4D97-AF65-F5344CB8AC3E}">
        <p14:creationId xmlns:p14="http://schemas.microsoft.com/office/powerpoint/2010/main" val="1699901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9/16/2016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817CC9-67A0-4A3C-8E24-4ABB01F4967A}" type="slidenum">
              <a:rPr lang="en-US"/>
              <a:pPr>
                <a:defRPr/>
              </a:pPr>
              <a:t>‹#›</a:t>
            </a:fld>
            <a:endParaRPr lang="en-US"/>
          </a:p>
        </p:txBody>
      </p:sp>
    </p:spTree>
    <p:extLst>
      <p:ext uri="{BB962C8B-B14F-4D97-AF65-F5344CB8AC3E}">
        <p14:creationId xmlns:p14="http://schemas.microsoft.com/office/powerpoint/2010/main" val="712853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9/16/2016</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F292BC-0881-47D3-A623-EA745D45F6D7}" type="slidenum">
              <a:rPr lang="en-US"/>
              <a:pPr>
                <a:defRPr/>
              </a:pPr>
              <a:t>‹#›</a:t>
            </a:fld>
            <a:endParaRPr lang="en-US"/>
          </a:p>
        </p:txBody>
      </p:sp>
    </p:spTree>
    <p:extLst>
      <p:ext uri="{BB962C8B-B14F-4D97-AF65-F5344CB8AC3E}">
        <p14:creationId xmlns:p14="http://schemas.microsoft.com/office/powerpoint/2010/main" val="256329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9/16/2016</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37A4A4-7A1E-499D-8842-21C0E35F5ECC}" type="slidenum">
              <a:rPr lang="en-US"/>
              <a:pPr>
                <a:defRPr/>
              </a:pPr>
              <a:t>‹#›</a:t>
            </a:fld>
            <a:endParaRPr lang="en-US"/>
          </a:p>
        </p:txBody>
      </p:sp>
    </p:spTree>
    <p:extLst>
      <p:ext uri="{BB962C8B-B14F-4D97-AF65-F5344CB8AC3E}">
        <p14:creationId xmlns:p14="http://schemas.microsoft.com/office/powerpoint/2010/main" val="3486027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9/16/2016</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C8C4907-DE2F-44F4-985C-8B6644FE3571}" type="slidenum">
              <a:rPr lang="en-US"/>
              <a:pPr>
                <a:defRPr/>
              </a:pPr>
              <a:t>‹#›</a:t>
            </a:fld>
            <a:endParaRPr lang="en-US"/>
          </a:p>
        </p:txBody>
      </p:sp>
    </p:spTree>
    <p:extLst>
      <p:ext uri="{BB962C8B-B14F-4D97-AF65-F5344CB8AC3E}">
        <p14:creationId xmlns:p14="http://schemas.microsoft.com/office/powerpoint/2010/main" val="3019634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6019800" cy="7159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p:txBody>
          <a:bodyPr/>
          <a:lstStyle>
            <a:lvl1pPr>
              <a:defRPr/>
            </a:lvl1pPr>
          </a:lstStyle>
          <a:p>
            <a:pPr>
              <a:defRPr/>
            </a:pPr>
            <a:fld id="{875BD507-4EE4-41AD-A196-19FEED093A6C}" type="slidenum">
              <a:rPr lang="en-US"/>
              <a:pPr>
                <a:defRPr/>
              </a:pPr>
              <a:t>‹#›</a:t>
            </a:fld>
            <a:endParaRPr lang="en-US"/>
          </a:p>
        </p:txBody>
      </p:sp>
    </p:spTree>
    <p:extLst>
      <p:ext uri="{BB962C8B-B14F-4D97-AF65-F5344CB8AC3E}">
        <p14:creationId xmlns:p14="http://schemas.microsoft.com/office/powerpoint/2010/main" val="1225029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17107" y="76200"/>
            <a:ext cx="5812077" cy="685800"/>
          </a:xfrm>
          <a:prstGeom prst="rect">
            <a:avLst/>
          </a:prstGeom>
        </p:spPr>
        <p:txBody>
          <a:bodyPr anchor="ct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4983163"/>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9/16/2016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8A6ADC-8816-455D-A4A5-FC4A24091803}" type="slidenum">
              <a:rPr lang="en-US"/>
              <a:pPr>
                <a:defRPr/>
              </a:pPr>
              <a:t>‹#›</a:t>
            </a:fld>
            <a:endParaRPr lang="en-US"/>
          </a:p>
        </p:txBody>
      </p:sp>
    </p:spTree>
    <p:extLst>
      <p:ext uri="{BB962C8B-B14F-4D97-AF65-F5344CB8AC3E}">
        <p14:creationId xmlns:p14="http://schemas.microsoft.com/office/powerpoint/2010/main" val="2939396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9/16/2016</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9136D2-CB6C-4EF8-AFA0-54E0D842431D}" type="slidenum">
              <a:rPr lang="en-US"/>
              <a:pPr>
                <a:defRPr/>
              </a:pPr>
              <a:t>‹#›</a:t>
            </a:fld>
            <a:endParaRPr lang="en-US"/>
          </a:p>
        </p:txBody>
      </p:sp>
    </p:spTree>
    <p:extLst>
      <p:ext uri="{BB962C8B-B14F-4D97-AF65-F5344CB8AC3E}">
        <p14:creationId xmlns:p14="http://schemas.microsoft.com/office/powerpoint/2010/main" val="92814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9/16/2016</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A4DFCB-F66E-445F-BF38-484448DC2F81}" type="slidenum">
              <a:rPr lang="en-US"/>
              <a:pPr>
                <a:defRPr/>
              </a:pPr>
              <a:t>‹#›</a:t>
            </a:fld>
            <a:endParaRPr lang="en-US"/>
          </a:p>
        </p:txBody>
      </p:sp>
    </p:spTree>
    <p:extLst>
      <p:ext uri="{BB962C8B-B14F-4D97-AF65-F5344CB8AC3E}">
        <p14:creationId xmlns:p14="http://schemas.microsoft.com/office/powerpoint/2010/main" val="1649516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9/16/2016</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3FD14B4-98A6-41D3-9769-21E2260A8D26}" type="slidenum">
              <a:rPr lang="en-US"/>
              <a:pPr>
                <a:defRPr/>
              </a:pPr>
              <a:t>‹#›</a:t>
            </a:fld>
            <a:endParaRPr lang="en-US"/>
          </a:p>
        </p:txBody>
      </p:sp>
    </p:spTree>
    <p:extLst>
      <p:ext uri="{BB962C8B-B14F-4D97-AF65-F5344CB8AC3E}">
        <p14:creationId xmlns:p14="http://schemas.microsoft.com/office/powerpoint/2010/main" val="442832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29633" y="0"/>
            <a:ext cx="5887233" cy="838200"/>
          </a:xfrm>
          <a:prstGeom prst="rect">
            <a:avLst/>
          </a:prstGeom>
        </p:spPr>
        <p:txBody>
          <a:bodyPr anchor="ctr"/>
          <a:lstStyle>
            <a:lvl1pPr>
              <a:defRPr sz="2400" baseline="0"/>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9/16/2016</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D6C2C6-11EC-4A8A-B459-E0ABDD9DB505}" type="slidenum">
              <a:rPr lang="en-US"/>
              <a:pPr>
                <a:defRPr/>
              </a:pPr>
              <a:t>‹#›</a:t>
            </a:fld>
            <a:endParaRPr lang="en-US"/>
          </a:p>
        </p:txBody>
      </p:sp>
    </p:spTree>
    <p:extLst>
      <p:ext uri="{BB962C8B-B14F-4D97-AF65-F5344CB8AC3E}">
        <p14:creationId xmlns:p14="http://schemas.microsoft.com/office/powerpoint/2010/main" val="2067544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9/16/2016</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9BE7094-1AD4-4C2A-8979-E54B594BB963}" type="slidenum">
              <a:rPr lang="en-US"/>
              <a:pPr>
                <a:defRPr/>
              </a:pPr>
              <a:t>‹#›</a:t>
            </a:fld>
            <a:endParaRPr lang="en-US"/>
          </a:p>
        </p:txBody>
      </p:sp>
    </p:spTree>
    <p:extLst>
      <p:ext uri="{BB962C8B-B14F-4D97-AF65-F5344CB8AC3E}">
        <p14:creationId xmlns:p14="http://schemas.microsoft.com/office/powerpoint/2010/main" val="2640615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9/16/2016</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B3B93E-C1D4-4A52-84BA-EF653B965335}" type="slidenum">
              <a:rPr lang="en-US"/>
              <a:pPr>
                <a:defRPr/>
              </a:pPr>
              <a:t>‹#›</a:t>
            </a:fld>
            <a:endParaRPr lang="en-US"/>
          </a:p>
        </p:txBody>
      </p:sp>
    </p:spTree>
    <p:extLst>
      <p:ext uri="{BB962C8B-B14F-4D97-AF65-F5344CB8AC3E}">
        <p14:creationId xmlns:p14="http://schemas.microsoft.com/office/powerpoint/2010/main" val="2870592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9/16/2016</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72A277-A78E-4BD7-AD04-38B55D61FE2F}" type="slidenum">
              <a:rPr lang="en-US"/>
              <a:pPr>
                <a:defRPr/>
              </a:pPr>
              <a:t>‹#›</a:t>
            </a:fld>
            <a:endParaRPr lang="en-US"/>
          </a:p>
        </p:txBody>
      </p:sp>
    </p:spTree>
    <p:extLst>
      <p:ext uri="{BB962C8B-B14F-4D97-AF65-F5344CB8AC3E}">
        <p14:creationId xmlns:p14="http://schemas.microsoft.com/office/powerpoint/2010/main" val="25752272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1430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28" charset="-128"/>
                <a:cs typeface="+mn-cs"/>
              </a:defRPr>
            </a:lvl1pPr>
          </a:lstStyle>
          <a:p>
            <a:pPr>
              <a:defRPr/>
            </a:pPr>
            <a:r>
              <a:rPr lang="en-US" smtClean="0"/>
              <a:t>9/16/2016</a:t>
            </a: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28" charset="-128"/>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111" charset="-128"/>
                <a:cs typeface="+mn-cs"/>
              </a:defRPr>
            </a:lvl1pPr>
          </a:lstStyle>
          <a:p>
            <a:pPr>
              <a:defRPr/>
            </a:pPr>
            <a:fld id="{D96CE878-5AEE-41DB-9406-09B8B38EF877}" type="slidenum">
              <a:rPr lang="en-US"/>
              <a:pPr>
                <a:defRPr/>
              </a:pPr>
              <a:t>‹#›</a:t>
            </a:fld>
            <a:endParaRPr lang="en-US"/>
          </a:p>
        </p:txBody>
      </p:sp>
      <p:sp>
        <p:nvSpPr>
          <p:cNvPr id="3" name="Rectangle 27"/>
          <p:cNvSpPr>
            <a:spLocks noChangeArrowheads="1"/>
          </p:cNvSpPr>
          <p:nvPr/>
        </p:nvSpPr>
        <p:spPr bwMode="auto">
          <a:xfrm>
            <a:off x="0" y="-17463"/>
            <a:ext cx="9144000" cy="855663"/>
          </a:xfrm>
          <a:prstGeom prst="rect">
            <a:avLst/>
          </a:prstGeom>
          <a:solidFill>
            <a:srgbClr val="EBEBF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031" name="Group 12"/>
          <p:cNvGrpSpPr>
            <a:grpSpLocks/>
          </p:cNvGrpSpPr>
          <p:nvPr/>
        </p:nvGrpSpPr>
        <p:grpSpPr bwMode="auto">
          <a:xfrm>
            <a:off x="95958" y="93899"/>
            <a:ext cx="769938" cy="649287"/>
            <a:chOff x="669925" y="301625"/>
            <a:chExt cx="769938" cy="649288"/>
          </a:xfrm>
        </p:grpSpPr>
        <p:sp>
          <p:nvSpPr>
            <p:cNvPr id="1036" name="Oval 38"/>
            <p:cNvSpPr>
              <a:spLocks noChangeArrowheads="1"/>
            </p:cNvSpPr>
            <p:nvPr userDrawn="1"/>
          </p:nvSpPr>
          <p:spPr bwMode="auto">
            <a:xfrm>
              <a:off x="720725" y="314325"/>
              <a:ext cx="587375" cy="587376"/>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pic>
          <p:nvPicPr>
            <p:cNvPr id="1037" name="Picture 37"/>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9925" y="301625"/>
              <a:ext cx="769938" cy="649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32" name="Line 20"/>
          <p:cNvSpPr>
            <a:spLocks noChangeShapeType="1"/>
          </p:cNvSpPr>
          <p:nvPr/>
        </p:nvSpPr>
        <p:spPr bwMode="auto">
          <a:xfrm flipH="1">
            <a:off x="2209800" y="76200"/>
            <a:ext cx="0" cy="622300"/>
          </a:xfrm>
          <a:prstGeom prst="line">
            <a:avLst/>
          </a:prstGeom>
          <a:noFill/>
          <a:ln w="28575">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33" name="Rectangle 24"/>
          <p:cNvSpPr>
            <a:spLocks noChangeArrowheads="1"/>
          </p:cNvSpPr>
          <p:nvPr/>
        </p:nvSpPr>
        <p:spPr bwMode="auto">
          <a:xfrm>
            <a:off x="889000" y="2730500"/>
            <a:ext cx="31750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pic>
        <p:nvPicPr>
          <p:cNvPr id="1035" name="Picture 10" descr="Aqua_spacecraft"/>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48625" y="0"/>
            <a:ext cx="10953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Rectangle 9"/>
          <p:cNvSpPr>
            <a:spLocks noChangeArrowheads="1"/>
          </p:cNvSpPr>
          <p:nvPr userDrawn="1"/>
        </p:nvSpPr>
        <p:spPr bwMode="auto">
          <a:xfrm>
            <a:off x="718741" y="1888"/>
            <a:ext cx="1646538" cy="759939"/>
          </a:xfrm>
          <a:prstGeom prst="rect">
            <a:avLst/>
          </a:prstGeom>
          <a:noFill/>
          <a:ln w="9525">
            <a:noFill/>
            <a:miter lim="800000"/>
            <a:headEnd/>
            <a:tailEnd/>
          </a:ln>
        </p:spPr>
        <p:txBody>
          <a:bodyPr wrap="none" lIns="82031" tIns="41015" rIns="82031" bIns="41015">
            <a:spAutoFit/>
          </a:bodyPr>
          <a:lstStyle/>
          <a:p>
            <a:pPr defTabSz="820738">
              <a:defRPr/>
            </a:pPr>
            <a:r>
              <a:rPr lang="en-US" sz="800" b="0" dirty="0" smtClean="0">
                <a:solidFill>
                  <a:srgbClr val="333399"/>
                </a:solidFill>
                <a:latin typeface="Arial" pitchFamily="34" charset="0"/>
                <a:ea typeface="ＭＳ Ｐゴシック" charset="-128"/>
                <a:cs typeface="Arial" pitchFamily="34" charset="0"/>
              </a:rPr>
              <a:t>National Aeronautics and </a:t>
            </a:r>
            <a:br>
              <a:rPr lang="en-US" sz="800" b="0" dirty="0" smtClean="0">
                <a:solidFill>
                  <a:srgbClr val="333399"/>
                </a:solidFill>
                <a:latin typeface="Arial" pitchFamily="34" charset="0"/>
                <a:ea typeface="ＭＳ Ｐゴシック" charset="-128"/>
                <a:cs typeface="Arial" pitchFamily="34" charset="0"/>
              </a:rPr>
            </a:br>
            <a:r>
              <a:rPr lang="en-US" sz="800" b="0" dirty="0" smtClean="0">
                <a:solidFill>
                  <a:srgbClr val="333399"/>
                </a:solidFill>
                <a:latin typeface="Arial" pitchFamily="34" charset="0"/>
                <a:ea typeface="ＭＳ Ｐゴシック" charset="-128"/>
                <a:cs typeface="Arial" pitchFamily="34" charset="0"/>
              </a:rPr>
              <a:t>Space Administration</a:t>
            </a:r>
          </a:p>
          <a:p>
            <a:pPr defTabSz="820738">
              <a:defRPr/>
            </a:pPr>
            <a:endParaRPr lang="en-US" sz="300" b="0" dirty="0" smtClean="0">
              <a:solidFill>
                <a:srgbClr val="333399"/>
              </a:solidFill>
              <a:latin typeface="Arial" pitchFamily="34" charset="0"/>
              <a:ea typeface="ＭＳ Ｐゴシック" charset="-128"/>
              <a:cs typeface="Arial" pitchFamily="34" charset="0"/>
            </a:endParaRPr>
          </a:p>
          <a:p>
            <a:pPr defTabSz="820738">
              <a:defRPr/>
            </a:pPr>
            <a:r>
              <a:rPr lang="en-US" sz="800" dirty="0" smtClean="0">
                <a:solidFill>
                  <a:srgbClr val="333399"/>
                </a:solidFill>
                <a:latin typeface="Arial" pitchFamily="34" charset="0"/>
                <a:ea typeface="ＭＳ Ｐゴシック" charset="-128"/>
                <a:cs typeface="Arial" pitchFamily="34" charset="0"/>
              </a:rPr>
              <a:t>Jet Propulsion Laboratory</a:t>
            </a:r>
          </a:p>
          <a:p>
            <a:pPr defTabSz="820738">
              <a:defRPr/>
            </a:pPr>
            <a:r>
              <a:rPr lang="en-US" sz="800" b="0" dirty="0" smtClean="0">
                <a:solidFill>
                  <a:srgbClr val="333399"/>
                </a:solidFill>
                <a:latin typeface="Arial" pitchFamily="34" charset="0"/>
                <a:ea typeface="ＭＳ Ｐゴシック" charset="-128"/>
                <a:cs typeface="Arial" pitchFamily="34" charset="0"/>
              </a:rPr>
              <a:t>California Institute of Technology</a:t>
            </a:r>
          </a:p>
          <a:p>
            <a:pPr defTabSz="820738">
              <a:defRPr/>
            </a:pPr>
            <a:r>
              <a:rPr lang="en-US" sz="800" b="0" dirty="0" smtClean="0">
                <a:solidFill>
                  <a:srgbClr val="333399"/>
                </a:solidFill>
                <a:latin typeface="Arial" pitchFamily="34" charset="0"/>
                <a:ea typeface="ＭＳ Ｐゴシック" charset="-128"/>
                <a:cs typeface="Arial" pitchFamily="34" charset="0"/>
              </a:rPr>
              <a:t>Pasadena, California</a:t>
            </a:r>
            <a:endParaRPr lang="en-US" sz="800" b="0" dirty="0">
              <a:solidFill>
                <a:srgbClr val="333399"/>
              </a:solidFill>
              <a:latin typeface="Arial" pitchFamily="34" charset="0"/>
              <a:ea typeface="ＭＳ Ｐゴシック" charset="-128"/>
              <a:cs typeface="Arial" pitchFamily="34" charset="0"/>
            </a:endParaRPr>
          </a:p>
        </p:txBody>
      </p:sp>
      <p:sp>
        <p:nvSpPr>
          <p:cNvPr id="16" name="Text Box 38"/>
          <p:cNvSpPr txBox="1">
            <a:spLocks noChangeArrowheads="1"/>
          </p:cNvSpPr>
          <p:nvPr userDrawn="1"/>
        </p:nvSpPr>
        <p:spPr bwMode="auto">
          <a:xfrm>
            <a:off x="-22727" y="637760"/>
            <a:ext cx="2249334" cy="261610"/>
          </a:xfrm>
          <a:prstGeom prst="rect">
            <a:avLst/>
          </a:prstGeom>
          <a:noFill/>
          <a:ln w="12700">
            <a:noFill/>
            <a:miter lim="800000"/>
            <a:headEnd/>
            <a:tailEnd/>
          </a:ln>
        </p:spPr>
        <p:txBody>
          <a:bodyPr wrap="none" anchor="ctr">
            <a:spAutoFit/>
          </a:bodyPr>
          <a:lstStyle>
            <a:lvl1pPr eaLnBrk="0" hangingPunct="0">
              <a:defRPr sz="1200" b="1">
                <a:solidFill>
                  <a:srgbClr val="000099"/>
                </a:solidFill>
                <a:latin typeface="CG Times" charset="0"/>
                <a:ea typeface="ＭＳ Ｐゴシック" charset="0"/>
                <a:cs typeface="ＭＳ Ｐゴシック" charset="0"/>
              </a:defRPr>
            </a:lvl1pPr>
            <a:lvl2pPr marL="37931725" indent="-37474525" eaLnBrk="0" hangingPunct="0">
              <a:defRPr sz="1200" b="1">
                <a:solidFill>
                  <a:srgbClr val="000099"/>
                </a:solidFill>
                <a:latin typeface="CG Times" charset="0"/>
                <a:ea typeface="ＭＳ Ｐゴシック" charset="0"/>
              </a:defRPr>
            </a:lvl2pPr>
            <a:lvl3pPr eaLnBrk="0" hangingPunct="0">
              <a:defRPr sz="1200" b="1">
                <a:solidFill>
                  <a:srgbClr val="000099"/>
                </a:solidFill>
                <a:latin typeface="CG Times" charset="0"/>
                <a:ea typeface="ＭＳ Ｐゴシック" charset="0"/>
              </a:defRPr>
            </a:lvl3pPr>
            <a:lvl4pPr eaLnBrk="0" hangingPunct="0">
              <a:defRPr sz="1200" b="1">
                <a:solidFill>
                  <a:srgbClr val="000099"/>
                </a:solidFill>
                <a:latin typeface="CG Times" charset="0"/>
                <a:ea typeface="ＭＳ Ｐゴシック" charset="0"/>
              </a:defRPr>
            </a:lvl4pPr>
            <a:lvl5pPr eaLnBrk="0" hangingPunct="0">
              <a:defRPr sz="1200" b="1">
                <a:solidFill>
                  <a:srgbClr val="000099"/>
                </a:solidFill>
                <a:latin typeface="CG Times" charset="0"/>
                <a:ea typeface="ＭＳ Ｐゴシック" charset="0"/>
              </a:defRPr>
            </a:lvl5pPr>
            <a:lvl6pPr marL="457200" eaLnBrk="0" fontAlgn="base" hangingPunct="0">
              <a:spcBef>
                <a:spcPct val="0"/>
              </a:spcBef>
              <a:spcAft>
                <a:spcPct val="0"/>
              </a:spcAft>
              <a:defRPr sz="1200" b="1">
                <a:solidFill>
                  <a:srgbClr val="000099"/>
                </a:solidFill>
                <a:latin typeface="CG Times" charset="0"/>
                <a:ea typeface="ＭＳ Ｐゴシック" charset="0"/>
              </a:defRPr>
            </a:lvl6pPr>
            <a:lvl7pPr marL="914400" eaLnBrk="0" fontAlgn="base" hangingPunct="0">
              <a:spcBef>
                <a:spcPct val="0"/>
              </a:spcBef>
              <a:spcAft>
                <a:spcPct val="0"/>
              </a:spcAft>
              <a:defRPr sz="1200" b="1">
                <a:solidFill>
                  <a:srgbClr val="000099"/>
                </a:solidFill>
                <a:latin typeface="CG Times" charset="0"/>
                <a:ea typeface="ＭＳ Ｐゴシック" charset="0"/>
              </a:defRPr>
            </a:lvl7pPr>
            <a:lvl8pPr marL="1371600" eaLnBrk="0" fontAlgn="base" hangingPunct="0">
              <a:spcBef>
                <a:spcPct val="0"/>
              </a:spcBef>
              <a:spcAft>
                <a:spcPct val="0"/>
              </a:spcAft>
              <a:defRPr sz="1200" b="1">
                <a:solidFill>
                  <a:srgbClr val="000099"/>
                </a:solidFill>
                <a:latin typeface="CG Times" charset="0"/>
                <a:ea typeface="ＭＳ Ｐゴシック" charset="0"/>
              </a:defRPr>
            </a:lvl8pPr>
            <a:lvl9pPr marL="1828800" eaLnBrk="0" fontAlgn="base" hangingPunct="0">
              <a:spcBef>
                <a:spcPct val="0"/>
              </a:spcBef>
              <a:spcAft>
                <a:spcPct val="0"/>
              </a:spcAft>
              <a:defRPr sz="1200" b="1">
                <a:solidFill>
                  <a:srgbClr val="000099"/>
                </a:solidFill>
                <a:latin typeface="CG Times" charset="0"/>
                <a:ea typeface="ＭＳ Ｐゴシック" charset="0"/>
              </a:defRPr>
            </a:lvl9pPr>
          </a:lstStyle>
          <a:p>
            <a:pPr algn="ctr">
              <a:defRPr/>
            </a:pPr>
            <a:r>
              <a:rPr lang="en-US" sz="1100" i="1" dirty="0" smtClean="0">
                <a:solidFill>
                  <a:srgbClr val="3333CC"/>
                </a:solidFill>
                <a:latin typeface="Arial" charset="0"/>
              </a:rPr>
              <a:t>Atmospheric Infrared Sounder</a:t>
            </a:r>
            <a:endParaRPr lang="en-US" sz="1100" dirty="0" smtClean="0">
              <a:solidFill>
                <a:srgbClr val="3333CC"/>
              </a:solidFill>
              <a:latin typeface="Helvetica" charset="0"/>
            </a:endParaRPr>
          </a:p>
        </p:txBody>
      </p:sp>
      <p:sp>
        <p:nvSpPr>
          <p:cNvPr id="17" name="TextBox 5"/>
          <p:cNvSpPr txBox="1">
            <a:spLocks noChangeArrowheads="1"/>
          </p:cNvSpPr>
          <p:nvPr userDrawn="1"/>
        </p:nvSpPr>
        <p:spPr bwMode="auto">
          <a:xfrm>
            <a:off x="2646363" y="6308790"/>
            <a:ext cx="38576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rgbClr val="000099"/>
                </a:solidFill>
                <a:latin typeface="CG Times" charset="0"/>
                <a:ea typeface="ＭＳ Ｐゴシック" charset="0"/>
                <a:cs typeface="ＭＳ Ｐゴシック" charset="0"/>
              </a:defRPr>
            </a:lvl1pPr>
            <a:lvl2pPr marL="742950" indent="-285750" eaLnBrk="0" hangingPunct="0">
              <a:defRPr sz="1200" b="1">
                <a:solidFill>
                  <a:srgbClr val="000099"/>
                </a:solidFill>
                <a:latin typeface="CG Times" charset="0"/>
                <a:ea typeface="ＭＳ Ｐゴシック" charset="0"/>
              </a:defRPr>
            </a:lvl2pPr>
            <a:lvl3pPr marL="1143000" indent="-228600" eaLnBrk="0" hangingPunct="0">
              <a:defRPr sz="1200" b="1">
                <a:solidFill>
                  <a:srgbClr val="000099"/>
                </a:solidFill>
                <a:latin typeface="CG Times" charset="0"/>
                <a:ea typeface="ＭＳ Ｐゴシック" charset="0"/>
              </a:defRPr>
            </a:lvl3pPr>
            <a:lvl4pPr marL="1600200" indent="-228600" eaLnBrk="0" hangingPunct="0">
              <a:defRPr sz="1200" b="1">
                <a:solidFill>
                  <a:srgbClr val="000099"/>
                </a:solidFill>
                <a:latin typeface="CG Times" charset="0"/>
                <a:ea typeface="ＭＳ Ｐゴシック" charset="0"/>
              </a:defRPr>
            </a:lvl4pPr>
            <a:lvl5pPr marL="2057400" indent="-228600" eaLnBrk="0" hangingPunct="0">
              <a:defRPr sz="1200" b="1">
                <a:solidFill>
                  <a:srgbClr val="000099"/>
                </a:solidFill>
                <a:latin typeface="CG Times" charset="0"/>
                <a:ea typeface="ＭＳ Ｐゴシック" charset="0"/>
              </a:defRPr>
            </a:lvl5pPr>
            <a:lvl6pPr marL="2514600" indent="-228600" eaLnBrk="0" fontAlgn="base" hangingPunct="0">
              <a:spcBef>
                <a:spcPct val="0"/>
              </a:spcBef>
              <a:spcAft>
                <a:spcPct val="0"/>
              </a:spcAft>
              <a:defRPr sz="1200" b="1">
                <a:solidFill>
                  <a:srgbClr val="000099"/>
                </a:solidFill>
                <a:latin typeface="CG Times" charset="0"/>
                <a:ea typeface="ＭＳ Ｐゴシック" charset="0"/>
              </a:defRPr>
            </a:lvl6pPr>
            <a:lvl7pPr marL="2971800" indent="-228600" eaLnBrk="0" fontAlgn="base" hangingPunct="0">
              <a:spcBef>
                <a:spcPct val="0"/>
              </a:spcBef>
              <a:spcAft>
                <a:spcPct val="0"/>
              </a:spcAft>
              <a:defRPr sz="1200" b="1">
                <a:solidFill>
                  <a:srgbClr val="000099"/>
                </a:solidFill>
                <a:latin typeface="CG Times" charset="0"/>
                <a:ea typeface="ＭＳ Ｐゴシック" charset="0"/>
              </a:defRPr>
            </a:lvl7pPr>
            <a:lvl8pPr marL="3429000" indent="-228600" eaLnBrk="0" fontAlgn="base" hangingPunct="0">
              <a:spcBef>
                <a:spcPct val="0"/>
              </a:spcBef>
              <a:spcAft>
                <a:spcPct val="0"/>
              </a:spcAft>
              <a:defRPr sz="1200" b="1">
                <a:solidFill>
                  <a:srgbClr val="000099"/>
                </a:solidFill>
                <a:latin typeface="CG Times" charset="0"/>
                <a:ea typeface="ＭＳ Ｐゴシック" charset="0"/>
              </a:defRPr>
            </a:lvl8pPr>
            <a:lvl9pPr marL="3886200" indent="-228600" eaLnBrk="0" fontAlgn="base" hangingPunct="0">
              <a:spcBef>
                <a:spcPct val="0"/>
              </a:spcBef>
              <a:spcAft>
                <a:spcPct val="0"/>
              </a:spcAft>
              <a:defRPr sz="1200" b="1">
                <a:solidFill>
                  <a:srgbClr val="000099"/>
                </a:solidFill>
                <a:latin typeface="CG Times" charset="0"/>
                <a:ea typeface="ＭＳ Ｐゴシック" charset="0"/>
              </a:defRPr>
            </a:lvl9pPr>
          </a:lstStyle>
          <a:p>
            <a:pPr algn="ctr" eaLnBrk="1" hangingPunct="1"/>
            <a:r>
              <a:rPr lang="en-US" sz="1000" dirty="0">
                <a:solidFill>
                  <a:srgbClr val="7F7F7F"/>
                </a:solidFill>
                <a:latin typeface="Arial" charset="0"/>
                <a:cs typeface="Arial" charset="0"/>
              </a:rPr>
              <a:t>© </a:t>
            </a:r>
            <a:r>
              <a:rPr lang="en-US" sz="1000" dirty="0" smtClean="0">
                <a:solidFill>
                  <a:srgbClr val="7F7F7F"/>
                </a:solidFill>
                <a:latin typeface="Arial" charset="0"/>
                <a:cs typeface="Arial" charset="0"/>
              </a:rPr>
              <a:t>2016, </a:t>
            </a:r>
            <a:r>
              <a:rPr lang="en-US" sz="1000" dirty="0">
                <a:solidFill>
                  <a:srgbClr val="7F7F7F"/>
                </a:solidFill>
                <a:latin typeface="Arial" charset="0"/>
                <a:cs typeface="Arial" charset="0"/>
              </a:rPr>
              <a:t>All rights reserved. California Institute of Technology</a:t>
            </a:r>
            <a:br>
              <a:rPr lang="en-US" sz="1000" dirty="0">
                <a:solidFill>
                  <a:srgbClr val="7F7F7F"/>
                </a:solidFill>
                <a:latin typeface="Arial" charset="0"/>
                <a:cs typeface="Arial" charset="0"/>
              </a:rPr>
            </a:br>
            <a:r>
              <a:rPr lang="en-US" sz="1000" dirty="0">
                <a:solidFill>
                  <a:srgbClr val="7F7F7F"/>
                </a:solidFill>
                <a:latin typeface="Arial" charset="0"/>
                <a:cs typeface="Arial" charset="0"/>
              </a:rPr>
              <a:t>Government sponsorship acknowledged</a:t>
            </a:r>
          </a:p>
        </p:txBody>
      </p:sp>
    </p:spTree>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Lst>
  <p:hf hdr="0" ftr="0"/>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defRPr>
      </a:lvl6pPr>
      <a:lvl7pPr marL="914400" algn="ctr" rtl="0" fontAlgn="base">
        <a:spcBef>
          <a:spcPct val="0"/>
        </a:spcBef>
        <a:spcAft>
          <a:spcPct val="0"/>
        </a:spcAft>
        <a:defRPr sz="4400">
          <a:solidFill>
            <a:schemeClr val="tx2"/>
          </a:solidFill>
          <a:latin typeface="Arial" pitchFamily="-105" charset="0"/>
        </a:defRPr>
      </a:lvl7pPr>
      <a:lvl8pPr marL="1371600" algn="ctr" rtl="0" fontAlgn="base">
        <a:spcBef>
          <a:spcPct val="0"/>
        </a:spcBef>
        <a:spcAft>
          <a:spcPct val="0"/>
        </a:spcAft>
        <a:defRPr sz="4400">
          <a:solidFill>
            <a:schemeClr val="tx2"/>
          </a:solidFill>
          <a:latin typeface="Arial" pitchFamily="-105" charset="0"/>
        </a:defRPr>
      </a:lvl8pPr>
      <a:lvl9pPr marL="1828800" algn="ctr" rtl="0" fontAlgn="base">
        <a:spcBef>
          <a:spcPct val="0"/>
        </a:spcBef>
        <a:spcAft>
          <a:spcPct val="0"/>
        </a:spcAft>
        <a:defRPr sz="4400">
          <a:solidFill>
            <a:schemeClr val="tx2"/>
          </a:solidFill>
          <a:latin typeface="Arial" pitchFamily="-105"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105" charset="-128"/>
          <a:cs typeface="ＭＳ Ｐゴシック"/>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105" charset="-128"/>
          <a:cs typeface="ＭＳ Ｐゴシック"/>
        </a:defRPr>
      </a:lvl3pPr>
      <a:lvl4pPr marL="1600200" indent="-228600" algn="l" rtl="0" eaLnBrk="0" fontAlgn="base" hangingPunct="0">
        <a:spcBef>
          <a:spcPct val="20000"/>
        </a:spcBef>
        <a:spcAft>
          <a:spcPct val="0"/>
        </a:spcAft>
        <a:buChar char="–"/>
        <a:defRPr sz="1400">
          <a:solidFill>
            <a:schemeClr val="tx1"/>
          </a:solidFill>
          <a:latin typeface="+mn-lt"/>
          <a:ea typeface="ＭＳ Ｐゴシック" pitchFamily="-105" charset="-128"/>
          <a:cs typeface="ＭＳ Ｐゴシック"/>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105"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profiles.spiedigitallibrary.org/summary.aspx?DOI=10.1117/12.2187151&amp;Name=Hartmut+H.+Aumann" TargetMode="External"/><Relationship Id="rId4" Type="http://schemas.openxmlformats.org/officeDocument/2006/relationships/hyperlink" Target="http://dx.doi.org/10.1117/12.2187151" TargetMode="External"/><Relationship Id="rId1" Type="http://schemas.openxmlformats.org/officeDocument/2006/relationships/slideLayout" Target="../slideLayouts/slideLayout2.xml"/><Relationship Id="rId2" Type="http://schemas.openxmlformats.org/officeDocument/2006/relationships/hyperlink" Target="http://profiles.spiedigitallibrary.org/summary.aspx?DOI=10.1117/12.2187151&amp;Name=Evan+M.+Mannin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9.jpg"/></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b="1" dirty="0" smtClean="0"/>
              <a:t>Tropical SNOs for comparison of AIRS and </a:t>
            </a:r>
            <a:r>
              <a:rPr lang="en-US" sz="2800" b="1" dirty="0" err="1" smtClean="0"/>
              <a:t>CrIS</a:t>
            </a:r>
            <a:r>
              <a:rPr lang="en-US" sz="2800" b="1" dirty="0" smtClean="0"/>
              <a:t> </a:t>
            </a:r>
            <a:r>
              <a:rPr lang="en-US" sz="2800" b="1" dirty="0" smtClean="0"/>
              <a:t>Calibration</a:t>
            </a:r>
            <a:endParaRPr lang="en-US" sz="2800" dirty="0"/>
          </a:p>
        </p:txBody>
      </p:sp>
      <p:sp>
        <p:nvSpPr>
          <p:cNvPr id="3075" name="Subtitle 2"/>
          <p:cNvSpPr>
            <a:spLocks noGrp="1"/>
          </p:cNvSpPr>
          <p:nvPr>
            <p:ph type="subTitle" idx="1"/>
          </p:nvPr>
        </p:nvSpPr>
        <p:spPr>
          <a:xfrm>
            <a:off x="1371600" y="3538141"/>
            <a:ext cx="6400800" cy="1752600"/>
          </a:xfrm>
        </p:spPr>
        <p:txBody>
          <a:bodyPr/>
          <a:lstStyle/>
          <a:p>
            <a:r>
              <a:rPr lang="en-US" sz="1800" dirty="0"/>
              <a:t>Evan M. </a:t>
            </a:r>
            <a:r>
              <a:rPr lang="en-US" sz="1800" dirty="0" smtClean="0"/>
              <a:t>Manning</a:t>
            </a:r>
          </a:p>
          <a:p>
            <a:r>
              <a:rPr lang="en-US" sz="1800" dirty="0" err="1" smtClean="0"/>
              <a:t>Hartmut</a:t>
            </a:r>
            <a:r>
              <a:rPr lang="en-US" sz="1800" dirty="0" smtClean="0"/>
              <a:t> </a:t>
            </a:r>
            <a:r>
              <a:rPr lang="en-US" sz="1800" dirty="0"/>
              <a:t>H. </a:t>
            </a:r>
            <a:r>
              <a:rPr lang="en-US" sz="1800" dirty="0" smtClean="0"/>
              <a:t>Aumann</a:t>
            </a:r>
            <a:endParaRPr lang="en-US" sz="1800" dirty="0"/>
          </a:p>
          <a:p>
            <a:r>
              <a:rPr lang="en-US" sz="1800" dirty="0" smtClean="0"/>
              <a:t>Jet </a:t>
            </a:r>
            <a:r>
              <a:rPr lang="en-US" sz="1800" dirty="0"/>
              <a:t>Propulsion Laboratory, California Institute of Technology,</a:t>
            </a:r>
          </a:p>
          <a:p>
            <a:r>
              <a:rPr lang="en-US" sz="1800" dirty="0"/>
              <a:t>4800 Oak Grove Dr., Pasadena, CA </a:t>
            </a:r>
            <a:r>
              <a:rPr lang="en-US" sz="1800" dirty="0" smtClean="0"/>
              <a:t>91109</a:t>
            </a:r>
            <a:endParaRPr lang="en-US" sz="1800" dirty="0" smtClean="0">
              <a:ea typeface="ＭＳ Ｐゴシック" pitchFamily="34" charset="-128"/>
            </a:endParaRPr>
          </a:p>
        </p:txBody>
      </p:sp>
      <p:sp>
        <p:nvSpPr>
          <p:cNvPr id="2" name="Slide Number Placeholder 1"/>
          <p:cNvSpPr>
            <a:spLocks noGrp="1"/>
          </p:cNvSpPr>
          <p:nvPr>
            <p:ph type="sldNum" sz="quarter" idx="12"/>
          </p:nvPr>
        </p:nvSpPr>
        <p:spPr/>
        <p:txBody>
          <a:bodyPr/>
          <a:lstStyle/>
          <a:p>
            <a:pPr>
              <a:defRPr/>
            </a:pPr>
            <a:fld id="{40817CC9-67A0-4A3C-8E24-4ABB01F4967A}" type="slidenum">
              <a:rPr lang="en-US" smtClean="0"/>
              <a:pPr>
                <a:defRPr/>
              </a:pPr>
              <a:t>1</a:t>
            </a:fld>
            <a:endParaRPr lang="en-US"/>
          </a:p>
        </p:txBody>
      </p:sp>
      <p:sp>
        <p:nvSpPr>
          <p:cNvPr id="3" name="Date Placeholder 2"/>
          <p:cNvSpPr>
            <a:spLocks noGrp="1"/>
          </p:cNvSpPr>
          <p:nvPr>
            <p:ph type="dt" sz="half" idx="10"/>
          </p:nvPr>
        </p:nvSpPr>
        <p:spPr/>
        <p:txBody>
          <a:bodyPr/>
          <a:lstStyle/>
          <a:p>
            <a:pPr>
              <a:defRPr/>
            </a:pPr>
            <a:r>
              <a:rPr lang="en-US" smtClean="0"/>
              <a:t>9/16/2016</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BT900</a:t>
            </a:r>
            <a:endParaRPr lang="en-US" dirty="0"/>
          </a:p>
        </p:txBody>
      </p:sp>
      <p:sp>
        <p:nvSpPr>
          <p:cNvPr id="3" name="Content Placeholder 2"/>
          <p:cNvSpPr>
            <a:spLocks noGrp="1"/>
          </p:cNvSpPr>
          <p:nvPr>
            <p:ph idx="1"/>
          </p:nvPr>
        </p:nvSpPr>
        <p:spPr/>
        <p:txBody>
          <a:bodyPr/>
          <a:lstStyle/>
          <a:p>
            <a:r>
              <a:rPr lang="en-US" dirty="0" smtClean="0"/>
              <a:t>BT900 is Brightness </a:t>
            </a:r>
            <a:r>
              <a:rPr lang="en-US" dirty="0"/>
              <a:t>T</a:t>
            </a:r>
            <a:r>
              <a:rPr lang="en-US" dirty="0" smtClean="0"/>
              <a:t>emperature at 900 cm</a:t>
            </a:r>
            <a:r>
              <a:rPr lang="en-US" baseline="30000" dirty="0" smtClean="0"/>
              <a:t>-1</a:t>
            </a:r>
          </a:p>
          <a:p>
            <a:pPr lvl="3"/>
            <a:endParaRPr lang="en-US" baseline="30000" dirty="0" smtClean="0"/>
          </a:p>
          <a:p>
            <a:r>
              <a:rPr lang="en-US" dirty="0" smtClean="0"/>
              <a:t>Since these are tropical cases where surface temperature is almost always ~295 K, variation in BT900 mostly represents variation in cloudiness.</a:t>
            </a:r>
          </a:p>
          <a:p>
            <a:pPr lvl="3"/>
            <a:endParaRPr lang="en-US" dirty="0"/>
          </a:p>
          <a:p>
            <a:r>
              <a:rPr lang="en-US" dirty="0" smtClean="0"/>
              <a:t>BT900 is a good indicator of signal strength throughout the thermal IR.</a:t>
            </a:r>
          </a:p>
          <a:p>
            <a:pPr lvl="3"/>
            <a:endParaRPr lang="en-US" dirty="0"/>
          </a:p>
          <a:p>
            <a:r>
              <a:rPr lang="en-US" dirty="0" smtClean="0"/>
              <a:t>We separate observations into bins of 20 K in BT900 to probe the signal-level dependence of instrument differences.</a:t>
            </a:r>
            <a:endParaRPr lang="en-US" dirty="0"/>
          </a:p>
        </p:txBody>
      </p:sp>
      <p:sp>
        <p:nvSpPr>
          <p:cNvPr id="4" name="Date Placeholder 3"/>
          <p:cNvSpPr>
            <a:spLocks noGrp="1"/>
          </p:cNvSpPr>
          <p:nvPr>
            <p:ph type="dt" sz="half" idx="10"/>
          </p:nvPr>
        </p:nvSpPr>
        <p:spPr/>
        <p:txBody>
          <a:bodyPr/>
          <a:lstStyle/>
          <a:p>
            <a:pPr>
              <a:defRPr/>
            </a:pPr>
            <a:r>
              <a:rPr lang="en-US" smtClean="0"/>
              <a:t>9/16/2016</a:t>
            </a:r>
            <a:endParaRPr lang="en-US"/>
          </a:p>
        </p:txBody>
      </p:sp>
      <p:sp>
        <p:nvSpPr>
          <p:cNvPr id="5" name="Slide Number Placeholder 4"/>
          <p:cNvSpPr>
            <a:spLocks noGrp="1"/>
          </p:cNvSpPr>
          <p:nvPr>
            <p:ph type="sldNum" sz="quarter" idx="12"/>
          </p:nvPr>
        </p:nvSpPr>
        <p:spPr/>
        <p:txBody>
          <a:bodyPr/>
          <a:lstStyle/>
          <a:p>
            <a:pPr>
              <a:defRPr/>
            </a:pPr>
            <a:fld id="{BE8A6ADC-8816-455D-A4A5-FC4A24091803}" type="slidenum">
              <a:rPr lang="en-US" smtClean="0"/>
              <a:pPr>
                <a:defRPr/>
              </a:pPr>
              <a:t>10</a:t>
            </a:fld>
            <a:endParaRPr lang="en-US"/>
          </a:p>
        </p:txBody>
      </p:sp>
    </p:spTree>
    <p:extLst>
      <p:ext uri="{BB962C8B-B14F-4D97-AF65-F5344CB8AC3E}">
        <p14:creationId xmlns:p14="http://schemas.microsoft.com/office/powerpoint/2010/main" val="436596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Spectra by BT900</a:t>
            </a:r>
            <a:endParaRPr lang="en-US" dirty="0"/>
          </a:p>
        </p:txBody>
      </p:sp>
      <p:sp>
        <p:nvSpPr>
          <p:cNvPr id="3" name="Content Placeholder 2"/>
          <p:cNvSpPr>
            <a:spLocks noGrp="1"/>
          </p:cNvSpPr>
          <p:nvPr>
            <p:ph idx="1"/>
          </p:nvPr>
        </p:nvSpPr>
        <p:spPr/>
        <p:txBody>
          <a:bodyPr/>
          <a:lstStyle/>
          <a:p>
            <a:r>
              <a:rPr lang="en-US" dirty="0" smtClean="0"/>
              <a:t>Smoothed </a:t>
            </a:r>
            <a:r>
              <a:rPr lang="en-US" dirty="0"/>
              <a:t>AIRS night ocean spectra for each 20-K BT900 bin.  At this scale AIRS and </a:t>
            </a:r>
            <a:r>
              <a:rPr lang="en-US" dirty="0" err="1"/>
              <a:t>CrIS</a:t>
            </a:r>
            <a:r>
              <a:rPr lang="en-US" dirty="0"/>
              <a:t> are indistinguishable.  </a:t>
            </a:r>
            <a:endParaRPr lang="en-US" dirty="0" smtClean="0"/>
          </a:p>
          <a:p>
            <a:r>
              <a:rPr lang="en-US" dirty="0" smtClean="0"/>
              <a:t>Differences </a:t>
            </a:r>
            <a:r>
              <a:rPr lang="en-US" dirty="0"/>
              <a:t>reduce for the water and ozone bands and disappear for stratospheric regions.</a:t>
            </a:r>
            <a:endParaRPr lang="en-US" i="1" dirty="0"/>
          </a:p>
          <a:p>
            <a:endParaRPr lang="en-US" dirty="0"/>
          </a:p>
        </p:txBody>
      </p:sp>
      <p:sp>
        <p:nvSpPr>
          <p:cNvPr id="4" name="Date Placeholder 3"/>
          <p:cNvSpPr>
            <a:spLocks noGrp="1"/>
          </p:cNvSpPr>
          <p:nvPr>
            <p:ph type="dt" sz="half" idx="10"/>
          </p:nvPr>
        </p:nvSpPr>
        <p:spPr/>
        <p:txBody>
          <a:bodyPr/>
          <a:lstStyle/>
          <a:p>
            <a:pPr>
              <a:defRPr/>
            </a:pPr>
            <a:r>
              <a:rPr lang="en-US" smtClean="0"/>
              <a:t>9/16/2016</a:t>
            </a:r>
            <a:endParaRPr lang="en-US"/>
          </a:p>
        </p:txBody>
      </p:sp>
      <p:sp>
        <p:nvSpPr>
          <p:cNvPr id="5" name="Slide Number Placeholder 4"/>
          <p:cNvSpPr>
            <a:spLocks noGrp="1"/>
          </p:cNvSpPr>
          <p:nvPr>
            <p:ph type="sldNum" sz="quarter" idx="12"/>
          </p:nvPr>
        </p:nvSpPr>
        <p:spPr/>
        <p:txBody>
          <a:bodyPr/>
          <a:lstStyle/>
          <a:p>
            <a:pPr>
              <a:defRPr/>
            </a:pPr>
            <a:fld id="{BE8A6ADC-8816-455D-A4A5-FC4A24091803}" type="slidenum">
              <a:rPr lang="en-US" smtClean="0"/>
              <a:pPr>
                <a:defRPr/>
              </a:pPr>
              <a:t>11</a:t>
            </a:fld>
            <a:endParaRPr lang="en-US"/>
          </a:p>
        </p:txBody>
      </p:sp>
      <p:pic>
        <p:nvPicPr>
          <p:cNvPr id="6" name="Picture 5"/>
          <p:cNvPicPr/>
          <p:nvPr/>
        </p:nvPicPr>
        <p:blipFill rotWithShape="1">
          <a:blip r:embed="rId2">
            <a:extLst>
              <a:ext uri="{28A0092B-C50C-407E-A947-70E740481C1C}">
                <a14:useLocalDpi xmlns:a14="http://schemas.microsoft.com/office/drawing/2010/main" val="0"/>
              </a:ext>
            </a:extLst>
          </a:blip>
          <a:srcRect l="6369" t="5306" r="3912"/>
          <a:stretch/>
        </p:blipFill>
        <p:spPr bwMode="auto">
          <a:xfrm>
            <a:off x="612184" y="2471981"/>
            <a:ext cx="7842142" cy="3773244"/>
          </a:xfrm>
          <a:prstGeom prst="rect">
            <a:avLst/>
          </a:prstGeom>
          <a:noFill/>
          <a:ln>
            <a:noFill/>
          </a:ln>
        </p:spPr>
      </p:pic>
      <p:sp>
        <p:nvSpPr>
          <p:cNvPr id="7" name="TextBox 6"/>
          <p:cNvSpPr txBox="1"/>
          <p:nvPr/>
        </p:nvSpPr>
        <p:spPr>
          <a:xfrm rot="16200000">
            <a:off x="-375013" y="3626603"/>
            <a:ext cx="1450077" cy="369332"/>
          </a:xfrm>
          <a:prstGeom prst="rect">
            <a:avLst/>
          </a:prstGeom>
          <a:noFill/>
        </p:spPr>
        <p:txBody>
          <a:bodyPr wrap="none" rtlCol="0">
            <a:spAutoFit/>
          </a:bodyPr>
          <a:lstStyle/>
          <a:p>
            <a:r>
              <a:rPr lang="en-US" smtClean="0"/>
              <a:t>AIRS </a:t>
            </a:r>
            <a:r>
              <a:rPr lang="en-US" dirty="0" smtClean="0"/>
              <a:t>BT (K)</a:t>
            </a:r>
            <a:endParaRPr lang="en-US" dirty="0"/>
          </a:p>
        </p:txBody>
      </p:sp>
    </p:spTree>
    <p:extLst>
      <p:ext uri="{BB962C8B-B14F-4D97-AF65-F5344CB8AC3E}">
        <p14:creationId xmlns:p14="http://schemas.microsoft.com/office/powerpoint/2010/main" val="2007726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Tropical night ocean BT (K) AIRS-</a:t>
            </a:r>
            <a:r>
              <a:rPr lang="en-US" dirty="0" err="1"/>
              <a:t>CrIS</a:t>
            </a:r>
            <a:r>
              <a:rPr lang="en-US" dirty="0"/>
              <a:t> differences broken out by BT900 bin </a:t>
            </a:r>
          </a:p>
        </p:txBody>
      </p:sp>
      <p:sp>
        <p:nvSpPr>
          <p:cNvPr id="4" name="Date Placeholder 3"/>
          <p:cNvSpPr>
            <a:spLocks noGrp="1"/>
          </p:cNvSpPr>
          <p:nvPr>
            <p:ph type="dt" sz="half" idx="10"/>
          </p:nvPr>
        </p:nvSpPr>
        <p:spPr/>
        <p:txBody>
          <a:bodyPr/>
          <a:lstStyle/>
          <a:p>
            <a:pPr>
              <a:defRPr/>
            </a:pPr>
            <a:r>
              <a:rPr lang="en-US" smtClean="0"/>
              <a:t>9/16/2016</a:t>
            </a:r>
            <a:endParaRPr lang="en-US"/>
          </a:p>
        </p:txBody>
      </p:sp>
      <p:sp>
        <p:nvSpPr>
          <p:cNvPr id="5" name="Slide Number Placeholder 4"/>
          <p:cNvSpPr>
            <a:spLocks noGrp="1"/>
          </p:cNvSpPr>
          <p:nvPr>
            <p:ph type="sldNum" sz="quarter" idx="12"/>
          </p:nvPr>
        </p:nvSpPr>
        <p:spPr/>
        <p:txBody>
          <a:bodyPr/>
          <a:lstStyle/>
          <a:p>
            <a:pPr>
              <a:defRPr/>
            </a:pPr>
            <a:fld id="{BE8A6ADC-8816-455D-A4A5-FC4A24091803}" type="slidenum">
              <a:rPr lang="en-US" smtClean="0"/>
              <a:pPr>
                <a:defRPr/>
              </a:pPr>
              <a:t>12</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97424" y="860156"/>
            <a:ext cx="7570922" cy="5315919"/>
          </a:xfrm>
          <a:prstGeom prst="rect">
            <a:avLst/>
          </a:prstGeom>
          <a:noFill/>
          <a:ln>
            <a:noFill/>
          </a:ln>
        </p:spPr>
      </p:pic>
      <p:sp>
        <p:nvSpPr>
          <p:cNvPr id="8" name="TextBox 7"/>
          <p:cNvSpPr txBox="1"/>
          <p:nvPr/>
        </p:nvSpPr>
        <p:spPr>
          <a:xfrm rot="16200000">
            <a:off x="-377385" y="3618853"/>
            <a:ext cx="2168222" cy="369332"/>
          </a:xfrm>
          <a:prstGeom prst="rect">
            <a:avLst/>
          </a:prstGeom>
          <a:noFill/>
        </p:spPr>
        <p:txBody>
          <a:bodyPr wrap="none" rtlCol="0">
            <a:spAutoFit/>
          </a:bodyPr>
          <a:lstStyle/>
          <a:p>
            <a:r>
              <a:rPr lang="en-US" dirty="0" smtClean="0"/>
              <a:t>AIRS – </a:t>
            </a:r>
            <a:r>
              <a:rPr lang="en-US" dirty="0" err="1" smtClean="0"/>
              <a:t>CrIS</a:t>
            </a:r>
            <a:r>
              <a:rPr lang="en-US" dirty="0" smtClean="0"/>
              <a:t> BT (K)</a:t>
            </a:r>
            <a:endParaRPr lang="en-US" dirty="0"/>
          </a:p>
        </p:txBody>
      </p:sp>
    </p:spTree>
    <p:extLst>
      <p:ext uri="{BB962C8B-B14F-4D97-AF65-F5344CB8AC3E}">
        <p14:creationId xmlns:p14="http://schemas.microsoft.com/office/powerpoint/2010/main" val="414807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Tropical night ocean BT (K) AIRS-</a:t>
            </a:r>
            <a:r>
              <a:rPr lang="en-US" dirty="0" err="1"/>
              <a:t>CrIS</a:t>
            </a:r>
            <a:r>
              <a:rPr lang="en-US" dirty="0"/>
              <a:t> differences broken out by BT900 bin </a:t>
            </a:r>
          </a:p>
        </p:txBody>
      </p:sp>
      <p:sp>
        <p:nvSpPr>
          <p:cNvPr id="4" name="Date Placeholder 3"/>
          <p:cNvSpPr>
            <a:spLocks noGrp="1"/>
          </p:cNvSpPr>
          <p:nvPr>
            <p:ph type="dt" sz="half" idx="10"/>
          </p:nvPr>
        </p:nvSpPr>
        <p:spPr/>
        <p:txBody>
          <a:bodyPr/>
          <a:lstStyle/>
          <a:p>
            <a:pPr>
              <a:defRPr/>
            </a:pPr>
            <a:r>
              <a:rPr lang="en-US" smtClean="0"/>
              <a:t>9/16/2016</a:t>
            </a:r>
            <a:endParaRPr lang="en-US"/>
          </a:p>
        </p:txBody>
      </p:sp>
      <p:sp>
        <p:nvSpPr>
          <p:cNvPr id="5" name="Slide Number Placeholder 4"/>
          <p:cNvSpPr>
            <a:spLocks noGrp="1"/>
          </p:cNvSpPr>
          <p:nvPr>
            <p:ph type="sldNum" sz="quarter" idx="12"/>
          </p:nvPr>
        </p:nvSpPr>
        <p:spPr/>
        <p:txBody>
          <a:bodyPr/>
          <a:lstStyle/>
          <a:p>
            <a:pPr>
              <a:defRPr/>
            </a:pPr>
            <a:fld id="{BE8A6ADC-8816-455D-A4A5-FC4A24091803}" type="slidenum">
              <a:rPr lang="en-US" smtClean="0"/>
              <a:pPr>
                <a:defRPr/>
              </a:pPr>
              <a:t>13</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97424" y="860156"/>
            <a:ext cx="4083582" cy="5315919"/>
          </a:xfrm>
          <a:prstGeom prst="rect">
            <a:avLst/>
          </a:prstGeom>
          <a:noFill/>
          <a:ln>
            <a:noFill/>
          </a:ln>
        </p:spPr>
      </p:pic>
      <p:sp>
        <p:nvSpPr>
          <p:cNvPr id="8" name="TextBox 7"/>
          <p:cNvSpPr txBox="1"/>
          <p:nvPr/>
        </p:nvSpPr>
        <p:spPr>
          <a:xfrm rot="16200000">
            <a:off x="-267804" y="3634242"/>
            <a:ext cx="1949060" cy="338554"/>
          </a:xfrm>
          <a:prstGeom prst="rect">
            <a:avLst/>
          </a:prstGeom>
          <a:noFill/>
        </p:spPr>
        <p:txBody>
          <a:bodyPr wrap="none" rtlCol="0">
            <a:spAutoFit/>
          </a:bodyPr>
          <a:lstStyle/>
          <a:p>
            <a:r>
              <a:rPr lang="en-US" sz="1600" dirty="0" smtClean="0"/>
              <a:t>AIRS – </a:t>
            </a:r>
            <a:r>
              <a:rPr lang="en-US" sz="1600" dirty="0" err="1" smtClean="0"/>
              <a:t>CrIS</a:t>
            </a:r>
            <a:r>
              <a:rPr lang="en-US" sz="1600" dirty="0" smtClean="0"/>
              <a:t> BT (K)</a:t>
            </a:r>
            <a:endParaRPr lang="en-US" sz="1600" dirty="0"/>
          </a:p>
        </p:txBody>
      </p:sp>
      <p:sp>
        <p:nvSpPr>
          <p:cNvPr id="7" name="Content Placeholder 2"/>
          <p:cNvSpPr txBox="1">
            <a:spLocks/>
          </p:cNvSpPr>
          <p:nvPr/>
        </p:nvSpPr>
        <p:spPr bwMode="auto">
          <a:xfrm>
            <a:off x="4541002" y="1143000"/>
            <a:ext cx="4145797" cy="4983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105" charset="-128"/>
                <a:cs typeface="ＭＳ Ｐゴシック"/>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105" charset="-128"/>
                <a:cs typeface="ＭＳ Ｐゴシック"/>
              </a:defRPr>
            </a:lvl3pPr>
            <a:lvl4pPr marL="1600200" indent="-228600" algn="l" rtl="0" eaLnBrk="0" fontAlgn="base" hangingPunct="0">
              <a:spcBef>
                <a:spcPct val="20000"/>
              </a:spcBef>
              <a:spcAft>
                <a:spcPct val="0"/>
              </a:spcAft>
              <a:buChar char="–"/>
              <a:defRPr sz="1400">
                <a:solidFill>
                  <a:schemeClr val="tx1"/>
                </a:solidFill>
                <a:latin typeface="+mn-lt"/>
                <a:ea typeface="ＭＳ Ｐゴシック" pitchFamily="-105" charset="-128"/>
                <a:cs typeface="ＭＳ Ｐゴシック"/>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105"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r>
              <a:rPr lang="en-US" sz="1600" kern="0" dirty="0" smtClean="0"/>
              <a:t>There are coherent patterns of bias with BT900</a:t>
            </a:r>
          </a:p>
          <a:p>
            <a:pPr lvl="3"/>
            <a:endParaRPr lang="en-US" sz="1100" kern="0" dirty="0" smtClean="0"/>
          </a:p>
          <a:p>
            <a:r>
              <a:rPr lang="en-US" sz="1600" kern="0" dirty="0" smtClean="0"/>
              <a:t>Differences can be much larger than the mean difference for individual BT900 bins</a:t>
            </a:r>
            <a:endParaRPr lang="en-US" sz="1600" kern="0" baseline="30000" dirty="0"/>
          </a:p>
          <a:p>
            <a:pPr lvl="4"/>
            <a:endParaRPr lang="en-US" sz="1100" kern="0" dirty="0" smtClean="0"/>
          </a:p>
          <a:p>
            <a:r>
              <a:rPr lang="en-US" sz="1600" kern="0" dirty="0" smtClean="0"/>
              <a:t>The general pattern through the warmer “window” parts of the spectrum is that AIRS is colder for warm scenes and warmer for cold scenes</a:t>
            </a:r>
          </a:p>
          <a:p>
            <a:pPr lvl="3"/>
            <a:endParaRPr lang="en-US" sz="1000" kern="0" dirty="0"/>
          </a:p>
          <a:p>
            <a:r>
              <a:rPr lang="en-US" sz="1600" kern="0" dirty="0" smtClean="0"/>
              <a:t>In the coldest spectral regions of each band the pattern is reversed.</a:t>
            </a:r>
          </a:p>
          <a:p>
            <a:pPr lvl="1"/>
            <a:r>
              <a:rPr lang="en-US" sz="1400" kern="0" dirty="0" smtClean="0"/>
              <a:t>These regions should not vary with BT900 because they sense stratospheric regions above the clouds.</a:t>
            </a:r>
            <a:endParaRPr lang="en-US" sz="1400" kern="0" dirty="0"/>
          </a:p>
          <a:p>
            <a:endParaRPr lang="en-US" kern="0" dirty="0" smtClean="0"/>
          </a:p>
        </p:txBody>
      </p:sp>
    </p:spTree>
    <p:extLst>
      <p:ext uri="{BB962C8B-B14F-4D97-AF65-F5344CB8AC3E}">
        <p14:creationId xmlns:p14="http://schemas.microsoft.com/office/powerpoint/2010/main" val="404224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BT diffs and mean spectra by </a:t>
            </a:r>
            <a:r>
              <a:rPr lang="en-US" dirty="0"/>
              <a:t>BT900 bin </a:t>
            </a:r>
          </a:p>
        </p:txBody>
      </p:sp>
      <p:sp>
        <p:nvSpPr>
          <p:cNvPr id="4" name="Date Placeholder 3"/>
          <p:cNvSpPr>
            <a:spLocks noGrp="1"/>
          </p:cNvSpPr>
          <p:nvPr>
            <p:ph type="dt" sz="half" idx="10"/>
          </p:nvPr>
        </p:nvSpPr>
        <p:spPr/>
        <p:txBody>
          <a:bodyPr/>
          <a:lstStyle/>
          <a:p>
            <a:pPr>
              <a:defRPr/>
            </a:pPr>
            <a:r>
              <a:rPr lang="en-US" smtClean="0"/>
              <a:t>9/16/2016</a:t>
            </a:r>
            <a:endParaRPr lang="en-US"/>
          </a:p>
        </p:txBody>
      </p:sp>
      <p:sp>
        <p:nvSpPr>
          <p:cNvPr id="5" name="Slide Number Placeholder 4"/>
          <p:cNvSpPr>
            <a:spLocks noGrp="1"/>
          </p:cNvSpPr>
          <p:nvPr>
            <p:ph type="sldNum" sz="quarter" idx="12"/>
          </p:nvPr>
        </p:nvSpPr>
        <p:spPr/>
        <p:txBody>
          <a:bodyPr/>
          <a:lstStyle/>
          <a:p>
            <a:pPr>
              <a:defRPr/>
            </a:pPr>
            <a:fld id="{BE8A6ADC-8816-455D-A4A5-FC4A24091803}" type="slidenum">
              <a:rPr lang="en-US" smtClean="0"/>
              <a:pPr>
                <a:defRPr/>
              </a:pPr>
              <a:t>14</a:t>
            </a:fld>
            <a:endParaRPr lang="en-US"/>
          </a:p>
        </p:txBody>
      </p:sp>
      <p:pic>
        <p:nvPicPr>
          <p:cNvPr id="6" name="Picture 5"/>
          <p:cNvPicPr/>
          <p:nvPr/>
        </p:nvPicPr>
        <p:blipFill rotWithShape="1">
          <a:blip r:embed="rId2">
            <a:extLst>
              <a:ext uri="{28A0092B-C50C-407E-A947-70E740481C1C}">
                <a14:useLocalDpi xmlns:a14="http://schemas.microsoft.com/office/drawing/2010/main" val="0"/>
              </a:ext>
            </a:extLst>
          </a:blip>
          <a:srcRect l="5993" t="5925" r="-1502" b="-1404"/>
          <a:stretch/>
        </p:blipFill>
        <p:spPr bwMode="auto">
          <a:xfrm>
            <a:off x="650116" y="992777"/>
            <a:ext cx="4184467" cy="5330827"/>
          </a:xfrm>
          <a:prstGeom prst="rect">
            <a:avLst/>
          </a:prstGeom>
          <a:noFill/>
          <a:ln>
            <a:noFill/>
          </a:ln>
        </p:spPr>
      </p:pic>
      <p:sp>
        <p:nvSpPr>
          <p:cNvPr id="8" name="TextBox 7"/>
          <p:cNvSpPr txBox="1"/>
          <p:nvPr/>
        </p:nvSpPr>
        <p:spPr>
          <a:xfrm rot="16200000">
            <a:off x="-476812" y="3634242"/>
            <a:ext cx="1949060" cy="338554"/>
          </a:xfrm>
          <a:prstGeom prst="rect">
            <a:avLst/>
          </a:prstGeom>
          <a:noFill/>
        </p:spPr>
        <p:txBody>
          <a:bodyPr wrap="none" rtlCol="0">
            <a:spAutoFit/>
          </a:bodyPr>
          <a:lstStyle/>
          <a:p>
            <a:r>
              <a:rPr lang="en-US" sz="1600" dirty="0" smtClean="0"/>
              <a:t>AIRS – </a:t>
            </a:r>
            <a:r>
              <a:rPr lang="en-US" sz="1600" dirty="0" err="1" smtClean="0"/>
              <a:t>CrIS</a:t>
            </a:r>
            <a:r>
              <a:rPr lang="en-US" sz="1600" dirty="0" smtClean="0"/>
              <a:t> BT (K)</a:t>
            </a:r>
            <a:endParaRPr lang="en-US" sz="1600" dirty="0"/>
          </a:p>
        </p:txBody>
      </p:sp>
      <p:pic>
        <p:nvPicPr>
          <p:cNvPr id="9" name="Picture 8"/>
          <p:cNvPicPr/>
          <p:nvPr/>
        </p:nvPicPr>
        <p:blipFill rotWithShape="1">
          <a:blip r:embed="rId3">
            <a:extLst>
              <a:ext uri="{28A0092B-C50C-407E-A947-70E740481C1C}">
                <a14:useLocalDpi xmlns:a14="http://schemas.microsoft.com/office/drawing/2010/main" val="0"/>
              </a:ext>
            </a:extLst>
          </a:blip>
          <a:srcRect l="6369" t="6405" r="3912"/>
          <a:stretch/>
        </p:blipFill>
        <p:spPr bwMode="auto">
          <a:xfrm>
            <a:off x="4641668" y="992777"/>
            <a:ext cx="4045132" cy="5252449"/>
          </a:xfrm>
          <a:prstGeom prst="rect">
            <a:avLst/>
          </a:prstGeom>
          <a:noFill/>
          <a:ln>
            <a:noFill/>
          </a:ln>
        </p:spPr>
      </p:pic>
      <p:sp>
        <p:nvSpPr>
          <p:cNvPr id="3" name="Oval 2"/>
          <p:cNvSpPr/>
          <p:nvPr/>
        </p:nvSpPr>
        <p:spPr>
          <a:xfrm>
            <a:off x="666995" y="1567542"/>
            <a:ext cx="914400" cy="620486"/>
          </a:xfrm>
          <a:prstGeom prst="ellipse">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a:solidFill>
                  <a:schemeClr val="tx1"/>
                </a:solidFill>
              </a:ln>
            </a:endParaRPr>
          </a:p>
        </p:txBody>
      </p:sp>
      <p:sp>
        <p:nvSpPr>
          <p:cNvPr id="10" name="Oval 9"/>
          <p:cNvSpPr/>
          <p:nvPr/>
        </p:nvSpPr>
        <p:spPr>
          <a:xfrm>
            <a:off x="4665945" y="1589314"/>
            <a:ext cx="914400" cy="620486"/>
          </a:xfrm>
          <a:prstGeom prst="ellipse">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a:solidFill>
                  <a:schemeClr val="tx1"/>
                </a:solidFill>
              </a:ln>
            </a:endParaRPr>
          </a:p>
        </p:txBody>
      </p:sp>
      <p:sp>
        <p:nvSpPr>
          <p:cNvPr id="11" name="Oval 10"/>
          <p:cNvSpPr/>
          <p:nvPr/>
        </p:nvSpPr>
        <p:spPr>
          <a:xfrm>
            <a:off x="5983119" y="5529951"/>
            <a:ext cx="914400" cy="620486"/>
          </a:xfrm>
          <a:prstGeom prst="ellipse">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a:solidFill>
                  <a:schemeClr val="tx1"/>
                </a:solidFill>
              </a:ln>
            </a:endParaRPr>
          </a:p>
        </p:txBody>
      </p:sp>
      <p:sp>
        <p:nvSpPr>
          <p:cNvPr id="12" name="Oval 11"/>
          <p:cNvSpPr/>
          <p:nvPr/>
        </p:nvSpPr>
        <p:spPr>
          <a:xfrm>
            <a:off x="1966289" y="5529947"/>
            <a:ext cx="914400" cy="620486"/>
          </a:xfrm>
          <a:prstGeom prst="ellipse">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a:solidFill>
                  <a:schemeClr val="tx1"/>
                </a:solidFill>
              </a:ln>
            </a:endParaRPr>
          </a:p>
        </p:txBody>
      </p:sp>
      <p:cxnSp>
        <p:nvCxnSpPr>
          <p:cNvPr id="14" name="Straight Arrow Connector 13"/>
          <p:cNvCxnSpPr>
            <a:stCxn id="3" idx="6"/>
            <a:endCxn id="10" idx="2"/>
          </p:cNvCxnSpPr>
          <p:nvPr/>
        </p:nvCxnSpPr>
        <p:spPr>
          <a:xfrm>
            <a:off x="1581395" y="1877785"/>
            <a:ext cx="3084550" cy="21772"/>
          </a:xfrm>
          <a:prstGeom prst="straightConnector1">
            <a:avLst/>
          </a:prstGeom>
          <a:ln w="38100">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898567" y="5807529"/>
            <a:ext cx="3084550" cy="21772"/>
          </a:xfrm>
          <a:prstGeom prst="straightConnector1">
            <a:avLst/>
          </a:prstGeom>
          <a:ln w="38100">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2499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BT differences from tropical night ocean uniform TSNOs with comparable data from </a:t>
            </a:r>
            <a:r>
              <a:rPr lang="en-US" sz="2000" dirty="0" smtClean="0"/>
              <a:t>Wang </a:t>
            </a:r>
            <a:endParaRPr lang="en-US" sz="2000" dirty="0"/>
          </a:p>
        </p:txBody>
      </p:sp>
      <p:sp>
        <p:nvSpPr>
          <p:cNvPr id="4" name="Date Placeholder 3"/>
          <p:cNvSpPr>
            <a:spLocks noGrp="1"/>
          </p:cNvSpPr>
          <p:nvPr>
            <p:ph type="dt" sz="half" idx="10"/>
          </p:nvPr>
        </p:nvSpPr>
        <p:spPr/>
        <p:txBody>
          <a:bodyPr/>
          <a:lstStyle/>
          <a:p>
            <a:pPr>
              <a:defRPr/>
            </a:pPr>
            <a:r>
              <a:rPr lang="en-US" smtClean="0"/>
              <a:t>9/16/2016</a:t>
            </a:r>
            <a:endParaRPr lang="en-US" dirty="0"/>
          </a:p>
        </p:txBody>
      </p:sp>
      <p:sp>
        <p:nvSpPr>
          <p:cNvPr id="5" name="Slide Number Placeholder 4"/>
          <p:cNvSpPr>
            <a:spLocks noGrp="1"/>
          </p:cNvSpPr>
          <p:nvPr>
            <p:ph type="sldNum" sz="quarter" idx="12"/>
          </p:nvPr>
        </p:nvSpPr>
        <p:spPr/>
        <p:txBody>
          <a:bodyPr/>
          <a:lstStyle/>
          <a:p>
            <a:pPr>
              <a:defRPr/>
            </a:pPr>
            <a:fld id="{BE8A6ADC-8816-455D-A4A5-FC4A24091803}" type="slidenum">
              <a:rPr lang="en-US" smtClean="0"/>
              <a:pPr>
                <a:defRPr/>
              </a:pPr>
              <a:t>15</a:t>
            </a:fld>
            <a:endParaRPr lang="en-US"/>
          </a:p>
        </p:txBody>
      </p:sp>
      <p:pic>
        <p:nvPicPr>
          <p:cNvPr id="6" name="Content Placeholder 5"/>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3211" y="853441"/>
            <a:ext cx="8969829" cy="5391784"/>
          </a:xfrm>
          <a:prstGeom prst="rect">
            <a:avLst/>
          </a:prstGeom>
          <a:noFill/>
          <a:ln>
            <a:noFill/>
          </a:ln>
        </p:spPr>
      </p:pic>
      <p:sp>
        <p:nvSpPr>
          <p:cNvPr id="8" name="TextBox 7"/>
          <p:cNvSpPr txBox="1"/>
          <p:nvPr/>
        </p:nvSpPr>
        <p:spPr>
          <a:xfrm rot="16200000">
            <a:off x="-560268" y="3618853"/>
            <a:ext cx="2168222" cy="369332"/>
          </a:xfrm>
          <a:prstGeom prst="rect">
            <a:avLst/>
          </a:prstGeom>
          <a:noFill/>
        </p:spPr>
        <p:txBody>
          <a:bodyPr wrap="none" rtlCol="0">
            <a:spAutoFit/>
          </a:bodyPr>
          <a:lstStyle/>
          <a:p>
            <a:r>
              <a:rPr lang="en-US" dirty="0" smtClean="0"/>
              <a:t>AIRS – </a:t>
            </a:r>
            <a:r>
              <a:rPr lang="en-US" dirty="0" err="1" smtClean="0"/>
              <a:t>CrIS</a:t>
            </a:r>
            <a:r>
              <a:rPr lang="en-US" dirty="0" smtClean="0"/>
              <a:t> BT (K)</a:t>
            </a:r>
            <a:endParaRPr lang="en-US" dirty="0"/>
          </a:p>
        </p:txBody>
      </p:sp>
    </p:spTree>
    <p:extLst>
      <p:ext uri="{BB962C8B-B14F-4D97-AF65-F5344CB8AC3E}">
        <p14:creationId xmlns:p14="http://schemas.microsoft.com/office/powerpoint/2010/main" val="923199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BT differences from tropical night ocean uniform TSNOs with comparable data from </a:t>
            </a:r>
            <a:r>
              <a:rPr lang="en-US" sz="2000" dirty="0" smtClean="0"/>
              <a:t>Wang </a:t>
            </a:r>
            <a:endParaRPr lang="en-US" sz="2000" dirty="0"/>
          </a:p>
        </p:txBody>
      </p:sp>
      <p:sp>
        <p:nvSpPr>
          <p:cNvPr id="4" name="Date Placeholder 3"/>
          <p:cNvSpPr>
            <a:spLocks noGrp="1"/>
          </p:cNvSpPr>
          <p:nvPr>
            <p:ph type="dt" sz="half" idx="10"/>
          </p:nvPr>
        </p:nvSpPr>
        <p:spPr/>
        <p:txBody>
          <a:bodyPr/>
          <a:lstStyle/>
          <a:p>
            <a:pPr>
              <a:defRPr/>
            </a:pPr>
            <a:r>
              <a:rPr lang="en-US" smtClean="0"/>
              <a:t>9/16/2016</a:t>
            </a:r>
            <a:endParaRPr lang="en-US" dirty="0"/>
          </a:p>
        </p:txBody>
      </p:sp>
      <p:sp>
        <p:nvSpPr>
          <p:cNvPr id="5" name="Slide Number Placeholder 4"/>
          <p:cNvSpPr>
            <a:spLocks noGrp="1"/>
          </p:cNvSpPr>
          <p:nvPr>
            <p:ph type="sldNum" sz="quarter" idx="12"/>
          </p:nvPr>
        </p:nvSpPr>
        <p:spPr/>
        <p:txBody>
          <a:bodyPr/>
          <a:lstStyle/>
          <a:p>
            <a:pPr>
              <a:defRPr/>
            </a:pPr>
            <a:fld id="{BE8A6ADC-8816-455D-A4A5-FC4A24091803}" type="slidenum">
              <a:rPr lang="en-US" smtClean="0"/>
              <a:pPr>
                <a:defRPr/>
              </a:pPr>
              <a:t>16</a:t>
            </a:fld>
            <a:endParaRPr lang="en-US"/>
          </a:p>
        </p:txBody>
      </p:sp>
      <p:pic>
        <p:nvPicPr>
          <p:cNvPr id="6" name="Content Placeholder 5"/>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840" y="922149"/>
            <a:ext cx="4902926" cy="5323075"/>
          </a:xfrm>
          <a:prstGeom prst="rect">
            <a:avLst/>
          </a:prstGeom>
          <a:noFill/>
          <a:ln>
            <a:noFill/>
          </a:ln>
        </p:spPr>
      </p:pic>
      <p:sp>
        <p:nvSpPr>
          <p:cNvPr id="8" name="TextBox 7"/>
          <p:cNvSpPr txBox="1"/>
          <p:nvPr/>
        </p:nvSpPr>
        <p:spPr>
          <a:xfrm rot="16200000">
            <a:off x="-635440" y="3555865"/>
            <a:ext cx="1949060" cy="338554"/>
          </a:xfrm>
          <a:prstGeom prst="rect">
            <a:avLst/>
          </a:prstGeom>
          <a:noFill/>
        </p:spPr>
        <p:txBody>
          <a:bodyPr wrap="none" rtlCol="0">
            <a:spAutoFit/>
          </a:bodyPr>
          <a:lstStyle/>
          <a:p>
            <a:r>
              <a:rPr lang="en-US" sz="1600" dirty="0" smtClean="0"/>
              <a:t>AIRS – </a:t>
            </a:r>
            <a:r>
              <a:rPr lang="en-US" sz="1600" dirty="0" err="1" smtClean="0"/>
              <a:t>CrIS</a:t>
            </a:r>
            <a:r>
              <a:rPr lang="en-US" sz="1600" dirty="0" smtClean="0"/>
              <a:t> BT (K)</a:t>
            </a:r>
            <a:endParaRPr lang="en-US" sz="1600" dirty="0"/>
          </a:p>
        </p:txBody>
      </p:sp>
      <p:sp>
        <p:nvSpPr>
          <p:cNvPr id="7" name="Content Placeholder 2"/>
          <p:cNvSpPr txBox="1">
            <a:spLocks/>
          </p:cNvSpPr>
          <p:nvPr/>
        </p:nvSpPr>
        <p:spPr bwMode="auto">
          <a:xfrm>
            <a:off x="4998720" y="1143000"/>
            <a:ext cx="3688079" cy="4983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105" charset="-128"/>
                <a:cs typeface="ＭＳ Ｐゴシック"/>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105" charset="-128"/>
                <a:cs typeface="ＭＳ Ｐゴシック"/>
              </a:defRPr>
            </a:lvl3pPr>
            <a:lvl4pPr marL="1600200" indent="-228600" algn="l" rtl="0" eaLnBrk="0" fontAlgn="base" hangingPunct="0">
              <a:spcBef>
                <a:spcPct val="20000"/>
              </a:spcBef>
              <a:spcAft>
                <a:spcPct val="0"/>
              </a:spcAft>
              <a:buChar char="–"/>
              <a:defRPr sz="1400">
                <a:solidFill>
                  <a:schemeClr val="tx1"/>
                </a:solidFill>
                <a:latin typeface="+mn-lt"/>
                <a:ea typeface="ＭＳ Ｐゴシック" pitchFamily="-105" charset="-128"/>
                <a:cs typeface="ＭＳ Ｐゴシック"/>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105"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r>
              <a:rPr lang="en-US" sz="1600" kern="0" dirty="0" smtClean="0"/>
              <a:t>Wang et al. (AMT 2015) compared AIRS and </a:t>
            </a:r>
            <a:r>
              <a:rPr lang="en-US" sz="1600" kern="0" dirty="0" err="1" smtClean="0"/>
              <a:t>CrIS</a:t>
            </a:r>
            <a:r>
              <a:rPr lang="en-US" sz="1600" kern="0" dirty="0" smtClean="0"/>
              <a:t> (and IASI) in </a:t>
            </a:r>
            <a:r>
              <a:rPr lang="en-US" sz="1600" kern="0" dirty="0"/>
              <a:t>a few broad </a:t>
            </a:r>
            <a:r>
              <a:rPr lang="en-US" sz="1600" kern="0" dirty="0" smtClean="0"/>
              <a:t>bands.</a:t>
            </a:r>
          </a:p>
          <a:p>
            <a:pPr lvl="3"/>
            <a:endParaRPr lang="en-US" sz="1000" kern="0" dirty="0" smtClean="0"/>
          </a:p>
          <a:p>
            <a:r>
              <a:rPr lang="en-US" sz="1600" kern="0" dirty="0" smtClean="0"/>
              <a:t>They separated tropical SNOs and polar SNOs from each pole</a:t>
            </a:r>
          </a:p>
          <a:p>
            <a:pPr lvl="1"/>
            <a:r>
              <a:rPr lang="en-US" sz="1400" kern="0" dirty="0" smtClean="0"/>
              <a:t>Mean BT900 for tropical is near 290 K</a:t>
            </a:r>
          </a:p>
          <a:p>
            <a:pPr lvl="1"/>
            <a:r>
              <a:rPr lang="en-US" sz="1400" kern="0" dirty="0" smtClean="0"/>
              <a:t>Mean polar BT900s are near 230 and 250 K</a:t>
            </a:r>
          </a:p>
          <a:p>
            <a:pPr lvl="3"/>
            <a:endParaRPr lang="en-US" sz="1000" kern="0" dirty="0" smtClean="0"/>
          </a:p>
          <a:p>
            <a:r>
              <a:rPr lang="en-US" sz="1600" kern="0" dirty="0" smtClean="0"/>
              <a:t>We display their results with ours for similar BT900</a:t>
            </a:r>
          </a:p>
          <a:p>
            <a:pPr lvl="3"/>
            <a:endParaRPr lang="en-US" sz="1000" kern="0" dirty="0"/>
          </a:p>
          <a:p>
            <a:r>
              <a:rPr lang="en-US" sz="1600" kern="0" dirty="0" smtClean="0"/>
              <a:t>There is broad agreement</a:t>
            </a:r>
            <a:endParaRPr lang="en-US" kern="0" dirty="0" smtClean="0"/>
          </a:p>
        </p:txBody>
      </p:sp>
    </p:spTree>
    <p:extLst>
      <p:ext uri="{BB962C8B-B14F-4D97-AF65-F5344CB8AC3E}">
        <p14:creationId xmlns:p14="http://schemas.microsoft.com/office/powerpoint/2010/main" val="659950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BT differences from tropical night ocean uniform TSNOs with comparable data from </a:t>
            </a:r>
            <a:r>
              <a:rPr lang="en-US" sz="2000" dirty="0" smtClean="0"/>
              <a:t>Wang </a:t>
            </a:r>
            <a:endParaRPr lang="en-US" sz="2000" dirty="0"/>
          </a:p>
        </p:txBody>
      </p:sp>
      <p:sp>
        <p:nvSpPr>
          <p:cNvPr id="4" name="Date Placeholder 3"/>
          <p:cNvSpPr>
            <a:spLocks noGrp="1"/>
          </p:cNvSpPr>
          <p:nvPr>
            <p:ph type="dt" sz="half" idx="10"/>
          </p:nvPr>
        </p:nvSpPr>
        <p:spPr/>
        <p:txBody>
          <a:bodyPr/>
          <a:lstStyle/>
          <a:p>
            <a:pPr>
              <a:defRPr/>
            </a:pPr>
            <a:r>
              <a:rPr lang="en-US" smtClean="0"/>
              <a:t>9/16/2016</a:t>
            </a:r>
            <a:endParaRPr lang="en-US" dirty="0"/>
          </a:p>
        </p:txBody>
      </p:sp>
      <p:sp>
        <p:nvSpPr>
          <p:cNvPr id="5" name="Slide Number Placeholder 4"/>
          <p:cNvSpPr>
            <a:spLocks noGrp="1"/>
          </p:cNvSpPr>
          <p:nvPr>
            <p:ph type="sldNum" sz="quarter" idx="12"/>
          </p:nvPr>
        </p:nvSpPr>
        <p:spPr/>
        <p:txBody>
          <a:bodyPr/>
          <a:lstStyle/>
          <a:p>
            <a:pPr>
              <a:defRPr/>
            </a:pPr>
            <a:fld id="{BE8A6ADC-8816-455D-A4A5-FC4A24091803}" type="slidenum">
              <a:rPr lang="en-US" smtClean="0"/>
              <a:pPr>
                <a:defRPr/>
              </a:pPr>
              <a:t>17</a:t>
            </a:fld>
            <a:endParaRPr lang="en-US"/>
          </a:p>
        </p:txBody>
      </p:sp>
      <p:pic>
        <p:nvPicPr>
          <p:cNvPr id="6" name="Content Placeholder 5"/>
          <p:cNvPicPr>
            <a:picLocks noGrp="1"/>
          </p:cNvPicPr>
          <p:nvPr>
            <p:ph idx="1"/>
          </p:nvPr>
        </p:nvPicPr>
        <p:blipFill rotWithShape="1">
          <a:blip r:embed="rId3">
            <a:extLst>
              <a:ext uri="{28A0092B-C50C-407E-A947-70E740481C1C}">
                <a14:useLocalDpi xmlns:a14="http://schemas.microsoft.com/office/drawing/2010/main" val="0"/>
              </a:ext>
            </a:extLst>
          </a:blip>
          <a:srcRect t="5417" b="46648"/>
          <a:stretch/>
        </p:blipFill>
        <p:spPr bwMode="auto">
          <a:xfrm>
            <a:off x="457200" y="1210492"/>
            <a:ext cx="8229600" cy="2551612"/>
          </a:xfrm>
          <a:prstGeom prst="rect">
            <a:avLst/>
          </a:prstGeom>
          <a:noFill/>
          <a:ln>
            <a:noFill/>
          </a:ln>
        </p:spPr>
      </p:pic>
      <p:sp>
        <p:nvSpPr>
          <p:cNvPr id="8" name="TextBox 7"/>
          <p:cNvSpPr txBox="1"/>
          <p:nvPr/>
        </p:nvSpPr>
        <p:spPr>
          <a:xfrm rot="16200000">
            <a:off x="-368676" y="2234190"/>
            <a:ext cx="2168222" cy="369332"/>
          </a:xfrm>
          <a:prstGeom prst="rect">
            <a:avLst/>
          </a:prstGeom>
          <a:noFill/>
        </p:spPr>
        <p:txBody>
          <a:bodyPr wrap="none" rtlCol="0">
            <a:spAutoFit/>
          </a:bodyPr>
          <a:lstStyle/>
          <a:p>
            <a:r>
              <a:rPr lang="en-US" dirty="0" smtClean="0"/>
              <a:t>AIRS – </a:t>
            </a:r>
            <a:r>
              <a:rPr lang="en-US" dirty="0" err="1" smtClean="0"/>
              <a:t>CrIS</a:t>
            </a:r>
            <a:r>
              <a:rPr lang="en-US" dirty="0" smtClean="0"/>
              <a:t> BT (K)</a:t>
            </a:r>
            <a:endParaRPr lang="en-US" dirty="0"/>
          </a:p>
        </p:txBody>
      </p:sp>
      <p:sp>
        <p:nvSpPr>
          <p:cNvPr id="7" name="Content Placeholder 2"/>
          <p:cNvSpPr txBox="1">
            <a:spLocks/>
          </p:cNvSpPr>
          <p:nvPr/>
        </p:nvSpPr>
        <p:spPr bwMode="auto">
          <a:xfrm>
            <a:off x="457200" y="3762104"/>
            <a:ext cx="8229600" cy="23640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105" charset="-128"/>
                <a:cs typeface="ＭＳ Ｐゴシック"/>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105" charset="-128"/>
                <a:cs typeface="ＭＳ Ｐゴシック"/>
              </a:defRPr>
            </a:lvl3pPr>
            <a:lvl4pPr marL="1600200" indent="-228600" algn="l" rtl="0" eaLnBrk="0" fontAlgn="base" hangingPunct="0">
              <a:spcBef>
                <a:spcPct val="20000"/>
              </a:spcBef>
              <a:spcAft>
                <a:spcPct val="0"/>
              </a:spcAft>
              <a:buChar char="–"/>
              <a:defRPr sz="1400">
                <a:solidFill>
                  <a:schemeClr val="tx1"/>
                </a:solidFill>
                <a:latin typeface="+mn-lt"/>
                <a:ea typeface="ＭＳ Ｐゴシック" pitchFamily="-105" charset="-128"/>
                <a:cs typeface="ＭＳ Ｐゴシック"/>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105"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r>
              <a:rPr lang="en-US" kern="0" dirty="0" smtClean="0"/>
              <a:t>Through the warm parts of the longwave, both analyses agree that the bias is more positive for the polar cases by about 0.1 K, but the two analyses disagree about the basic level, also by about 0.1 K.</a:t>
            </a:r>
          </a:p>
          <a:p>
            <a:pPr lvl="3"/>
            <a:endParaRPr lang="en-US" kern="0" dirty="0" smtClean="0"/>
          </a:p>
          <a:p>
            <a:r>
              <a:rPr lang="en-US" kern="0" dirty="0" smtClean="0"/>
              <a:t>Both agree that in the coldest region near 665 cm</a:t>
            </a:r>
            <a:r>
              <a:rPr lang="en-US" kern="0" baseline="30000" dirty="0" smtClean="0"/>
              <a:t>-1</a:t>
            </a:r>
            <a:r>
              <a:rPr lang="en-US" kern="0" dirty="0" smtClean="0"/>
              <a:t> and the ozone band near 995 cm</a:t>
            </a:r>
            <a:r>
              <a:rPr lang="en-US" kern="0" baseline="30000" dirty="0" smtClean="0"/>
              <a:t>-1</a:t>
            </a:r>
            <a:r>
              <a:rPr lang="en-US" kern="0" dirty="0" smtClean="0"/>
              <a:t> there is greater agreement but a sign reversal in the BT900 dependency</a:t>
            </a:r>
          </a:p>
          <a:p>
            <a:endParaRPr lang="en-US" kern="0" dirty="0"/>
          </a:p>
        </p:txBody>
      </p:sp>
      <p:pic>
        <p:nvPicPr>
          <p:cNvPr id="10" name="Content Placeholder 5"/>
          <p:cNvPicPr>
            <a:picLocks/>
          </p:cNvPicPr>
          <p:nvPr/>
        </p:nvPicPr>
        <p:blipFill rotWithShape="1">
          <a:blip r:embed="rId3">
            <a:extLst>
              <a:ext uri="{28A0092B-C50C-407E-A947-70E740481C1C}">
                <a14:useLocalDpi xmlns:a14="http://schemas.microsoft.com/office/drawing/2010/main" val="0"/>
              </a:ext>
            </a:extLst>
          </a:blip>
          <a:srcRect l="78254" t="78711" r="6296" b="7383"/>
          <a:stretch/>
        </p:blipFill>
        <p:spPr bwMode="auto">
          <a:xfrm>
            <a:off x="1955074" y="964630"/>
            <a:ext cx="1271451" cy="740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037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BT differences from tropical night ocean uniform TSNOs with comparable data from </a:t>
            </a:r>
            <a:r>
              <a:rPr lang="en-US" sz="2000" dirty="0" smtClean="0"/>
              <a:t>Wang </a:t>
            </a:r>
            <a:endParaRPr lang="en-US" sz="2000" dirty="0"/>
          </a:p>
        </p:txBody>
      </p:sp>
      <p:sp>
        <p:nvSpPr>
          <p:cNvPr id="4" name="Date Placeholder 3"/>
          <p:cNvSpPr>
            <a:spLocks noGrp="1"/>
          </p:cNvSpPr>
          <p:nvPr>
            <p:ph type="dt" sz="half" idx="10"/>
          </p:nvPr>
        </p:nvSpPr>
        <p:spPr/>
        <p:txBody>
          <a:bodyPr/>
          <a:lstStyle/>
          <a:p>
            <a:pPr>
              <a:defRPr/>
            </a:pPr>
            <a:r>
              <a:rPr lang="en-US" smtClean="0"/>
              <a:t>9/16/2016</a:t>
            </a:r>
            <a:endParaRPr lang="en-US" dirty="0"/>
          </a:p>
        </p:txBody>
      </p:sp>
      <p:sp>
        <p:nvSpPr>
          <p:cNvPr id="5" name="Slide Number Placeholder 4"/>
          <p:cNvSpPr>
            <a:spLocks noGrp="1"/>
          </p:cNvSpPr>
          <p:nvPr>
            <p:ph type="sldNum" sz="quarter" idx="12"/>
          </p:nvPr>
        </p:nvSpPr>
        <p:spPr/>
        <p:txBody>
          <a:bodyPr/>
          <a:lstStyle/>
          <a:p>
            <a:pPr>
              <a:defRPr/>
            </a:pPr>
            <a:fld id="{BE8A6ADC-8816-455D-A4A5-FC4A24091803}" type="slidenum">
              <a:rPr lang="en-US" smtClean="0"/>
              <a:pPr>
                <a:defRPr/>
              </a:pPr>
              <a:t>18</a:t>
            </a:fld>
            <a:endParaRPr lang="en-US"/>
          </a:p>
        </p:txBody>
      </p:sp>
      <p:pic>
        <p:nvPicPr>
          <p:cNvPr id="6" name="Content Placeholder 5"/>
          <p:cNvPicPr>
            <a:picLocks noGrp="1"/>
          </p:cNvPicPr>
          <p:nvPr>
            <p:ph idx="1"/>
          </p:nvPr>
        </p:nvPicPr>
        <p:blipFill rotWithShape="1">
          <a:blip r:embed="rId3">
            <a:extLst>
              <a:ext uri="{28A0092B-C50C-407E-A947-70E740481C1C}">
                <a14:useLocalDpi xmlns:a14="http://schemas.microsoft.com/office/drawing/2010/main" val="0"/>
              </a:ext>
            </a:extLst>
          </a:blip>
          <a:srcRect l="6508" t="53188" b="23090"/>
          <a:stretch/>
        </p:blipFill>
        <p:spPr bwMode="auto">
          <a:xfrm>
            <a:off x="992776" y="1053729"/>
            <a:ext cx="7694023" cy="1262743"/>
          </a:xfrm>
          <a:prstGeom prst="rect">
            <a:avLst/>
          </a:prstGeom>
          <a:noFill/>
          <a:ln>
            <a:noFill/>
          </a:ln>
        </p:spPr>
      </p:pic>
      <p:sp>
        <p:nvSpPr>
          <p:cNvPr id="8" name="TextBox 7"/>
          <p:cNvSpPr txBox="1"/>
          <p:nvPr/>
        </p:nvSpPr>
        <p:spPr>
          <a:xfrm rot="16200000">
            <a:off x="125071" y="1284152"/>
            <a:ext cx="1212191" cy="523220"/>
          </a:xfrm>
          <a:prstGeom prst="rect">
            <a:avLst/>
          </a:prstGeom>
          <a:noFill/>
        </p:spPr>
        <p:txBody>
          <a:bodyPr wrap="none" rtlCol="0">
            <a:spAutoFit/>
          </a:bodyPr>
          <a:lstStyle/>
          <a:p>
            <a:pPr algn="ctr"/>
            <a:r>
              <a:rPr lang="en-US" sz="1400" dirty="0" smtClean="0"/>
              <a:t>AIRS – </a:t>
            </a:r>
            <a:r>
              <a:rPr lang="en-US" sz="1400" dirty="0" err="1" smtClean="0"/>
              <a:t>CrIS</a:t>
            </a:r>
            <a:r>
              <a:rPr lang="en-US" sz="1400" dirty="0" smtClean="0"/>
              <a:t> </a:t>
            </a:r>
          </a:p>
          <a:p>
            <a:pPr algn="ctr"/>
            <a:r>
              <a:rPr lang="en-US" sz="1400" dirty="0" smtClean="0"/>
              <a:t>BT (K)</a:t>
            </a:r>
            <a:endParaRPr lang="en-US" sz="1400" dirty="0"/>
          </a:p>
        </p:txBody>
      </p:sp>
      <p:sp>
        <p:nvSpPr>
          <p:cNvPr id="7" name="Content Placeholder 2"/>
          <p:cNvSpPr txBox="1">
            <a:spLocks/>
          </p:cNvSpPr>
          <p:nvPr/>
        </p:nvSpPr>
        <p:spPr bwMode="auto">
          <a:xfrm>
            <a:off x="609600" y="3065417"/>
            <a:ext cx="8229600" cy="3213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105" charset="-128"/>
                <a:cs typeface="ＭＳ Ｐゴシック"/>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105" charset="-128"/>
                <a:cs typeface="ＭＳ Ｐゴシック"/>
              </a:defRPr>
            </a:lvl3pPr>
            <a:lvl4pPr marL="1600200" indent="-228600" algn="l" rtl="0" eaLnBrk="0" fontAlgn="base" hangingPunct="0">
              <a:spcBef>
                <a:spcPct val="20000"/>
              </a:spcBef>
              <a:spcAft>
                <a:spcPct val="0"/>
              </a:spcAft>
              <a:buChar char="–"/>
              <a:defRPr sz="1400">
                <a:solidFill>
                  <a:schemeClr val="tx1"/>
                </a:solidFill>
                <a:latin typeface="+mn-lt"/>
                <a:ea typeface="ＭＳ Ｐゴシック" pitchFamily="-105" charset="-128"/>
                <a:cs typeface="ＭＳ Ｐゴシック"/>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105"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r>
              <a:rPr lang="en-US" kern="0" dirty="0" smtClean="0"/>
              <a:t>In the </a:t>
            </a:r>
            <a:r>
              <a:rPr lang="en-US" kern="0" dirty="0" err="1" smtClean="0"/>
              <a:t>midwave</a:t>
            </a:r>
            <a:r>
              <a:rPr lang="en-US" kern="0" dirty="0" smtClean="0"/>
              <a:t> band, Wang doesn’t have a band near 1525 cm</a:t>
            </a:r>
            <a:r>
              <a:rPr lang="en-US" kern="0" baseline="30000" dirty="0" smtClean="0"/>
              <a:t>-1</a:t>
            </a:r>
            <a:r>
              <a:rPr lang="en-US" kern="0" dirty="0" smtClean="0"/>
              <a:t> where we show the biggest discrepancy.</a:t>
            </a:r>
          </a:p>
          <a:p>
            <a:endParaRPr lang="en-US" kern="0" dirty="0"/>
          </a:p>
          <a:p>
            <a:r>
              <a:rPr lang="en-US" kern="0" dirty="0" smtClean="0"/>
              <a:t>Elsewhere all differences are &lt;~ 0.2 K and all BT900 dependencies are &lt;~ 0.1 K</a:t>
            </a:r>
          </a:p>
          <a:p>
            <a:endParaRPr lang="en-US" kern="0" dirty="0"/>
          </a:p>
          <a:p>
            <a:r>
              <a:rPr lang="en-US" kern="0" dirty="0" smtClean="0"/>
              <a:t>There is a weak similarity in how the warm yellow moves above and below the cold blue/purple</a:t>
            </a:r>
          </a:p>
          <a:p>
            <a:endParaRPr lang="en-US" kern="0" dirty="0"/>
          </a:p>
        </p:txBody>
      </p:sp>
      <p:pic>
        <p:nvPicPr>
          <p:cNvPr id="9" name="Content Placeholder 5"/>
          <p:cNvPicPr>
            <a:picLocks/>
          </p:cNvPicPr>
          <p:nvPr/>
        </p:nvPicPr>
        <p:blipFill rotWithShape="1">
          <a:blip r:embed="rId3">
            <a:extLst>
              <a:ext uri="{28A0092B-C50C-407E-A947-70E740481C1C}">
                <a14:useLocalDpi xmlns:a14="http://schemas.microsoft.com/office/drawing/2010/main" val="0"/>
              </a:ext>
            </a:extLst>
          </a:blip>
          <a:srcRect l="78254" t="78711" r="6296" b="7383"/>
          <a:stretch/>
        </p:blipFill>
        <p:spPr bwMode="auto">
          <a:xfrm>
            <a:off x="7045235" y="2344296"/>
            <a:ext cx="1271451" cy="740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982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BT differences from tropical night ocean uniform TSNOs with comparable data from </a:t>
            </a:r>
            <a:r>
              <a:rPr lang="en-US" sz="2000" dirty="0" smtClean="0"/>
              <a:t>Wang </a:t>
            </a:r>
            <a:endParaRPr lang="en-US" sz="2000" dirty="0"/>
          </a:p>
        </p:txBody>
      </p:sp>
      <p:sp>
        <p:nvSpPr>
          <p:cNvPr id="4" name="Date Placeholder 3"/>
          <p:cNvSpPr>
            <a:spLocks noGrp="1"/>
          </p:cNvSpPr>
          <p:nvPr>
            <p:ph type="dt" sz="half" idx="10"/>
          </p:nvPr>
        </p:nvSpPr>
        <p:spPr/>
        <p:txBody>
          <a:bodyPr/>
          <a:lstStyle/>
          <a:p>
            <a:pPr>
              <a:defRPr/>
            </a:pPr>
            <a:r>
              <a:rPr lang="en-US" smtClean="0"/>
              <a:t>9/16/2016</a:t>
            </a:r>
            <a:endParaRPr lang="en-US" dirty="0"/>
          </a:p>
        </p:txBody>
      </p:sp>
      <p:sp>
        <p:nvSpPr>
          <p:cNvPr id="5" name="Slide Number Placeholder 4"/>
          <p:cNvSpPr>
            <a:spLocks noGrp="1"/>
          </p:cNvSpPr>
          <p:nvPr>
            <p:ph type="sldNum" sz="quarter" idx="12"/>
          </p:nvPr>
        </p:nvSpPr>
        <p:spPr/>
        <p:txBody>
          <a:bodyPr/>
          <a:lstStyle/>
          <a:p>
            <a:pPr>
              <a:defRPr/>
            </a:pPr>
            <a:fld id="{BE8A6ADC-8816-455D-A4A5-FC4A24091803}" type="slidenum">
              <a:rPr lang="en-US" smtClean="0"/>
              <a:pPr>
                <a:defRPr/>
              </a:pPr>
              <a:t>19</a:t>
            </a:fld>
            <a:endParaRPr lang="en-US"/>
          </a:p>
        </p:txBody>
      </p:sp>
      <p:pic>
        <p:nvPicPr>
          <p:cNvPr id="6" name="Content Placeholder 5"/>
          <p:cNvPicPr>
            <a:picLocks noGrp="1"/>
          </p:cNvPicPr>
          <p:nvPr>
            <p:ph idx="1"/>
          </p:nvPr>
        </p:nvPicPr>
        <p:blipFill rotWithShape="1">
          <a:blip r:embed="rId3">
            <a:extLst>
              <a:ext uri="{28A0092B-C50C-407E-A947-70E740481C1C}">
                <a14:useLocalDpi xmlns:a14="http://schemas.microsoft.com/office/drawing/2010/main" val="0"/>
              </a:ext>
            </a:extLst>
          </a:blip>
          <a:srcRect l="6508" t="77565" r="2698"/>
          <a:stretch/>
        </p:blipFill>
        <p:spPr bwMode="auto">
          <a:xfrm>
            <a:off x="992776" y="966639"/>
            <a:ext cx="7471955" cy="1194253"/>
          </a:xfrm>
          <a:prstGeom prst="rect">
            <a:avLst/>
          </a:prstGeom>
          <a:noFill/>
          <a:ln>
            <a:noFill/>
          </a:ln>
        </p:spPr>
      </p:pic>
      <p:sp>
        <p:nvSpPr>
          <p:cNvPr id="7" name="TextBox 6"/>
          <p:cNvSpPr txBox="1"/>
          <p:nvPr/>
        </p:nvSpPr>
        <p:spPr>
          <a:xfrm rot="16200000">
            <a:off x="125071" y="1284152"/>
            <a:ext cx="1212191" cy="523220"/>
          </a:xfrm>
          <a:prstGeom prst="rect">
            <a:avLst/>
          </a:prstGeom>
          <a:noFill/>
        </p:spPr>
        <p:txBody>
          <a:bodyPr wrap="none" rtlCol="0">
            <a:spAutoFit/>
          </a:bodyPr>
          <a:lstStyle/>
          <a:p>
            <a:pPr algn="ctr"/>
            <a:r>
              <a:rPr lang="en-US" sz="1400" dirty="0" smtClean="0"/>
              <a:t>AIRS – </a:t>
            </a:r>
            <a:r>
              <a:rPr lang="en-US" sz="1400" dirty="0" err="1" smtClean="0"/>
              <a:t>CrIS</a:t>
            </a:r>
            <a:r>
              <a:rPr lang="en-US" sz="1400" dirty="0" smtClean="0"/>
              <a:t> </a:t>
            </a:r>
          </a:p>
          <a:p>
            <a:pPr algn="ctr"/>
            <a:r>
              <a:rPr lang="en-US" sz="1400" dirty="0" smtClean="0"/>
              <a:t>BT (K)</a:t>
            </a:r>
            <a:endParaRPr lang="en-US" sz="1400" dirty="0"/>
          </a:p>
        </p:txBody>
      </p:sp>
      <p:sp>
        <p:nvSpPr>
          <p:cNvPr id="9" name="Content Placeholder 2"/>
          <p:cNvSpPr txBox="1">
            <a:spLocks/>
          </p:cNvSpPr>
          <p:nvPr/>
        </p:nvSpPr>
        <p:spPr bwMode="auto">
          <a:xfrm>
            <a:off x="609600" y="2264229"/>
            <a:ext cx="8229600" cy="4014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105" charset="-128"/>
                <a:cs typeface="ＭＳ Ｐゴシック"/>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105" charset="-128"/>
                <a:cs typeface="ＭＳ Ｐゴシック"/>
              </a:defRPr>
            </a:lvl3pPr>
            <a:lvl4pPr marL="1600200" indent="-228600" algn="l" rtl="0" eaLnBrk="0" fontAlgn="base" hangingPunct="0">
              <a:spcBef>
                <a:spcPct val="20000"/>
              </a:spcBef>
              <a:spcAft>
                <a:spcPct val="0"/>
              </a:spcAft>
              <a:buChar char="–"/>
              <a:defRPr sz="1400">
                <a:solidFill>
                  <a:schemeClr val="tx1"/>
                </a:solidFill>
                <a:latin typeface="+mn-lt"/>
                <a:ea typeface="ＭＳ Ｐゴシック" pitchFamily="-105" charset="-128"/>
                <a:cs typeface="ＭＳ Ｐゴシック"/>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105"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r>
              <a:rPr lang="en-US" kern="0" dirty="0" smtClean="0"/>
              <a:t>In the shortwave band, the largest differences are seen.</a:t>
            </a:r>
          </a:p>
          <a:p>
            <a:pPr lvl="4"/>
            <a:endParaRPr lang="en-US" kern="0" dirty="0"/>
          </a:p>
          <a:p>
            <a:r>
              <a:rPr lang="en-US" kern="0" dirty="0" smtClean="0"/>
              <a:t>The two analyses agree well near 2275, 2325, and 2380 cm</a:t>
            </a:r>
            <a:r>
              <a:rPr lang="en-US" kern="0" baseline="30000" dirty="0" smtClean="0"/>
              <a:t>-1</a:t>
            </a:r>
          </a:p>
          <a:p>
            <a:pPr lvl="3"/>
            <a:endParaRPr lang="en-US" kern="0" dirty="0" smtClean="0"/>
          </a:p>
          <a:p>
            <a:r>
              <a:rPr lang="en-US" kern="0" dirty="0" smtClean="0"/>
              <a:t>Near 2225 and 2460 cm</a:t>
            </a:r>
            <a:r>
              <a:rPr lang="en-US" kern="0" baseline="30000" dirty="0" smtClean="0"/>
              <a:t>-1</a:t>
            </a:r>
            <a:r>
              <a:rPr lang="en-US" kern="0" dirty="0" smtClean="0"/>
              <a:t> Wang sees much smaller differences than we do.</a:t>
            </a:r>
          </a:p>
          <a:p>
            <a:pPr lvl="1"/>
            <a:r>
              <a:rPr lang="en-US" kern="0" dirty="0" smtClean="0"/>
              <a:t>Agreement is pretty good for the warm case, especially at 2460.</a:t>
            </a:r>
          </a:p>
          <a:p>
            <a:pPr lvl="1"/>
            <a:r>
              <a:rPr lang="en-US" kern="0" dirty="0" smtClean="0"/>
              <a:t>Solar effects could account for differences between polar and cloudy tropical scenes.</a:t>
            </a:r>
            <a:endParaRPr lang="en-US" kern="0" dirty="0"/>
          </a:p>
        </p:txBody>
      </p:sp>
    </p:spTree>
    <p:extLst>
      <p:ext uri="{BB962C8B-B14F-4D97-AF65-F5344CB8AC3E}">
        <p14:creationId xmlns:p14="http://schemas.microsoft.com/office/powerpoint/2010/main" val="435168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t>Conclusions</a:t>
            </a:r>
          </a:p>
          <a:p>
            <a:pPr lvl="4"/>
            <a:endParaRPr lang="en-US" dirty="0"/>
          </a:p>
          <a:p>
            <a:r>
              <a:rPr lang="en-US" dirty="0" smtClean="0"/>
              <a:t>Tropical SNO introduction</a:t>
            </a:r>
          </a:p>
          <a:p>
            <a:pPr lvl="4"/>
            <a:endParaRPr lang="en-US" dirty="0"/>
          </a:p>
          <a:p>
            <a:r>
              <a:rPr lang="en-US" dirty="0" smtClean="0"/>
              <a:t>Analysis Approach</a:t>
            </a:r>
          </a:p>
          <a:p>
            <a:pPr lvl="1"/>
            <a:r>
              <a:rPr lang="en-US" dirty="0" smtClean="0"/>
              <a:t>Broad bands in frequency</a:t>
            </a:r>
          </a:p>
          <a:p>
            <a:pPr lvl="1"/>
            <a:r>
              <a:rPr lang="en-US" dirty="0" smtClean="0"/>
              <a:t>Statistical power</a:t>
            </a:r>
          </a:p>
          <a:p>
            <a:pPr lvl="1"/>
            <a:r>
              <a:rPr lang="en-US" dirty="0" smtClean="0"/>
              <a:t>900 cm</a:t>
            </a:r>
            <a:r>
              <a:rPr lang="en-US" baseline="30000" dirty="0" smtClean="0"/>
              <a:t>-1</a:t>
            </a:r>
            <a:r>
              <a:rPr lang="en-US" dirty="0" smtClean="0"/>
              <a:t> used to identify scene dependence</a:t>
            </a:r>
          </a:p>
          <a:p>
            <a:pPr lvl="3"/>
            <a:endParaRPr lang="en-US" dirty="0"/>
          </a:p>
          <a:p>
            <a:r>
              <a:rPr lang="en-US" dirty="0" smtClean="0"/>
              <a:t>Results</a:t>
            </a:r>
          </a:p>
          <a:p>
            <a:pPr lvl="1"/>
            <a:r>
              <a:rPr lang="en-US" dirty="0" smtClean="0"/>
              <a:t>Differences by scene type</a:t>
            </a:r>
          </a:p>
          <a:p>
            <a:pPr lvl="1"/>
            <a:r>
              <a:rPr lang="en-US" dirty="0" smtClean="0"/>
              <a:t>Comparison with results from </a:t>
            </a:r>
            <a:r>
              <a:rPr lang="en-US" dirty="0" err="1" smtClean="0"/>
              <a:t>Likun</a:t>
            </a:r>
            <a:r>
              <a:rPr lang="en-US" dirty="0" smtClean="0"/>
              <a:t> Wang</a:t>
            </a:r>
          </a:p>
          <a:p>
            <a:pPr lvl="3"/>
            <a:endParaRPr lang="en-US" dirty="0" smtClean="0"/>
          </a:p>
          <a:p>
            <a:r>
              <a:rPr lang="en-US" dirty="0" smtClean="0"/>
              <a:t>Conclusions</a:t>
            </a:r>
          </a:p>
          <a:p>
            <a:pPr lvl="3"/>
            <a:endParaRPr lang="en-US" dirty="0"/>
          </a:p>
          <a:p>
            <a:r>
              <a:rPr lang="en-US" dirty="0" smtClean="0"/>
              <a:t>Backup – plots as a function of signal level</a:t>
            </a:r>
          </a:p>
        </p:txBody>
      </p:sp>
      <p:sp>
        <p:nvSpPr>
          <p:cNvPr id="4" name="Date Placeholder 3"/>
          <p:cNvSpPr>
            <a:spLocks noGrp="1"/>
          </p:cNvSpPr>
          <p:nvPr>
            <p:ph type="dt" sz="half" idx="10"/>
          </p:nvPr>
        </p:nvSpPr>
        <p:spPr/>
        <p:txBody>
          <a:bodyPr/>
          <a:lstStyle/>
          <a:p>
            <a:pPr>
              <a:defRPr/>
            </a:pPr>
            <a:r>
              <a:rPr lang="en-US" smtClean="0"/>
              <a:t>9/16/2016</a:t>
            </a:r>
            <a:endParaRPr lang="en-US" dirty="0"/>
          </a:p>
        </p:txBody>
      </p:sp>
      <p:sp>
        <p:nvSpPr>
          <p:cNvPr id="5" name="Slide Number Placeholder 4"/>
          <p:cNvSpPr>
            <a:spLocks noGrp="1"/>
          </p:cNvSpPr>
          <p:nvPr>
            <p:ph type="sldNum" sz="quarter" idx="12"/>
          </p:nvPr>
        </p:nvSpPr>
        <p:spPr/>
        <p:txBody>
          <a:bodyPr/>
          <a:lstStyle/>
          <a:p>
            <a:pPr>
              <a:defRPr/>
            </a:pPr>
            <a:fld id="{BE8A6ADC-8816-455D-A4A5-FC4A24091803}" type="slidenum">
              <a:rPr lang="en-US" smtClean="0"/>
              <a:pPr>
                <a:defRPr/>
              </a:pPr>
              <a:t>2</a:t>
            </a:fld>
            <a:endParaRPr lang="en-US"/>
          </a:p>
        </p:txBody>
      </p:sp>
    </p:spTree>
    <p:extLst>
      <p:ext uri="{BB962C8B-B14F-4D97-AF65-F5344CB8AC3E}">
        <p14:creationId xmlns:p14="http://schemas.microsoft.com/office/powerpoint/2010/main" val="3178586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Tropical night ocean BT (K) AIRS-</a:t>
            </a:r>
            <a:r>
              <a:rPr lang="en-US" dirty="0" err="1"/>
              <a:t>CrIS</a:t>
            </a:r>
            <a:r>
              <a:rPr lang="en-US" dirty="0"/>
              <a:t> differences broken out by BT900 bin </a:t>
            </a:r>
          </a:p>
        </p:txBody>
      </p:sp>
      <p:sp>
        <p:nvSpPr>
          <p:cNvPr id="4" name="Date Placeholder 3"/>
          <p:cNvSpPr>
            <a:spLocks noGrp="1"/>
          </p:cNvSpPr>
          <p:nvPr>
            <p:ph type="dt" sz="half" idx="10"/>
          </p:nvPr>
        </p:nvSpPr>
        <p:spPr/>
        <p:txBody>
          <a:bodyPr/>
          <a:lstStyle/>
          <a:p>
            <a:pPr>
              <a:defRPr/>
            </a:pPr>
            <a:r>
              <a:rPr lang="en-US" smtClean="0"/>
              <a:t>9/16/2016</a:t>
            </a:r>
            <a:endParaRPr lang="en-US"/>
          </a:p>
        </p:txBody>
      </p:sp>
      <p:sp>
        <p:nvSpPr>
          <p:cNvPr id="5" name="Slide Number Placeholder 4"/>
          <p:cNvSpPr>
            <a:spLocks noGrp="1"/>
          </p:cNvSpPr>
          <p:nvPr>
            <p:ph type="sldNum" sz="quarter" idx="12"/>
          </p:nvPr>
        </p:nvSpPr>
        <p:spPr/>
        <p:txBody>
          <a:bodyPr/>
          <a:lstStyle/>
          <a:p>
            <a:pPr>
              <a:defRPr/>
            </a:pPr>
            <a:fld id="{BE8A6ADC-8816-455D-A4A5-FC4A24091803}" type="slidenum">
              <a:rPr lang="en-US" smtClean="0"/>
              <a:pPr>
                <a:defRPr/>
              </a:pPr>
              <a:t>20</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97424" y="860156"/>
            <a:ext cx="7570922" cy="5315919"/>
          </a:xfrm>
          <a:prstGeom prst="rect">
            <a:avLst/>
          </a:prstGeom>
          <a:noFill/>
          <a:ln>
            <a:noFill/>
          </a:ln>
        </p:spPr>
      </p:pic>
      <p:sp>
        <p:nvSpPr>
          <p:cNvPr id="7" name="TextBox 6"/>
          <p:cNvSpPr txBox="1"/>
          <p:nvPr/>
        </p:nvSpPr>
        <p:spPr>
          <a:xfrm rot="16200000">
            <a:off x="-377385" y="3618853"/>
            <a:ext cx="2168222" cy="369332"/>
          </a:xfrm>
          <a:prstGeom prst="rect">
            <a:avLst/>
          </a:prstGeom>
          <a:noFill/>
        </p:spPr>
        <p:txBody>
          <a:bodyPr wrap="none" rtlCol="0">
            <a:spAutoFit/>
          </a:bodyPr>
          <a:lstStyle/>
          <a:p>
            <a:r>
              <a:rPr lang="en-US" dirty="0" smtClean="0"/>
              <a:t>AIRS – </a:t>
            </a:r>
            <a:r>
              <a:rPr lang="en-US" dirty="0" err="1" smtClean="0"/>
              <a:t>CrIS</a:t>
            </a:r>
            <a:r>
              <a:rPr lang="en-US" dirty="0" smtClean="0"/>
              <a:t> BT (K)</a:t>
            </a:r>
            <a:endParaRPr lang="en-US" dirty="0"/>
          </a:p>
        </p:txBody>
      </p:sp>
    </p:spTree>
    <p:extLst>
      <p:ext uri="{BB962C8B-B14F-4D97-AF65-F5344CB8AC3E}">
        <p14:creationId xmlns:p14="http://schemas.microsoft.com/office/powerpoint/2010/main" val="1005292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a:t>TSNO is a powerful tool for comparing AIRS and </a:t>
            </a:r>
            <a:r>
              <a:rPr lang="en-US" dirty="0" err="1"/>
              <a:t>CrIS</a:t>
            </a:r>
            <a:r>
              <a:rPr lang="en-US" dirty="0"/>
              <a:t> in the 50% of the area of the globe that is most critical for weather and climate. </a:t>
            </a:r>
            <a:endParaRPr lang="en-US" dirty="0" smtClean="0"/>
          </a:p>
          <a:p>
            <a:pPr lvl="1"/>
            <a:r>
              <a:rPr lang="en-US" dirty="0" smtClean="0"/>
              <a:t>It </a:t>
            </a:r>
            <a:r>
              <a:rPr lang="en-US" dirty="0"/>
              <a:t>has demonstrated statistical power at the 0.01 K level over the full range of observed brightness temperatures for these instruments.  </a:t>
            </a:r>
            <a:endParaRPr lang="en-US" dirty="0" smtClean="0"/>
          </a:p>
          <a:p>
            <a:pPr lvl="1"/>
            <a:r>
              <a:rPr lang="en-US" dirty="0" smtClean="0"/>
              <a:t>It </a:t>
            </a:r>
            <a:r>
              <a:rPr lang="en-US" dirty="0"/>
              <a:t>already has helped to diagnose temperature-dependent differences between the two instruments in­­ selected spectral ranges.  </a:t>
            </a:r>
            <a:endParaRPr lang="en-US" dirty="0" smtClean="0"/>
          </a:p>
          <a:p>
            <a:pPr lvl="1"/>
            <a:r>
              <a:rPr lang="en-US" dirty="0" smtClean="0"/>
              <a:t>With </a:t>
            </a:r>
            <a:r>
              <a:rPr lang="en-US" dirty="0"/>
              <a:t>more powerful metrics and statistical approaches, it will be possible to isolate the effects of scene inhomogeneity and gain better insight into both instruments. </a:t>
            </a:r>
            <a:endParaRPr lang="en-US" dirty="0" smtClean="0"/>
          </a:p>
          <a:p>
            <a:r>
              <a:rPr lang="en-US" dirty="0" smtClean="0"/>
              <a:t>We </a:t>
            </a:r>
            <a:r>
              <a:rPr lang="en-US" dirty="0"/>
              <a:t>show that the two instruments generally agree at the better than 0.3 K level. </a:t>
            </a:r>
            <a:endParaRPr lang="en-US" dirty="0" smtClean="0"/>
          </a:p>
          <a:p>
            <a:pPr lvl="1"/>
            <a:r>
              <a:rPr lang="en-US" dirty="0" smtClean="0"/>
              <a:t>From </a:t>
            </a:r>
            <a:r>
              <a:rPr lang="en-US" dirty="0"/>
              <a:t>an instrument specification viewpoint this is an excellent agreement. However, from a climate change viewpoint an 0.1K difference is the equivalent of one decades of global warming. </a:t>
            </a:r>
            <a:endParaRPr lang="en-US" dirty="0" smtClean="0"/>
          </a:p>
          <a:p>
            <a:pPr lvl="1"/>
            <a:r>
              <a:rPr lang="en-US" dirty="0" smtClean="0"/>
              <a:t>The </a:t>
            </a:r>
            <a:r>
              <a:rPr lang="en-US" dirty="0"/>
              <a:t>agreement between AIRS and </a:t>
            </a:r>
            <a:r>
              <a:rPr lang="en-US" dirty="0" err="1"/>
              <a:t>CrIS</a:t>
            </a:r>
            <a:r>
              <a:rPr lang="en-US" dirty="0"/>
              <a:t> may </a:t>
            </a:r>
            <a:r>
              <a:rPr lang="en-US" dirty="0" smtClean="0"/>
              <a:t>improve </a:t>
            </a:r>
            <a:r>
              <a:rPr lang="en-US" dirty="0"/>
              <a:t>with the release of an improved </a:t>
            </a:r>
            <a:r>
              <a:rPr lang="en-US" dirty="0" err="1"/>
              <a:t>CrIS</a:t>
            </a:r>
            <a:r>
              <a:rPr lang="en-US" dirty="0"/>
              <a:t> or AIRS calibration algorithm.</a:t>
            </a:r>
          </a:p>
          <a:p>
            <a:endParaRPr lang="en-US" dirty="0"/>
          </a:p>
        </p:txBody>
      </p:sp>
      <p:sp>
        <p:nvSpPr>
          <p:cNvPr id="4" name="Date Placeholder 3"/>
          <p:cNvSpPr>
            <a:spLocks noGrp="1"/>
          </p:cNvSpPr>
          <p:nvPr>
            <p:ph type="dt" sz="half" idx="10"/>
          </p:nvPr>
        </p:nvSpPr>
        <p:spPr/>
        <p:txBody>
          <a:bodyPr/>
          <a:lstStyle/>
          <a:p>
            <a:pPr>
              <a:defRPr/>
            </a:pPr>
            <a:r>
              <a:rPr lang="en-US" smtClean="0"/>
              <a:t>9/16/2016</a:t>
            </a:r>
            <a:endParaRPr lang="en-US"/>
          </a:p>
        </p:txBody>
      </p:sp>
      <p:sp>
        <p:nvSpPr>
          <p:cNvPr id="5" name="Slide Number Placeholder 4"/>
          <p:cNvSpPr>
            <a:spLocks noGrp="1"/>
          </p:cNvSpPr>
          <p:nvPr>
            <p:ph type="sldNum" sz="quarter" idx="12"/>
          </p:nvPr>
        </p:nvSpPr>
        <p:spPr/>
        <p:txBody>
          <a:bodyPr/>
          <a:lstStyle/>
          <a:p>
            <a:pPr>
              <a:defRPr/>
            </a:pPr>
            <a:fld id="{BE8A6ADC-8816-455D-A4A5-FC4A24091803}" type="slidenum">
              <a:rPr lang="en-US" smtClean="0"/>
              <a:pPr>
                <a:defRPr/>
              </a:pPr>
              <a:t>21</a:t>
            </a:fld>
            <a:endParaRPr lang="en-US"/>
          </a:p>
        </p:txBody>
      </p:sp>
    </p:spTree>
    <p:extLst>
      <p:ext uri="{BB962C8B-B14F-4D97-AF65-F5344CB8AC3E}">
        <p14:creationId xmlns:p14="http://schemas.microsoft.com/office/powerpoint/2010/main" val="1198632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a:t>
            </a:r>
            <a:r>
              <a:rPr lang="en-US" dirty="0"/>
              <a:t>1] </a:t>
            </a:r>
            <a:r>
              <a:rPr lang="en-US" dirty="0" err="1"/>
              <a:t>Aumann</a:t>
            </a:r>
            <a:r>
              <a:rPr lang="en-US" dirty="0"/>
              <a:t>, H. H., </a:t>
            </a:r>
            <a:r>
              <a:rPr lang="en-US" dirty="0" err="1"/>
              <a:t>Chahine</a:t>
            </a:r>
            <a:r>
              <a:rPr lang="en-US" dirty="0"/>
              <a:t>, M. T., Gautier, C., Goldberg, M., </a:t>
            </a:r>
            <a:r>
              <a:rPr lang="en-US" dirty="0" err="1"/>
              <a:t>Kalnay</a:t>
            </a:r>
            <a:r>
              <a:rPr lang="en-US" dirty="0"/>
              <a:t>, E., </a:t>
            </a:r>
            <a:r>
              <a:rPr lang="en-US" dirty="0" err="1"/>
              <a:t>McMillin</a:t>
            </a:r>
            <a:r>
              <a:rPr lang="en-US" dirty="0"/>
              <a:t>, L., </a:t>
            </a:r>
            <a:r>
              <a:rPr lang="en-US" dirty="0" err="1"/>
              <a:t>Revercomb</a:t>
            </a:r>
            <a:r>
              <a:rPr lang="en-US" dirty="0"/>
              <a:t>, H., </a:t>
            </a:r>
            <a:r>
              <a:rPr lang="en-US" dirty="0" err="1"/>
              <a:t>Rosenkranz</a:t>
            </a:r>
            <a:r>
              <a:rPr lang="en-US" dirty="0"/>
              <a:t>, P. W., Smith, W. L., </a:t>
            </a:r>
            <a:r>
              <a:rPr lang="en-US" dirty="0" err="1"/>
              <a:t>Staelin</a:t>
            </a:r>
            <a:r>
              <a:rPr lang="en-US" dirty="0"/>
              <a:t>, D. H., </a:t>
            </a:r>
            <a:r>
              <a:rPr lang="en-US" dirty="0" err="1"/>
              <a:t>Strow</a:t>
            </a:r>
            <a:r>
              <a:rPr lang="en-US" dirty="0"/>
              <a:t>, L. and Susskind, J., "AIRS/AMSU/HSB on the Aqua Mission: Design, Science Objectives, Data Products and Processing Systems," IEEE Trans. </a:t>
            </a:r>
            <a:r>
              <a:rPr lang="en-US" dirty="0" err="1"/>
              <a:t>Geosci</a:t>
            </a:r>
            <a:r>
              <a:rPr lang="en-US" dirty="0"/>
              <a:t>. Remote Sensing, 41, 253-264 (2003</a:t>
            </a:r>
            <a:r>
              <a:rPr lang="en-US" dirty="0" smtClean="0"/>
              <a:t>).</a:t>
            </a:r>
          </a:p>
          <a:p>
            <a:pPr marL="0" indent="0">
              <a:buNone/>
            </a:pPr>
            <a:r>
              <a:rPr lang="en-US" dirty="0"/>
              <a:t> </a:t>
            </a:r>
          </a:p>
          <a:p>
            <a:pPr marL="0" indent="0">
              <a:buNone/>
            </a:pPr>
            <a:r>
              <a:rPr lang="en-US" dirty="0"/>
              <a:t>[2] </a:t>
            </a:r>
            <a:r>
              <a:rPr lang="en-US" dirty="0" err="1"/>
              <a:t>Glumb</a:t>
            </a:r>
            <a:r>
              <a:rPr lang="en-US" dirty="0"/>
              <a:t>, R. J., Williams, F. L., Funk, N., </a:t>
            </a:r>
            <a:r>
              <a:rPr lang="en-US" dirty="0" err="1"/>
              <a:t>Chateauneuf</a:t>
            </a:r>
            <a:r>
              <a:rPr lang="en-US" dirty="0"/>
              <a:t>, F., </a:t>
            </a:r>
            <a:r>
              <a:rPr lang="en-US" dirty="0" err="1"/>
              <a:t>Roney</a:t>
            </a:r>
            <a:r>
              <a:rPr lang="en-US" dirty="0"/>
              <a:t>, A., and </a:t>
            </a:r>
            <a:r>
              <a:rPr lang="en-US" dirty="0" err="1"/>
              <a:t>Allard,R</a:t>
            </a:r>
            <a:r>
              <a:rPr lang="en-US" dirty="0"/>
              <a:t>., "Cross-track Infrared Sounder (</a:t>
            </a:r>
            <a:r>
              <a:rPr lang="en-US" dirty="0" err="1"/>
              <a:t>CrIS</a:t>
            </a:r>
            <a:r>
              <a:rPr lang="en-US" dirty="0"/>
              <a:t>) development status," Proc. SPIE 5152, (2003).</a:t>
            </a:r>
          </a:p>
          <a:p>
            <a:pPr marL="0" indent="0">
              <a:buNone/>
            </a:pPr>
            <a:r>
              <a:rPr lang="en-US" dirty="0"/>
              <a:t> </a:t>
            </a:r>
          </a:p>
          <a:p>
            <a:pPr marL="0" indent="0">
              <a:buNone/>
            </a:pPr>
            <a:r>
              <a:rPr lang="en-US" dirty="0"/>
              <a:t>[3] Tobin, D. et al. "The Cross-track Infrared Sounder (</a:t>
            </a:r>
            <a:r>
              <a:rPr lang="en-US" dirty="0" err="1"/>
              <a:t>CrIS</a:t>
            </a:r>
            <a:r>
              <a:rPr lang="en-US" dirty="0"/>
              <a:t>) on SUOMI NPP: </a:t>
            </a:r>
            <a:r>
              <a:rPr lang="en-US" dirty="0" err="1"/>
              <a:t>Intercalibration</a:t>
            </a:r>
            <a:r>
              <a:rPr lang="en-US" dirty="0"/>
              <a:t> with AIRS, IASI and VIIRS," 93rd AMS Annual Meeting. Austin, TX, January (2013).</a:t>
            </a:r>
          </a:p>
          <a:p>
            <a:pPr marL="0" indent="0">
              <a:buNone/>
            </a:pPr>
            <a:r>
              <a:rPr lang="en-US" dirty="0"/>
              <a:t> </a:t>
            </a:r>
          </a:p>
          <a:p>
            <a:pPr marL="0" indent="0">
              <a:buNone/>
            </a:pPr>
            <a:r>
              <a:rPr lang="en-US" dirty="0"/>
              <a:t>[4] Evan M. Manning, </a:t>
            </a:r>
            <a:r>
              <a:rPr lang="en-US" dirty="0" err="1"/>
              <a:t>Hartmut</a:t>
            </a:r>
            <a:r>
              <a:rPr lang="en-US" dirty="0"/>
              <a:t> H. </a:t>
            </a:r>
            <a:r>
              <a:rPr lang="en-US" dirty="0" err="1"/>
              <a:t>Aumann</a:t>
            </a:r>
            <a:r>
              <a:rPr lang="en-US" dirty="0"/>
              <a:t>, Ali </a:t>
            </a:r>
            <a:r>
              <a:rPr lang="en-US" dirty="0" err="1"/>
              <a:t>Behrangi</a:t>
            </a:r>
            <a:r>
              <a:rPr lang="en-US" dirty="0"/>
              <a:t>, "AIRS Level-1C and applications to cross-calibration with MODIS and </a:t>
            </a:r>
            <a:r>
              <a:rPr lang="en-US" dirty="0" err="1"/>
              <a:t>CrIS</a:t>
            </a:r>
            <a:r>
              <a:rPr lang="en-US" dirty="0"/>
              <a:t>," Proc SPIE 9218, (2014)</a:t>
            </a:r>
          </a:p>
          <a:p>
            <a:pPr marL="0" indent="0">
              <a:buNone/>
            </a:pPr>
            <a:r>
              <a:rPr lang="en-US" dirty="0"/>
              <a:t> </a:t>
            </a:r>
          </a:p>
          <a:p>
            <a:pPr marL="0" indent="0">
              <a:buNone/>
            </a:pPr>
            <a:r>
              <a:rPr lang="en-US" dirty="0"/>
              <a:t>[5] Wang. L., Y. Han, X. Lin, and D.A Tremblay “Radiometric consistency assessment of hyperspectral infrared sounders” Atmos. Meas. Tech. Discussion, 8, 7161-7199, (2015).</a:t>
            </a:r>
          </a:p>
          <a:p>
            <a:pPr marL="0" indent="0">
              <a:buNone/>
            </a:pPr>
            <a:r>
              <a:rPr lang="en-US" dirty="0"/>
              <a:t> </a:t>
            </a:r>
          </a:p>
          <a:p>
            <a:pPr marL="0" indent="0">
              <a:buNone/>
            </a:pPr>
            <a:r>
              <a:rPr lang="en-US" dirty="0"/>
              <a:t>[6] </a:t>
            </a:r>
            <a:r>
              <a:rPr lang="en-US" dirty="0">
                <a:hlinkClick r:id="rId2"/>
              </a:rPr>
              <a:t>Evan M. Manning</a:t>
            </a:r>
            <a:r>
              <a:rPr lang="en-US" dirty="0"/>
              <a:t>, </a:t>
            </a:r>
            <a:r>
              <a:rPr lang="en-US" dirty="0">
                <a:hlinkClick r:id="rId3"/>
              </a:rPr>
              <a:t> Hartmut H. Aumann</a:t>
            </a:r>
            <a:r>
              <a:rPr lang="en-US" dirty="0"/>
              <a:t>, " Tropical simultaneous nadir observations for IR sounder evaluation and comparison,” Proc. SPIE 9607,  (2015); doi:10.1117/12.2187151; </a:t>
            </a:r>
            <a:r>
              <a:rPr lang="en-US" dirty="0">
                <a:hlinkClick r:id="rId4"/>
              </a:rPr>
              <a:t>http://dx.doi.org/10.1117/12.2187151</a:t>
            </a:r>
            <a:r>
              <a:rPr lang="en-US" dirty="0"/>
              <a:t> </a:t>
            </a:r>
          </a:p>
        </p:txBody>
      </p:sp>
      <p:sp>
        <p:nvSpPr>
          <p:cNvPr id="4" name="Date Placeholder 3"/>
          <p:cNvSpPr>
            <a:spLocks noGrp="1"/>
          </p:cNvSpPr>
          <p:nvPr>
            <p:ph type="dt" sz="half" idx="10"/>
          </p:nvPr>
        </p:nvSpPr>
        <p:spPr/>
        <p:txBody>
          <a:bodyPr/>
          <a:lstStyle/>
          <a:p>
            <a:pPr>
              <a:defRPr/>
            </a:pPr>
            <a:r>
              <a:rPr lang="en-US" smtClean="0"/>
              <a:t>9/16/2016</a:t>
            </a:r>
            <a:endParaRPr lang="en-US"/>
          </a:p>
        </p:txBody>
      </p:sp>
      <p:sp>
        <p:nvSpPr>
          <p:cNvPr id="5" name="Slide Number Placeholder 4"/>
          <p:cNvSpPr>
            <a:spLocks noGrp="1"/>
          </p:cNvSpPr>
          <p:nvPr>
            <p:ph type="sldNum" sz="quarter" idx="12"/>
          </p:nvPr>
        </p:nvSpPr>
        <p:spPr/>
        <p:txBody>
          <a:bodyPr/>
          <a:lstStyle/>
          <a:p>
            <a:pPr>
              <a:defRPr/>
            </a:pPr>
            <a:fld id="{BE8A6ADC-8816-455D-A4A5-FC4A24091803}" type="slidenum">
              <a:rPr lang="en-US" smtClean="0"/>
              <a:pPr>
                <a:defRPr/>
              </a:pPr>
              <a:t>22</a:t>
            </a:fld>
            <a:endParaRPr lang="en-US"/>
          </a:p>
        </p:txBody>
      </p:sp>
    </p:spTree>
    <p:extLst>
      <p:ext uri="{BB962C8B-B14F-4D97-AF65-F5344CB8AC3E}">
        <p14:creationId xmlns:p14="http://schemas.microsoft.com/office/powerpoint/2010/main" val="486318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044825"/>
            <a:ext cx="7772400" cy="1362075"/>
          </a:xfrm>
        </p:spPr>
        <p:txBody>
          <a:bodyPr/>
          <a:lstStyle/>
          <a:p>
            <a:pPr algn="ctr"/>
            <a:r>
              <a:rPr lang="en-US" dirty="0" smtClean="0"/>
              <a:t>Backup Material</a:t>
            </a:r>
            <a:endParaRPr lang="en-US" dirty="0"/>
          </a:p>
        </p:txBody>
      </p:sp>
      <p:sp>
        <p:nvSpPr>
          <p:cNvPr id="4" name="Date Placeholder 3"/>
          <p:cNvSpPr>
            <a:spLocks noGrp="1"/>
          </p:cNvSpPr>
          <p:nvPr>
            <p:ph type="dt" sz="half" idx="10"/>
          </p:nvPr>
        </p:nvSpPr>
        <p:spPr/>
        <p:txBody>
          <a:bodyPr/>
          <a:lstStyle/>
          <a:p>
            <a:pPr>
              <a:defRPr/>
            </a:pPr>
            <a:r>
              <a:rPr lang="en-US" smtClean="0"/>
              <a:t>9/16/2016</a:t>
            </a:r>
            <a:endParaRPr lang="en-US"/>
          </a:p>
        </p:txBody>
      </p:sp>
      <p:sp>
        <p:nvSpPr>
          <p:cNvPr id="5" name="Slide Number Placeholder 4"/>
          <p:cNvSpPr>
            <a:spLocks noGrp="1"/>
          </p:cNvSpPr>
          <p:nvPr>
            <p:ph type="sldNum" sz="quarter" idx="12"/>
          </p:nvPr>
        </p:nvSpPr>
        <p:spPr/>
        <p:txBody>
          <a:bodyPr/>
          <a:lstStyle/>
          <a:p>
            <a:pPr>
              <a:defRPr/>
            </a:pPr>
            <a:fld id="{B99136D2-CB6C-4EF8-AFA0-54E0D842431D}" type="slidenum">
              <a:rPr lang="en-US" smtClean="0"/>
              <a:pPr>
                <a:defRPr/>
              </a:pPr>
              <a:t>23</a:t>
            </a:fld>
            <a:endParaRPr lang="en-US"/>
          </a:p>
        </p:txBody>
      </p:sp>
    </p:spTree>
    <p:extLst>
      <p:ext uri="{BB962C8B-B14F-4D97-AF65-F5344CB8AC3E}">
        <p14:creationId xmlns:p14="http://schemas.microsoft.com/office/powerpoint/2010/main" val="1119587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670 cm-1 </a:t>
            </a:r>
            <a:r>
              <a:rPr lang="en-US" dirty="0" err="1" smtClean="0"/>
              <a:t>dRad</a:t>
            </a:r>
            <a:r>
              <a:rPr lang="en-US" dirty="0" smtClean="0"/>
              <a:t> by scene radiance</a:t>
            </a:r>
            <a:endParaRPr lang="en-US" dirty="0"/>
          </a:p>
        </p:txBody>
      </p:sp>
      <p:sp>
        <p:nvSpPr>
          <p:cNvPr id="4" name="Date Placeholder 3"/>
          <p:cNvSpPr>
            <a:spLocks noGrp="1"/>
          </p:cNvSpPr>
          <p:nvPr>
            <p:ph type="dt" sz="half" idx="10"/>
          </p:nvPr>
        </p:nvSpPr>
        <p:spPr/>
        <p:txBody>
          <a:bodyPr/>
          <a:lstStyle/>
          <a:p>
            <a:pPr>
              <a:defRPr/>
            </a:pPr>
            <a:r>
              <a:rPr lang="en-US" smtClean="0"/>
              <a:t>9/16/2016</a:t>
            </a:r>
            <a:endParaRPr lang="en-US"/>
          </a:p>
        </p:txBody>
      </p:sp>
      <p:sp>
        <p:nvSpPr>
          <p:cNvPr id="5" name="Slide Number Placeholder 4"/>
          <p:cNvSpPr>
            <a:spLocks noGrp="1"/>
          </p:cNvSpPr>
          <p:nvPr>
            <p:ph type="sldNum" sz="quarter" idx="12"/>
          </p:nvPr>
        </p:nvSpPr>
        <p:spPr/>
        <p:txBody>
          <a:bodyPr/>
          <a:lstStyle/>
          <a:p>
            <a:pPr>
              <a:defRPr/>
            </a:pPr>
            <a:fld id="{BE8A6ADC-8816-455D-A4A5-FC4A24091803}" type="slidenum">
              <a:rPr lang="en-US" smtClean="0"/>
              <a:pPr>
                <a:defRPr/>
              </a:pPr>
              <a:t>24</a:t>
            </a:fld>
            <a:endParaRPr lang="en-US"/>
          </a:p>
        </p:txBody>
      </p:sp>
      <p:pic>
        <p:nvPicPr>
          <p:cNvPr id="6" name="Content Placeholder 5"/>
          <p:cNvPicPr>
            <a:picLocks noGrp="1"/>
          </p:cNvPicPr>
          <p:nvPr>
            <p:ph idx="1"/>
          </p:nvPr>
        </p:nvPicPr>
        <p:blipFill rotWithShape="1">
          <a:blip r:embed="rId2">
            <a:extLst>
              <a:ext uri="{28A0092B-C50C-407E-A947-70E740481C1C}">
                <a14:useLocalDpi xmlns:a14="http://schemas.microsoft.com/office/drawing/2010/main" val="0"/>
              </a:ext>
            </a:extLst>
          </a:blip>
          <a:srcRect l="5808" r="7095" b="7071"/>
          <a:stretch/>
        </p:blipFill>
        <p:spPr bwMode="auto">
          <a:xfrm>
            <a:off x="297051" y="922149"/>
            <a:ext cx="8134027" cy="5323075"/>
          </a:xfrm>
          <a:prstGeom prst="rect">
            <a:avLst/>
          </a:prstGeom>
          <a:noFill/>
          <a:ln>
            <a:noFill/>
          </a:ln>
        </p:spPr>
      </p:pic>
    </p:spTree>
    <p:extLst>
      <p:ext uri="{BB962C8B-B14F-4D97-AF65-F5344CB8AC3E}">
        <p14:creationId xmlns:p14="http://schemas.microsoft.com/office/powerpoint/2010/main" val="1885223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670 cm-1 </a:t>
            </a:r>
            <a:r>
              <a:rPr lang="en-US" dirty="0" err="1"/>
              <a:t>dRad</a:t>
            </a:r>
            <a:r>
              <a:rPr lang="en-US" dirty="0"/>
              <a:t> by scene radiance</a:t>
            </a:r>
          </a:p>
        </p:txBody>
      </p:sp>
      <p:sp>
        <p:nvSpPr>
          <p:cNvPr id="4" name="Date Placeholder 3"/>
          <p:cNvSpPr>
            <a:spLocks noGrp="1"/>
          </p:cNvSpPr>
          <p:nvPr>
            <p:ph type="dt" sz="half" idx="10"/>
          </p:nvPr>
        </p:nvSpPr>
        <p:spPr/>
        <p:txBody>
          <a:bodyPr/>
          <a:lstStyle/>
          <a:p>
            <a:pPr>
              <a:defRPr/>
            </a:pPr>
            <a:r>
              <a:rPr lang="en-US" smtClean="0"/>
              <a:t>9/16/2016</a:t>
            </a:r>
            <a:endParaRPr lang="en-US"/>
          </a:p>
        </p:txBody>
      </p:sp>
      <p:sp>
        <p:nvSpPr>
          <p:cNvPr id="5" name="Slide Number Placeholder 4"/>
          <p:cNvSpPr>
            <a:spLocks noGrp="1"/>
          </p:cNvSpPr>
          <p:nvPr>
            <p:ph type="sldNum" sz="quarter" idx="12"/>
          </p:nvPr>
        </p:nvSpPr>
        <p:spPr/>
        <p:txBody>
          <a:bodyPr/>
          <a:lstStyle/>
          <a:p>
            <a:pPr>
              <a:defRPr/>
            </a:pPr>
            <a:fld id="{BE8A6ADC-8816-455D-A4A5-FC4A24091803}" type="slidenum">
              <a:rPr lang="en-US" smtClean="0"/>
              <a:pPr>
                <a:defRPr/>
              </a:pPr>
              <a:t>25</a:t>
            </a:fld>
            <a:endParaRPr lang="en-US"/>
          </a:p>
        </p:txBody>
      </p:sp>
      <p:pic>
        <p:nvPicPr>
          <p:cNvPr id="6" name="Content Placeholder 5"/>
          <p:cNvPicPr>
            <a:picLocks noGrp="1"/>
          </p:cNvPicPr>
          <p:nvPr>
            <p:ph idx="1"/>
          </p:nvPr>
        </p:nvPicPr>
        <p:blipFill rotWithShape="1">
          <a:blip r:embed="rId2">
            <a:extLst>
              <a:ext uri="{28A0092B-C50C-407E-A947-70E740481C1C}">
                <a14:useLocalDpi xmlns:a14="http://schemas.microsoft.com/office/drawing/2010/main" val="0"/>
              </a:ext>
            </a:extLst>
          </a:blip>
          <a:srcRect l="5808" r="7095" b="7071"/>
          <a:stretch/>
        </p:blipFill>
        <p:spPr bwMode="auto">
          <a:xfrm>
            <a:off x="297051" y="922149"/>
            <a:ext cx="8134027" cy="5323075"/>
          </a:xfrm>
          <a:prstGeom prst="rect">
            <a:avLst/>
          </a:prstGeom>
          <a:noFill/>
          <a:ln>
            <a:noFill/>
          </a:ln>
        </p:spPr>
      </p:pic>
      <p:pic>
        <p:nvPicPr>
          <p:cNvPr id="7" name="Content Placeholder 5"/>
          <p:cNvPicPr>
            <a:picLocks/>
          </p:cNvPicPr>
          <p:nvPr/>
        </p:nvPicPr>
        <p:blipFill rotWithShape="1">
          <a:blip r:embed="rId2">
            <a:extLst>
              <a:ext uri="{28A0092B-C50C-407E-A947-70E740481C1C}">
                <a14:useLocalDpi xmlns:a14="http://schemas.microsoft.com/office/drawing/2010/main" val="0"/>
              </a:ext>
            </a:extLst>
          </a:blip>
          <a:srcRect l="62055" t="2099" r="17376" b="89348"/>
          <a:stretch/>
        </p:blipFill>
        <p:spPr bwMode="auto">
          <a:xfrm>
            <a:off x="6701366" y="5095235"/>
            <a:ext cx="1837267" cy="5350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592667" y="1015999"/>
            <a:ext cx="8271933" cy="2658533"/>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105" charset="-128"/>
                <a:cs typeface="ＭＳ Ｐゴシック"/>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105" charset="-128"/>
                <a:cs typeface="ＭＳ Ｐゴシック"/>
              </a:defRPr>
            </a:lvl3pPr>
            <a:lvl4pPr marL="1600200" indent="-228600" algn="l" rtl="0" eaLnBrk="0" fontAlgn="base" hangingPunct="0">
              <a:spcBef>
                <a:spcPct val="20000"/>
              </a:spcBef>
              <a:spcAft>
                <a:spcPct val="0"/>
              </a:spcAft>
              <a:buChar char="–"/>
              <a:defRPr sz="1400">
                <a:solidFill>
                  <a:schemeClr val="tx1"/>
                </a:solidFill>
                <a:latin typeface="+mn-lt"/>
                <a:ea typeface="ＭＳ Ｐゴシック" pitchFamily="-105" charset="-128"/>
                <a:cs typeface="ＭＳ Ｐゴシック"/>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105"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r>
              <a:rPr lang="en-US" sz="1400" kern="0" dirty="0" smtClean="0"/>
              <a:t>To understand the possible instrument effects it is useful to look at scene signal and signal difference in radiance units instead of brightness temperature.</a:t>
            </a:r>
          </a:p>
          <a:p>
            <a:pPr lvl="1"/>
            <a:r>
              <a:rPr lang="en-US" sz="1200" kern="0" dirty="0" smtClean="0"/>
              <a:t>We scale as a fraction of 300 K radiance</a:t>
            </a:r>
          </a:p>
          <a:p>
            <a:pPr lvl="1"/>
            <a:r>
              <a:rPr lang="en-US" sz="1200" kern="0" dirty="0" smtClean="0"/>
              <a:t>Full scale is 0.0035 * 300 K, ~~ 1 K</a:t>
            </a:r>
          </a:p>
          <a:p>
            <a:r>
              <a:rPr lang="en-US" sz="1400" kern="0" dirty="0" smtClean="0">
                <a:solidFill>
                  <a:srgbClr val="C00000"/>
                </a:solidFill>
              </a:rPr>
              <a:t>Some issues will show up best as a function of same-frequency radiance: hot &amp; cold </a:t>
            </a:r>
            <a:r>
              <a:rPr lang="en-US" sz="1400" kern="0" dirty="0" err="1" smtClean="0">
                <a:solidFill>
                  <a:srgbClr val="C00000"/>
                </a:solidFill>
              </a:rPr>
              <a:t>cal</a:t>
            </a:r>
            <a:r>
              <a:rPr lang="en-US" sz="1400" kern="0" dirty="0" smtClean="0">
                <a:solidFill>
                  <a:srgbClr val="C00000"/>
                </a:solidFill>
              </a:rPr>
              <a:t> issues, nonlinearity</a:t>
            </a:r>
          </a:p>
          <a:p>
            <a:r>
              <a:rPr lang="en-US" sz="1400" kern="0" dirty="0" smtClean="0">
                <a:solidFill>
                  <a:srgbClr val="0000C1"/>
                </a:solidFill>
              </a:rPr>
              <a:t>Some </a:t>
            </a:r>
            <a:r>
              <a:rPr lang="en-US" sz="1400" kern="0" dirty="0">
                <a:solidFill>
                  <a:srgbClr val="0000C1"/>
                </a:solidFill>
              </a:rPr>
              <a:t>issues will show up best as a function of 900 cm</a:t>
            </a:r>
            <a:r>
              <a:rPr lang="en-US" sz="1400" kern="0" baseline="30000" dirty="0">
                <a:solidFill>
                  <a:srgbClr val="0000C1"/>
                </a:solidFill>
              </a:rPr>
              <a:t>-1</a:t>
            </a:r>
            <a:r>
              <a:rPr lang="en-US" sz="1400" kern="0" dirty="0">
                <a:solidFill>
                  <a:srgbClr val="0000C1"/>
                </a:solidFill>
              </a:rPr>
              <a:t> radiance, which represents overall scene signal level</a:t>
            </a:r>
            <a:r>
              <a:rPr lang="en-US" sz="1400" kern="0" dirty="0" smtClean="0">
                <a:solidFill>
                  <a:srgbClr val="0000C1"/>
                </a:solidFill>
              </a:rPr>
              <a:t>: signal leakage from other bands</a:t>
            </a:r>
          </a:p>
          <a:p>
            <a:r>
              <a:rPr lang="en-US" sz="1400" kern="0" dirty="0" smtClean="0"/>
              <a:t>At 670 cm-1 we have essentially no variation in same-frequency radiance because this is a stratospheric region.</a:t>
            </a:r>
          </a:p>
          <a:p>
            <a:r>
              <a:rPr lang="en-US" sz="1400" kern="0" dirty="0" smtClean="0"/>
              <a:t>But there is variation with 900 cm</a:t>
            </a:r>
            <a:r>
              <a:rPr lang="en-US" sz="1400" kern="0" baseline="30000" dirty="0" smtClean="0"/>
              <a:t>-1</a:t>
            </a:r>
            <a:r>
              <a:rPr lang="en-US" sz="1400" kern="0" dirty="0" smtClean="0"/>
              <a:t> signal – possible leakage</a:t>
            </a:r>
            <a:endParaRPr lang="en-US" sz="1400" kern="0" dirty="0"/>
          </a:p>
          <a:p>
            <a:pPr lvl="1"/>
            <a:endParaRPr lang="en-US" kern="0" baseline="30000" dirty="0" smtClean="0"/>
          </a:p>
        </p:txBody>
      </p:sp>
    </p:spTree>
    <p:extLst>
      <p:ext uri="{BB962C8B-B14F-4D97-AF65-F5344CB8AC3E}">
        <p14:creationId xmlns:p14="http://schemas.microsoft.com/office/powerpoint/2010/main" val="413800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dRad</a:t>
            </a:r>
            <a:r>
              <a:rPr lang="en-US" dirty="0"/>
              <a:t> by scene radiance</a:t>
            </a:r>
          </a:p>
        </p:txBody>
      </p:sp>
      <p:sp>
        <p:nvSpPr>
          <p:cNvPr id="4" name="Date Placeholder 3"/>
          <p:cNvSpPr>
            <a:spLocks noGrp="1"/>
          </p:cNvSpPr>
          <p:nvPr>
            <p:ph type="dt" sz="half" idx="10"/>
          </p:nvPr>
        </p:nvSpPr>
        <p:spPr/>
        <p:txBody>
          <a:bodyPr/>
          <a:lstStyle/>
          <a:p>
            <a:pPr>
              <a:defRPr/>
            </a:pPr>
            <a:r>
              <a:rPr lang="en-US" smtClean="0"/>
              <a:t>9/16/2016</a:t>
            </a:r>
            <a:endParaRPr lang="en-US"/>
          </a:p>
        </p:txBody>
      </p:sp>
      <p:sp>
        <p:nvSpPr>
          <p:cNvPr id="5" name="Slide Number Placeholder 4"/>
          <p:cNvSpPr>
            <a:spLocks noGrp="1"/>
          </p:cNvSpPr>
          <p:nvPr>
            <p:ph type="sldNum" sz="quarter" idx="12"/>
          </p:nvPr>
        </p:nvSpPr>
        <p:spPr/>
        <p:txBody>
          <a:bodyPr/>
          <a:lstStyle/>
          <a:p>
            <a:pPr>
              <a:defRPr/>
            </a:pPr>
            <a:fld id="{BE8A6ADC-8816-455D-A4A5-FC4A24091803}" type="slidenum">
              <a:rPr lang="en-US" smtClean="0"/>
              <a:pPr>
                <a:defRPr/>
              </a:pPr>
              <a:t>26</a:t>
            </a:fld>
            <a:endParaRPr lang="en-US"/>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88936" y="1143000"/>
            <a:ext cx="7942881" cy="4983163"/>
          </a:xfrm>
          <a:prstGeom prst="rect">
            <a:avLst/>
          </a:prstGeom>
        </p:spPr>
      </p:pic>
      <p:pic>
        <p:nvPicPr>
          <p:cNvPr id="7" name="Content Placeholder 5"/>
          <p:cNvPicPr>
            <a:picLocks/>
          </p:cNvPicPr>
          <p:nvPr/>
        </p:nvPicPr>
        <p:blipFill rotWithShape="1">
          <a:blip r:embed="rId3">
            <a:extLst>
              <a:ext uri="{28A0092B-C50C-407E-A947-70E740481C1C}">
                <a14:useLocalDpi xmlns:a14="http://schemas.microsoft.com/office/drawing/2010/main" val="0"/>
              </a:ext>
            </a:extLst>
          </a:blip>
          <a:srcRect l="62055" t="2099" r="17376" b="89348"/>
          <a:stretch/>
        </p:blipFill>
        <p:spPr bwMode="auto">
          <a:xfrm>
            <a:off x="5594888" y="870368"/>
            <a:ext cx="1666068" cy="426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564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Longwave a </a:t>
            </a:r>
            <a:r>
              <a:rPr lang="en-US" dirty="0" err="1" smtClean="0"/>
              <a:t>dSignal</a:t>
            </a:r>
            <a:r>
              <a:rPr lang="en-US" dirty="0" smtClean="0"/>
              <a:t> by signal level</a:t>
            </a:r>
            <a:endParaRPr lang="en-US" dirty="0"/>
          </a:p>
        </p:txBody>
      </p:sp>
      <p:sp>
        <p:nvSpPr>
          <p:cNvPr id="4" name="Date Placeholder 3"/>
          <p:cNvSpPr>
            <a:spLocks noGrp="1"/>
          </p:cNvSpPr>
          <p:nvPr>
            <p:ph type="dt" sz="half" idx="10"/>
          </p:nvPr>
        </p:nvSpPr>
        <p:spPr/>
        <p:txBody>
          <a:bodyPr/>
          <a:lstStyle/>
          <a:p>
            <a:pPr>
              <a:defRPr/>
            </a:pPr>
            <a:r>
              <a:rPr lang="en-US" smtClean="0"/>
              <a:t>9/16/2016</a:t>
            </a:r>
            <a:endParaRPr lang="en-US"/>
          </a:p>
        </p:txBody>
      </p:sp>
      <p:sp>
        <p:nvSpPr>
          <p:cNvPr id="5" name="Slide Number Placeholder 4"/>
          <p:cNvSpPr>
            <a:spLocks noGrp="1"/>
          </p:cNvSpPr>
          <p:nvPr>
            <p:ph type="sldNum" sz="quarter" idx="12"/>
          </p:nvPr>
        </p:nvSpPr>
        <p:spPr/>
        <p:txBody>
          <a:bodyPr/>
          <a:lstStyle/>
          <a:p>
            <a:pPr>
              <a:defRPr/>
            </a:pPr>
            <a:fld id="{BE8A6ADC-8816-455D-A4A5-FC4A24091803}" type="slidenum">
              <a:rPr lang="en-US" smtClean="0"/>
              <a:pPr>
                <a:defRPr/>
              </a:pPr>
              <a:t>27</a:t>
            </a:fld>
            <a:endParaRPr lang="en-US"/>
          </a:p>
        </p:txBody>
      </p:sp>
      <p:pic>
        <p:nvPicPr>
          <p:cNvPr id="6" name="Content Placeholder 5"/>
          <p:cNvPicPr>
            <a:picLocks noGrp="1"/>
          </p:cNvPicPr>
          <p:nvPr>
            <p:ph idx="1"/>
          </p:nvPr>
        </p:nvPicPr>
        <p:blipFill rotWithShape="1">
          <a:blip r:embed="rId2">
            <a:extLst>
              <a:ext uri="{28A0092B-C50C-407E-A947-70E740481C1C}">
                <a14:useLocalDpi xmlns:a14="http://schemas.microsoft.com/office/drawing/2010/main" val="0"/>
              </a:ext>
            </a:extLst>
          </a:blip>
          <a:srcRect b="75403"/>
          <a:stretch/>
        </p:blipFill>
        <p:spPr>
          <a:xfrm>
            <a:off x="588936" y="1143000"/>
            <a:ext cx="7942881" cy="1225731"/>
          </a:xfrm>
          <a:prstGeom prst="rect">
            <a:avLst/>
          </a:prstGeom>
        </p:spPr>
      </p:pic>
      <p:pic>
        <p:nvPicPr>
          <p:cNvPr id="7" name="Content Placeholder 5"/>
          <p:cNvPicPr>
            <a:picLocks/>
          </p:cNvPicPr>
          <p:nvPr/>
        </p:nvPicPr>
        <p:blipFill rotWithShape="1">
          <a:blip r:embed="rId3">
            <a:extLst>
              <a:ext uri="{28A0092B-C50C-407E-A947-70E740481C1C}">
                <a14:useLocalDpi xmlns:a14="http://schemas.microsoft.com/office/drawing/2010/main" val="0"/>
              </a:ext>
            </a:extLst>
          </a:blip>
          <a:srcRect l="62055" t="2099" r="17376" b="89348"/>
          <a:stretch/>
        </p:blipFill>
        <p:spPr bwMode="auto">
          <a:xfrm>
            <a:off x="5594888" y="870368"/>
            <a:ext cx="1666068" cy="426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p:nvPr/>
        </p:nvPicPr>
        <p:blipFill rotWithShape="1">
          <a:blip r:embed="rId4">
            <a:extLst>
              <a:ext uri="{28A0092B-C50C-407E-A947-70E740481C1C}">
                <a14:useLocalDpi xmlns:a14="http://schemas.microsoft.com/office/drawing/2010/main" val="0"/>
              </a:ext>
            </a:extLst>
          </a:blip>
          <a:srcRect l="5723" t="5772" r="3544" b="71122"/>
          <a:stretch/>
        </p:blipFill>
        <p:spPr bwMode="auto">
          <a:xfrm>
            <a:off x="244806" y="2429933"/>
            <a:ext cx="8408126" cy="1228292"/>
          </a:xfrm>
          <a:prstGeom prst="rect">
            <a:avLst/>
          </a:prstGeom>
          <a:noFill/>
          <a:ln>
            <a:noFill/>
          </a:ln>
        </p:spPr>
      </p:pic>
      <p:sp>
        <p:nvSpPr>
          <p:cNvPr id="9" name="Content Placeholder 2"/>
          <p:cNvSpPr txBox="1">
            <a:spLocks/>
          </p:cNvSpPr>
          <p:nvPr/>
        </p:nvSpPr>
        <p:spPr bwMode="auto">
          <a:xfrm>
            <a:off x="380999" y="3719427"/>
            <a:ext cx="8271933" cy="2452773"/>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105" charset="-128"/>
                <a:cs typeface="ＭＳ Ｐゴシック"/>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105" charset="-128"/>
                <a:cs typeface="ＭＳ Ｐゴシック"/>
              </a:defRPr>
            </a:lvl3pPr>
            <a:lvl4pPr marL="1600200" indent="-228600" algn="l" rtl="0" eaLnBrk="0" fontAlgn="base" hangingPunct="0">
              <a:spcBef>
                <a:spcPct val="20000"/>
              </a:spcBef>
              <a:spcAft>
                <a:spcPct val="0"/>
              </a:spcAft>
              <a:buChar char="–"/>
              <a:defRPr sz="1400">
                <a:solidFill>
                  <a:schemeClr val="tx1"/>
                </a:solidFill>
                <a:latin typeface="+mn-lt"/>
                <a:ea typeface="ＭＳ Ｐゴシック" pitchFamily="-105" charset="-128"/>
                <a:cs typeface="ＭＳ Ｐゴシック"/>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105"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r>
              <a:rPr lang="en-US" sz="1600" kern="0" dirty="0" smtClean="0"/>
              <a:t>As discussed above, the stratospheric region &lt;700 cm-1 shows possible signal leakage</a:t>
            </a:r>
          </a:p>
          <a:p>
            <a:pPr lvl="3"/>
            <a:endParaRPr lang="en-US" sz="1000" kern="0" dirty="0" smtClean="0"/>
          </a:p>
          <a:p>
            <a:r>
              <a:rPr lang="en-US" sz="1600" kern="0" dirty="0" smtClean="0"/>
              <a:t>At 730 and 750 cm</a:t>
            </a:r>
            <a:r>
              <a:rPr lang="en-US" sz="1600" kern="0" baseline="30000" dirty="0" smtClean="0"/>
              <a:t>-1</a:t>
            </a:r>
            <a:r>
              <a:rPr lang="en-US" sz="1600" kern="0" dirty="0" smtClean="0"/>
              <a:t> we see a different pattern:</a:t>
            </a:r>
          </a:p>
          <a:p>
            <a:pPr lvl="1"/>
            <a:r>
              <a:rPr lang="en-US" sz="1400" kern="0" dirty="0" smtClean="0"/>
              <a:t>Curvature with scene signal -- possible nonlinearity problem?</a:t>
            </a:r>
          </a:p>
          <a:p>
            <a:pPr lvl="1"/>
            <a:r>
              <a:rPr lang="en-US" sz="1400" kern="0" dirty="0" smtClean="0"/>
              <a:t>Error may go to ~zero at space signal levels</a:t>
            </a:r>
          </a:p>
          <a:p>
            <a:pPr lvl="1"/>
            <a:r>
              <a:rPr lang="en-US" sz="1400" kern="0" dirty="0" smtClean="0"/>
              <a:t>750 cm</a:t>
            </a:r>
            <a:r>
              <a:rPr lang="en-US" sz="1400" kern="0" baseline="30000" dirty="0" smtClean="0"/>
              <a:t>-1</a:t>
            </a:r>
            <a:r>
              <a:rPr lang="en-US" sz="1400" kern="0" dirty="0" smtClean="0"/>
              <a:t> clearly has a bias (AIRS colder) at the hottest signal levels</a:t>
            </a:r>
            <a:endParaRPr lang="en-US" sz="1400" kern="0" dirty="0"/>
          </a:p>
          <a:p>
            <a:pPr lvl="1"/>
            <a:endParaRPr lang="en-US" sz="2000" kern="0" baseline="30000" dirty="0" smtClean="0"/>
          </a:p>
        </p:txBody>
      </p:sp>
    </p:spTree>
    <p:extLst>
      <p:ext uri="{BB962C8B-B14F-4D97-AF65-F5344CB8AC3E}">
        <p14:creationId xmlns:p14="http://schemas.microsoft.com/office/powerpoint/2010/main" val="1968021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Longwave b </a:t>
            </a:r>
            <a:r>
              <a:rPr lang="en-US" dirty="0" err="1" smtClean="0"/>
              <a:t>dSignal</a:t>
            </a:r>
            <a:r>
              <a:rPr lang="en-US" dirty="0" smtClean="0"/>
              <a:t> by signal level</a:t>
            </a:r>
            <a:endParaRPr lang="en-US" dirty="0"/>
          </a:p>
        </p:txBody>
      </p:sp>
      <p:sp>
        <p:nvSpPr>
          <p:cNvPr id="4" name="Date Placeholder 3"/>
          <p:cNvSpPr>
            <a:spLocks noGrp="1"/>
          </p:cNvSpPr>
          <p:nvPr>
            <p:ph type="dt" sz="half" idx="10"/>
          </p:nvPr>
        </p:nvSpPr>
        <p:spPr/>
        <p:txBody>
          <a:bodyPr/>
          <a:lstStyle/>
          <a:p>
            <a:pPr>
              <a:defRPr/>
            </a:pPr>
            <a:r>
              <a:rPr lang="en-US" smtClean="0"/>
              <a:t>9/16/2016</a:t>
            </a:r>
            <a:endParaRPr lang="en-US"/>
          </a:p>
        </p:txBody>
      </p:sp>
      <p:sp>
        <p:nvSpPr>
          <p:cNvPr id="5" name="Slide Number Placeholder 4"/>
          <p:cNvSpPr>
            <a:spLocks noGrp="1"/>
          </p:cNvSpPr>
          <p:nvPr>
            <p:ph type="sldNum" sz="quarter" idx="12"/>
          </p:nvPr>
        </p:nvSpPr>
        <p:spPr/>
        <p:txBody>
          <a:bodyPr/>
          <a:lstStyle/>
          <a:p>
            <a:pPr>
              <a:defRPr/>
            </a:pPr>
            <a:fld id="{BE8A6ADC-8816-455D-A4A5-FC4A24091803}" type="slidenum">
              <a:rPr lang="en-US" smtClean="0"/>
              <a:pPr>
                <a:defRPr/>
              </a:pPr>
              <a:t>28</a:t>
            </a:fld>
            <a:endParaRPr lang="en-US"/>
          </a:p>
        </p:txBody>
      </p:sp>
      <p:pic>
        <p:nvPicPr>
          <p:cNvPr id="6" name="Content Placeholder 5"/>
          <p:cNvPicPr>
            <a:picLocks noGrp="1"/>
          </p:cNvPicPr>
          <p:nvPr>
            <p:ph idx="1"/>
          </p:nvPr>
        </p:nvPicPr>
        <p:blipFill rotWithShape="1">
          <a:blip r:embed="rId2">
            <a:extLst>
              <a:ext uri="{28A0092B-C50C-407E-A947-70E740481C1C}">
                <a14:useLocalDpi xmlns:a14="http://schemas.microsoft.com/office/drawing/2010/main" val="0"/>
              </a:ext>
            </a:extLst>
          </a:blip>
          <a:srcRect t="24422" b="50237"/>
          <a:stretch/>
        </p:blipFill>
        <p:spPr>
          <a:xfrm>
            <a:off x="588936" y="1166947"/>
            <a:ext cx="7942881" cy="1262743"/>
          </a:xfrm>
          <a:prstGeom prst="rect">
            <a:avLst/>
          </a:prstGeom>
        </p:spPr>
      </p:pic>
      <p:pic>
        <p:nvPicPr>
          <p:cNvPr id="7" name="Content Placeholder 5"/>
          <p:cNvPicPr>
            <a:picLocks/>
          </p:cNvPicPr>
          <p:nvPr/>
        </p:nvPicPr>
        <p:blipFill rotWithShape="1">
          <a:blip r:embed="rId3">
            <a:extLst>
              <a:ext uri="{28A0092B-C50C-407E-A947-70E740481C1C}">
                <a14:useLocalDpi xmlns:a14="http://schemas.microsoft.com/office/drawing/2010/main" val="0"/>
              </a:ext>
            </a:extLst>
          </a:blip>
          <a:srcRect l="62055" t="2099" r="17376" b="89348"/>
          <a:stretch/>
        </p:blipFill>
        <p:spPr bwMode="auto">
          <a:xfrm>
            <a:off x="5594888" y="870368"/>
            <a:ext cx="1666068" cy="426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p:nvPr/>
        </p:nvPicPr>
        <p:blipFill rotWithShape="1">
          <a:blip r:embed="rId4">
            <a:extLst>
              <a:ext uri="{28A0092B-C50C-407E-A947-70E740481C1C}">
                <a14:useLocalDpi xmlns:a14="http://schemas.microsoft.com/office/drawing/2010/main" val="0"/>
              </a:ext>
            </a:extLst>
          </a:blip>
          <a:srcRect l="5723" t="29822" r="3544" b="47243"/>
          <a:stretch/>
        </p:blipFill>
        <p:spPr bwMode="auto">
          <a:xfrm>
            <a:off x="227872" y="2497667"/>
            <a:ext cx="8408126" cy="1219200"/>
          </a:xfrm>
          <a:prstGeom prst="rect">
            <a:avLst/>
          </a:prstGeom>
          <a:noFill/>
          <a:ln>
            <a:noFill/>
          </a:ln>
        </p:spPr>
      </p:pic>
      <p:sp>
        <p:nvSpPr>
          <p:cNvPr id="9" name="Content Placeholder 2"/>
          <p:cNvSpPr txBox="1">
            <a:spLocks/>
          </p:cNvSpPr>
          <p:nvPr/>
        </p:nvSpPr>
        <p:spPr bwMode="auto">
          <a:xfrm>
            <a:off x="380999" y="3719427"/>
            <a:ext cx="8271933" cy="2452773"/>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105" charset="-128"/>
                <a:cs typeface="ＭＳ Ｐゴシック"/>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105" charset="-128"/>
                <a:cs typeface="ＭＳ Ｐゴシック"/>
              </a:defRPr>
            </a:lvl3pPr>
            <a:lvl4pPr marL="1600200" indent="-228600" algn="l" rtl="0" eaLnBrk="0" fontAlgn="base" hangingPunct="0">
              <a:spcBef>
                <a:spcPct val="20000"/>
              </a:spcBef>
              <a:spcAft>
                <a:spcPct val="0"/>
              </a:spcAft>
              <a:buChar char="–"/>
              <a:defRPr sz="1400">
                <a:solidFill>
                  <a:schemeClr val="tx1"/>
                </a:solidFill>
                <a:latin typeface="+mn-lt"/>
                <a:ea typeface="ＭＳ Ｐゴシック" pitchFamily="-105" charset="-128"/>
                <a:cs typeface="ＭＳ Ｐゴシック"/>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105"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r>
              <a:rPr lang="en-US" sz="1600" kern="0" dirty="0" smtClean="0"/>
              <a:t>All have similar shape</a:t>
            </a:r>
          </a:p>
          <a:p>
            <a:endParaRPr lang="en-US" sz="400" kern="0" dirty="0" smtClean="0"/>
          </a:p>
          <a:p>
            <a:r>
              <a:rPr lang="en-US" sz="1600" kern="0" dirty="0" smtClean="0"/>
              <a:t>900 cm</a:t>
            </a:r>
            <a:r>
              <a:rPr lang="en-US" sz="1600" kern="0" baseline="30000" dirty="0" smtClean="0"/>
              <a:t>-1</a:t>
            </a:r>
            <a:r>
              <a:rPr lang="en-US" sz="1600" kern="0" dirty="0" smtClean="0"/>
              <a:t> has only one curve visible because they are identical</a:t>
            </a:r>
          </a:p>
          <a:p>
            <a:pPr lvl="4"/>
            <a:endParaRPr lang="en-US" sz="1000" kern="0" dirty="0"/>
          </a:p>
          <a:p>
            <a:r>
              <a:rPr lang="en-US" sz="1600" kern="0" dirty="0" smtClean="0"/>
              <a:t>Biases differ significantly</a:t>
            </a:r>
          </a:p>
          <a:p>
            <a:pPr lvl="1"/>
            <a:endParaRPr lang="en-US" sz="2000" kern="0" baseline="30000" dirty="0" smtClean="0"/>
          </a:p>
        </p:txBody>
      </p:sp>
    </p:spTree>
    <p:extLst>
      <p:ext uri="{BB962C8B-B14F-4D97-AF65-F5344CB8AC3E}">
        <p14:creationId xmlns:p14="http://schemas.microsoft.com/office/powerpoint/2010/main" val="69025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Midwave</a:t>
            </a:r>
            <a:r>
              <a:rPr lang="en-US" dirty="0" smtClean="0"/>
              <a:t> </a:t>
            </a:r>
            <a:r>
              <a:rPr lang="en-US" dirty="0" err="1" smtClean="0"/>
              <a:t>dSignal</a:t>
            </a:r>
            <a:r>
              <a:rPr lang="en-US" dirty="0" smtClean="0"/>
              <a:t> by signal level</a:t>
            </a:r>
            <a:endParaRPr lang="en-US" dirty="0"/>
          </a:p>
        </p:txBody>
      </p:sp>
      <p:sp>
        <p:nvSpPr>
          <p:cNvPr id="4" name="Date Placeholder 3"/>
          <p:cNvSpPr>
            <a:spLocks noGrp="1"/>
          </p:cNvSpPr>
          <p:nvPr>
            <p:ph type="dt" sz="half" idx="10"/>
          </p:nvPr>
        </p:nvSpPr>
        <p:spPr/>
        <p:txBody>
          <a:bodyPr/>
          <a:lstStyle/>
          <a:p>
            <a:pPr>
              <a:defRPr/>
            </a:pPr>
            <a:r>
              <a:rPr lang="en-US" smtClean="0"/>
              <a:t>9/16/2016</a:t>
            </a:r>
            <a:endParaRPr lang="en-US"/>
          </a:p>
        </p:txBody>
      </p:sp>
      <p:sp>
        <p:nvSpPr>
          <p:cNvPr id="5" name="Slide Number Placeholder 4"/>
          <p:cNvSpPr>
            <a:spLocks noGrp="1"/>
          </p:cNvSpPr>
          <p:nvPr>
            <p:ph type="sldNum" sz="quarter" idx="12"/>
          </p:nvPr>
        </p:nvSpPr>
        <p:spPr/>
        <p:txBody>
          <a:bodyPr/>
          <a:lstStyle/>
          <a:p>
            <a:pPr>
              <a:defRPr/>
            </a:pPr>
            <a:fld id="{BE8A6ADC-8816-455D-A4A5-FC4A24091803}" type="slidenum">
              <a:rPr lang="en-US" smtClean="0"/>
              <a:pPr>
                <a:defRPr/>
              </a:pPr>
              <a:t>29</a:t>
            </a:fld>
            <a:endParaRPr lang="en-US"/>
          </a:p>
        </p:txBody>
      </p:sp>
      <p:pic>
        <p:nvPicPr>
          <p:cNvPr id="6" name="Content Placeholder 5"/>
          <p:cNvPicPr>
            <a:picLocks noGrp="1"/>
          </p:cNvPicPr>
          <p:nvPr>
            <p:ph idx="1"/>
          </p:nvPr>
        </p:nvPicPr>
        <p:blipFill rotWithShape="1">
          <a:blip r:embed="rId2">
            <a:extLst>
              <a:ext uri="{28A0092B-C50C-407E-A947-70E740481C1C}">
                <a14:useLocalDpi xmlns:a14="http://schemas.microsoft.com/office/drawing/2010/main" val="0"/>
              </a:ext>
            </a:extLst>
          </a:blip>
          <a:srcRect t="49414" b="24897"/>
          <a:stretch/>
        </p:blipFill>
        <p:spPr>
          <a:xfrm>
            <a:off x="588936" y="1149523"/>
            <a:ext cx="7942881" cy="1280160"/>
          </a:xfrm>
          <a:prstGeom prst="rect">
            <a:avLst/>
          </a:prstGeom>
        </p:spPr>
      </p:pic>
      <p:pic>
        <p:nvPicPr>
          <p:cNvPr id="7" name="Content Placeholder 5"/>
          <p:cNvPicPr>
            <a:picLocks/>
          </p:cNvPicPr>
          <p:nvPr/>
        </p:nvPicPr>
        <p:blipFill rotWithShape="1">
          <a:blip r:embed="rId3">
            <a:extLst>
              <a:ext uri="{28A0092B-C50C-407E-A947-70E740481C1C}">
                <a14:useLocalDpi xmlns:a14="http://schemas.microsoft.com/office/drawing/2010/main" val="0"/>
              </a:ext>
            </a:extLst>
          </a:blip>
          <a:srcRect l="62055" t="2099" r="17376" b="89348"/>
          <a:stretch/>
        </p:blipFill>
        <p:spPr bwMode="auto">
          <a:xfrm>
            <a:off x="5594888" y="870368"/>
            <a:ext cx="1666068" cy="426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p:nvPr/>
        </p:nvPicPr>
        <p:blipFill rotWithShape="1">
          <a:blip r:embed="rId4">
            <a:extLst>
              <a:ext uri="{28A0092B-C50C-407E-A947-70E740481C1C}">
                <a14:useLocalDpi xmlns:a14="http://schemas.microsoft.com/office/drawing/2010/main" val="0"/>
              </a:ext>
            </a:extLst>
          </a:blip>
          <a:srcRect l="5723" t="53872" r="3544" b="22875"/>
          <a:stretch/>
        </p:blipFill>
        <p:spPr bwMode="auto">
          <a:xfrm>
            <a:off x="244806" y="2472266"/>
            <a:ext cx="8408126" cy="1236133"/>
          </a:xfrm>
          <a:prstGeom prst="rect">
            <a:avLst/>
          </a:prstGeom>
          <a:noFill/>
          <a:ln>
            <a:noFill/>
          </a:ln>
        </p:spPr>
      </p:pic>
      <p:sp>
        <p:nvSpPr>
          <p:cNvPr id="9" name="Content Placeholder 2"/>
          <p:cNvSpPr txBox="1">
            <a:spLocks/>
          </p:cNvSpPr>
          <p:nvPr/>
        </p:nvSpPr>
        <p:spPr bwMode="auto">
          <a:xfrm>
            <a:off x="380999" y="3719427"/>
            <a:ext cx="8271933" cy="2452773"/>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105" charset="-128"/>
                <a:cs typeface="ＭＳ Ｐゴシック"/>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105" charset="-128"/>
                <a:cs typeface="ＭＳ Ｐゴシック"/>
              </a:defRPr>
            </a:lvl3pPr>
            <a:lvl4pPr marL="1600200" indent="-228600" algn="l" rtl="0" eaLnBrk="0" fontAlgn="base" hangingPunct="0">
              <a:spcBef>
                <a:spcPct val="20000"/>
              </a:spcBef>
              <a:spcAft>
                <a:spcPct val="0"/>
              </a:spcAft>
              <a:buChar char="–"/>
              <a:defRPr sz="1400">
                <a:solidFill>
                  <a:schemeClr val="tx1"/>
                </a:solidFill>
                <a:latin typeface="+mn-lt"/>
                <a:ea typeface="ＭＳ Ｐゴシック" pitchFamily="-105" charset="-128"/>
                <a:cs typeface="ＭＳ Ｐゴシック"/>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105"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r>
              <a:rPr lang="en-US" sz="1600" kern="0" dirty="0" smtClean="0"/>
              <a:t>1250 and 1400 cm</a:t>
            </a:r>
            <a:r>
              <a:rPr lang="en-US" sz="1600" kern="0" baseline="30000" dirty="0" smtClean="0"/>
              <a:t>-1</a:t>
            </a:r>
            <a:r>
              <a:rPr lang="en-US" sz="1600" kern="0" dirty="0" smtClean="0"/>
              <a:t> resemble the longwave window pattern</a:t>
            </a:r>
          </a:p>
          <a:p>
            <a:pPr lvl="4"/>
            <a:endParaRPr lang="en-US" sz="1000" kern="0" dirty="0"/>
          </a:p>
          <a:p>
            <a:r>
              <a:rPr lang="en-US" sz="1600" kern="0" dirty="0" smtClean="0"/>
              <a:t>At 1550 cm</a:t>
            </a:r>
            <a:r>
              <a:rPr lang="en-US" sz="1600" kern="0" baseline="30000" dirty="0" smtClean="0"/>
              <a:t>-1</a:t>
            </a:r>
            <a:r>
              <a:rPr lang="en-US" sz="1600" kern="0" dirty="0" smtClean="0"/>
              <a:t>, in the coldest part of the water band, we again have a strong slope with out-of-band signal level</a:t>
            </a:r>
          </a:p>
          <a:p>
            <a:pPr lvl="1"/>
            <a:endParaRPr lang="en-US" sz="2000" kern="0" baseline="30000" dirty="0" smtClean="0"/>
          </a:p>
        </p:txBody>
      </p:sp>
    </p:spTree>
    <p:extLst>
      <p:ext uri="{BB962C8B-B14F-4D97-AF65-F5344CB8AC3E}">
        <p14:creationId xmlns:p14="http://schemas.microsoft.com/office/powerpoint/2010/main" val="900484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a:t>TSNO is a powerful tool for comparing AIRS and </a:t>
            </a:r>
            <a:r>
              <a:rPr lang="en-US" dirty="0" err="1"/>
              <a:t>CrIS</a:t>
            </a:r>
            <a:r>
              <a:rPr lang="en-US" dirty="0"/>
              <a:t> in the 50% of the area of the globe that is most critical for weather and climate. </a:t>
            </a:r>
            <a:endParaRPr lang="en-US" dirty="0" smtClean="0"/>
          </a:p>
          <a:p>
            <a:pPr lvl="1"/>
            <a:r>
              <a:rPr lang="en-US" dirty="0" smtClean="0"/>
              <a:t>It </a:t>
            </a:r>
            <a:r>
              <a:rPr lang="en-US" dirty="0"/>
              <a:t>has demonstrated statistical power at the 0.01 K level over the full range of observed brightness temperatures for these instruments.  </a:t>
            </a:r>
            <a:endParaRPr lang="en-US" dirty="0" smtClean="0"/>
          </a:p>
          <a:p>
            <a:pPr lvl="1"/>
            <a:r>
              <a:rPr lang="en-US" dirty="0" smtClean="0"/>
              <a:t>It </a:t>
            </a:r>
            <a:r>
              <a:rPr lang="en-US" dirty="0"/>
              <a:t>already has helped to diagnose temperature-dependent differences between the two instruments in­­ selected spectral ranges.  </a:t>
            </a:r>
            <a:endParaRPr lang="en-US" dirty="0" smtClean="0"/>
          </a:p>
          <a:p>
            <a:pPr lvl="1"/>
            <a:r>
              <a:rPr lang="en-US" dirty="0" smtClean="0"/>
              <a:t>With </a:t>
            </a:r>
            <a:r>
              <a:rPr lang="en-US" dirty="0"/>
              <a:t>more powerful metrics and statistical approaches, it will be possible to isolate the effects of scene inhomogeneity and gain better insight into both instruments. </a:t>
            </a:r>
            <a:endParaRPr lang="en-US" dirty="0" smtClean="0"/>
          </a:p>
          <a:p>
            <a:r>
              <a:rPr lang="en-US" dirty="0" smtClean="0"/>
              <a:t>We </a:t>
            </a:r>
            <a:r>
              <a:rPr lang="en-US" dirty="0"/>
              <a:t>show that the two instruments generally agree at the better than 0.3 K level. </a:t>
            </a:r>
            <a:endParaRPr lang="en-US" dirty="0" smtClean="0"/>
          </a:p>
          <a:p>
            <a:pPr lvl="1"/>
            <a:r>
              <a:rPr lang="en-US" dirty="0" smtClean="0"/>
              <a:t>From </a:t>
            </a:r>
            <a:r>
              <a:rPr lang="en-US" dirty="0"/>
              <a:t>an instrument specification viewpoint this is an excellent agreement. However, from a climate change viewpoint an 0.1K difference is the equivalent of one decades of global warming. </a:t>
            </a:r>
            <a:endParaRPr lang="en-US" dirty="0" smtClean="0"/>
          </a:p>
          <a:p>
            <a:pPr lvl="1"/>
            <a:r>
              <a:rPr lang="en-US" dirty="0" smtClean="0"/>
              <a:t>The </a:t>
            </a:r>
            <a:r>
              <a:rPr lang="en-US" dirty="0"/>
              <a:t>agreement between AIRS and </a:t>
            </a:r>
            <a:r>
              <a:rPr lang="en-US" dirty="0" err="1"/>
              <a:t>CrIS</a:t>
            </a:r>
            <a:r>
              <a:rPr lang="en-US" dirty="0"/>
              <a:t> may </a:t>
            </a:r>
            <a:r>
              <a:rPr lang="en-US" dirty="0" smtClean="0"/>
              <a:t>improve </a:t>
            </a:r>
            <a:r>
              <a:rPr lang="en-US" dirty="0"/>
              <a:t>with the release of an improved </a:t>
            </a:r>
            <a:r>
              <a:rPr lang="en-US" dirty="0" err="1"/>
              <a:t>CrIS</a:t>
            </a:r>
            <a:r>
              <a:rPr lang="en-US" dirty="0"/>
              <a:t> or AIRS calibration algorithm.</a:t>
            </a:r>
          </a:p>
          <a:p>
            <a:endParaRPr lang="en-US" dirty="0"/>
          </a:p>
        </p:txBody>
      </p:sp>
      <p:sp>
        <p:nvSpPr>
          <p:cNvPr id="4" name="Date Placeholder 3"/>
          <p:cNvSpPr>
            <a:spLocks noGrp="1"/>
          </p:cNvSpPr>
          <p:nvPr>
            <p:ph type="dt" sz="half" idx="10"/>
          </p:nvPr>
        </p:nvSpPr>
        <p:spPr/>
        <p:txBody>
          <a:bodyPr/>
          <a:lstStyle/>
          <a:p>
            <a:pPr>
              <a:defRPr/>
            </a:pPr>
            <a:r>
              <a:rPr lang="en-US" smtClean="0"/>
              <a:t>9/16/2016</a:t>
            </a:r>
            <a:endParaRPr lang="en-US"/>
          </a:p>
        </p:txBody>
      </p:sp>
      <p:sp>
        <p:nvSpPr>
          <p:cNvPr id="5" name="Slide Number Placeholder 4"/>
          <p:cNvSpPr>
            <a:spLocks noGrp="1"/>
          </p:cNvSpPr>
          <p:nvPr>
            <p:ph type="sldNum" sz="quarter" idx="12"/>
          </p:nvPr>
        </p:nvSpPr>
        <p:spPr/>
        <p:txBody>
          <a:bodyPr/>
          <a:lstStyle/>
          <a:p>
            <a:pPr>
              <a:defRPr/>
            </a:pPr>
            <a:fld id="{BE8A6ADC-8816-455D-A4A5-FC4A24091803}" type="slidenum">
              <a:rPr lang="en-US" smtClean="0"/>
              <a:pPr>
                <a:defRPr/>
              </a:pPr>
              <a:t>3</a:t>
            </a:fld>
            <a:endParaRPr lang="en-US"/>
          </a:p>
        </p:txBody>
      </p:sp>
    </p:spTree>
    <p:extLst>
      <p:ext uri="{BB962C8B-B14F-4D97-AF65-F5344CB8AC3E}">
        <p14:creationId xmlns:p14="http://schemas.microsoft.com/office/powerpoint/2010/main" val="264502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Shortwave </a:t>
            </a:r>
            <a:r>
              <a:rPr lang="en-US" dirty="0" err="1" smtClean="0"/>
              <a:t>dSignal</a:t>
            </a:r>
            <a:r>
              <a:rPr lang="en-US" dirty="0" smtClean="0"/>
              <a:t> by signal level</a:t>
            </a:r>
            <a:endParaRPr lang="en-US" dirty="0"/>
          </a:p>
        </p:txBody>
      </p:sp>
      <p:sp>
        <p:nvSpPr>
          <p:cNvPr id="4" name="Date Placeholder 3"/>
          <p:cNvSpPr>
            <a:spLocks noGrp="1"/>
          </p:cNvSpPr>
          <p:nvPr>
            <p:ph type="dt" sz="half" idx="10"/>
          </p:nvPr>
        </p:nvSpPr>
        <p:spPr/>
        <p:txBody>
          <a:bodyPr/>
          <a:lstStyle/>
          <a:p>
            <a:pPr>
              <a:defRPr/>
            </a:pPr>
            <a:r>
              <a:rPr lang="en-US" smtClean="0"/>
              <a:t>9/16/2016</a:t>
            </a:r>
            <a:endParaRPr lang="en-US"/>
          </a:p>
        </p:txBody>
      </p:sp>
      <p:sp>
        <p:nvSpPr>
          <p:cNvPr id="5" name="Slide Number Placeholder 4"/>
          <p:cNvSpPr>
            <a:spLocks noGrp="1"/>
          </p:cNvSpPr>
          <p:nvPr>
            <p:ph type="sldNum" sz="quarter" idx="12"/>
          </p:nvPr>
        </p:nvSpPr>
        <p:spPr/>
        <p:txBody>
          <a:bodyPr/>
          <a:lstStyle/>
          <a:p>
            <a:pPr>
              <a:defRPr/>
            </a:pPr>
            <a:fld id="{BE8A6ADC-8816-455D-A4A5-FC4A24091803}" type="slidenum">
              <a:rPr lang="en-US" smtClean="0"/>
              <a:pPr>
                <a:defRPr/>
              </a:pPr>
              <a:t>30</a:t>
            </a:fld>
            <a:endParaRPr lang="en-US"/>
          </a:p>
        </p:txBody>
      </p:sp>
      <p:pic>
        <p:nvPicPr>
          <p:cNvPr id="6" name="Content Placeholder 5"/>
          <p:cNvPicPr>
            <a:picLocks noGrp="1"/>
          </p:cNvPicPr>
          <p:nvPr>
            <p:ph idx="1"/>
          </p:nvPr>
        </p:nvPicPr>
        <p:blipFill rotWithShape="1">
          <a:blip r:embed="rId2">
            <a:extLst>
              <a:ext uri="{28A0092B-C50C-407E-A947-70E740481C1C}">
                <a14:useLocalDpi xmlns:a14="http://schemas.microsoft.com/office/drawing/2010/main" val="0"/>
              </a:ext>
            </a:extLst>
          </a:blip>
          <a:srcRect t="74754"/>
          <a:stretch/>
        </p:blipFill>
        <p:spPr>
          <a:xfrm>
            <a:off x="588936" y="1175651"/>
            <a:ext cx="7942881" cy="1258072"/>
          </a:xfrm>
          <a:prstGeom prst="rect">
            <a:avLst/>
          </a:prstGeom>
        </p:spPr>
      </p:pic>
      <p:pic>
        <p:nvPicPr>
          <p:cNvPr id="7" name="Content Placeholder 5"/>
          <p:cNvPicPr>
            <a:picLocks/>
          </p:cNvPicPr>
          <p:nvPr/>
        </p:nvPicPr>
        <p:blipFill rotWithShape="1">
          <a:blip r:embed="rId3">
            <a:extLst>
              <a:ext uri="{28A0092B-C50C-407E-A947-70E740481C1C}">
                <a14:useLocalDpi xmlns:a14="http://schemas.microsoft.com/office/drawing/2010/main" val="0"/>
              </a:ext>
            </a:extLst>
          </a:blip>
          <a:srcRect l="62055" t="2099" r="17376" b="89348"/>
          <a:stretch/>
        </p:blipFill>
        <p:spPr bwMode="auto">
          <a:xfrm>
            <a:off x="5594888" y="870368"/>
            <a:ext cx="1666068" cy="426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p:nvPr/>
        </p:nvPicPr>
        <p:blipFill rotWithShape="1">
          <a:blip r:embed="rId4">
            <a:extLst>
              <a:ext uri="{28A0092B-C50C-407E-A947-70E740481C1C}">
                <a14:useLocalDpi xmlns:a14="http://schemas.microsoft.com/office/drawing/2010/main" val="0"/>
              </a:ext>
            </a:extLst>
          </a:blip>
          <a:srcRect l="5723" t="77603" r="3544"/>
          <a:stretch/>
        </p:blipFill>
        <p:spPr bwMode="auto">
          <a:xfrm>
            <a:off x="227872" y="2514593"/>
            <a:ext cx="8408126" cy="1190625"/>
          </a:xfrm>
          <a:prstGeom prst="rect">
            <a:avLst/>
          </a:prstGeom>
          <a:noFill/>
          <a:ln>
            <a:noFill/>
          </a:ln>
        </p:spPr>
      </p:pic>
      <p:sp>
        <p:nvSpPr>
          <p:cNvPr id="9" name="Content Placeholder 2"/>
          <p:cNvSpPr txBox="1">
            <a:spLocks/>
          </p:cNvSpPr>
          <p:nvPr/>
        </p:nvSpPr>
        <p:spPr bwMode="auto">
          <a:xfrm>
            <a:off x="380999" y="3719427"/>
            <a:ext cx="8271933" cy="2452773"/>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105" charset="-128"/>
                <a:cs typeface="ＭＳ Ｐゴシック"/>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105" charset="-128"/>
                <a:cs typeface="ＭＳ Ｐゴシック"/>
              </a:defRPr>
            </a:lvl3pPr>
            <a:lvl4pPr marL="1600200" indent="-228600" algn="l" rtl="0" eaLnBrk="0" fontAlgn="base" hangingPunct="0">
              <a:spcBef>
                <a:spcPct val="20000"/>
              </a:spcBef>
              <a:spcAft>
                <a:spcPct val="0"/>
              </a:spcAft>
              <a:buChar char="–"/>
              <a:defRPr sz="1400">
                <a:solidFill>
                  <a:schemeClr val="tx1"/>
                </a:solidFill>
                <a:latin typeface="+mn-lt"/>
                <a:ea typeface="ＭＳ Ｐゴシック" pitchFamily="-105" charset="-128"/>
                <a:cs typeface="ＭＳ Ｐゴシック"/>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105"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r>
              <a:rPr lang="en-US" sz="1600" kern="0" dirty="0" smtClean="0"/>
              <a:t>2225 cm</a:t>
            </a:r>
            <a:r>
              <a:rPr lang="en-US" sz="1600" kern="0" baseline="30000" dirty="0" smtClean="0"/>
              <a:t>-1</a:t>
            </a:r>
            <a:r>
              <a:rPr lang="en-US" sz="1600" kern="0" dirty="0" smtClean="0"/>
              <a:t> resembles the longwave window pattern</a:t>
            </a:r>
          </a:p>
          <a:p>
            <a:pPr lvl="4"/>
            <a:endParaRPr lang="en-US" sz="1000" kern="0" dirty="0"/>
          </a:p>
          <a:p>
            <a:r>
              <a:rPr lang="en-US" sz="1600" kern="0" dirty="0" smtClean="0"/>
              <a:t>Stratospheric 2350 cm</a:t>
            </a:r>
            <a:r>
              <a:rPr lang="en-US" sz="1600" kern="0" baseline="30000" dirty="0" smtClean="0"/>
              <a:t>-1</a:t>
            </a:r>
            <a:r>
              <a:rPr lang="en-US" sz="1600" kern="0" dirty="0" smtClean="0"/>
              <a:t> has a slope with out-of-band signal level</a:t>
            </a:r>
          </a:p>
          <a:p>
            <a:pPr lvl="3"/>
            <a:endParaRPr lang="en-US" sz="1000" kern="0" dirty="0"/>
          </a:p>
          <a:p>
            <a:r>
              <a:rPr lang="en-US" sz="1600" kern="0" dirty="0" smtClean="0"/>
              <a:t>Window region 2500 cm</a:t>
            </a:r>
            <a:r>
              <a:rPr lang="en-US" sz="1600" kern="0" baseline="30000" dirty="0" smtClean="0"/>
              <a:t>-1</a:t>
            </a:r>
            <a:r>
              <a:rPr lang="en-US" sz="1600" kern="0" dirty="0" smtClean="0"/>
              <a:t> has curvature as with other window regions but this levels off for the warmest scenes</a:t>
            </a:r>
          </a:p>
          <a:p>
            <a:pPr lvl="1"/>
            <a:endParaRPr lang="en-US" sz="2000" kern="0" baseline="30000" dirty="0" smtClean="0"/>
          </a:p>
        </p:txBody>
      </p:sp>
    </p:spTree>
    <p:extLst>
      <p:ext uri="{BB962C8B-B14F-4D97-AF65-F5344CB8AC3E}">
        <p14:creationId xmlns:p14="http://schemas.microsoft.com/office/powerpoint/2010/main" val="1215927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9/16/2016</a:t>
            </a:r>
            <a:endParaRPr lang="en-US"/>
          </a:p>
        </p:txBody>
      </p:sp>
      <p:sp>
        <p:nvSpPr>
          <p:cNvPr id="5" name="Slide Number Placeholder 4"/>
          <p:cNvSpPr>
            <a:spLocks noGrp="1"/>
          </p:cNvSpPr>
          <p:nvPr>
            <p:ph type="sldNum" sz="quarter" idx="12"/>
          </p:nvPr>
        </p:nvSpPr>
        <p:spPr/>
        <p:txBody>
          <a:bodyPr/>
          <a:lstStyle/>
          <a:p>
            <a:pPr>
              <a:defRPr/>
            </a:pPr>
            <a:fld id="{BE8A6ADC-8816-455D-A4A5-FC4A24091803}" type="slidenum">
              <a:rPr lang="en-US" smtClean="0"/>
              <a:pPr>
                <a:defRPr/>
              </a:pPr>
              <a:t>31</a:t>
            </a:fld>
            <a:endParaRPr lang="en-US"/>
          </a:p>
        </p:txBody>
      </p:sp>
      <p:pic>
        <p:nvPicPr>
          <p:cNvPr id="6" name="Content Placeholder 5"/>
          <p:cNvPicPr>
            <a:picLocks noGrp="1"/>
          </p:cNvPicPr>
          <p:nvPr>
            <p:ph idx="1"/>
          </p:nvPr>
        </p:nvPicPr>
        <p:blipFill>
          <a:blip r:embed="rId2" cstate="print">
            <a:extLst>
              <a:ext uri="{28A0092B-C50C-407E-A947-70E740481C1C}">
                <a14:useLocalDpi xmlns:a14="http://schemas.microsoft.com/office/drawing/2010/main" val="0"/>
              </a:ext>
            </a:extLst>
          </a:blip>
          <a:srcRect l="6668" t="6020" r="14815" b="11388"/>
          <a:stretch>
            <a:fillRect/>
          </a:stretch>
        </p:blipFill>
        <p:spPr bwMode="auto">
          <a:xfrm>
            <a:off x="1558202" y="2149885"/>
            <a:ext cx="6027596" cy="2969393"/>
          </a:xfrm>
          <a:prstGeom prst="rect">
            <a:avLst/>
          </a:prstGeom>
          <a:noFill/>
          <a:ln>
            <a:noFill/>
          </a:ln>
        </p:spPr>
      </p:pic>
      <p:sp>
        <p:nvSpPr>
          <p:cNvPr id="7" name="Rectangle 6"/>
          <p:cNvSpPr/>
          <p:nvPr/>
        </p:nvSpPr>
        <p:spPr>
          <a:xfrm>
            <a:off x="1619573" y="1432018"/>
            <a:ext cx="4572000" cy="646331"/>
          </a:xfrm>
          <a:prstGeom prst="rect">
            <a:avLst/>
          </a:prstGeom>
        </p:spPr>
        <p:txBody>
          <a:bodyPr>
            <a:spAutoFit/>
          </a:bodyPr>
          <a:lstStyle/>
          <a:p>
            <a:r>
              <a:rPr lang="en-US" dirty="0">
                <a:solidFill>
                  <a:srgbClr val="000000"/>
                </a:solidFill>
                <a:latin typeface="Times" charset="0"/>
                <a:ea typeface="Times New Roman" charset="0"/>
                <a:cs typeface="Times New Roman" charset="0"/>
              </a:rPr>
              <a:t>Variation of AIRS-</a:t>
            </a:r>
            <a:r>
              <a:rPr lang="en-US" dirty="0" err="1">
                <a:solidFill>
                  <a:srgbClr val="000000"/>
                </a:solidFill>
                <a:latin typeface="Times" charset="0"/>
                <a:ea typeface="Times New Roman" charset="0"/>
                <a:cs typeface="Times New Roman" charset="0"/>
              </a:rPr>
              <a:t>CrIS</a:t>
            </a:r>
            <a:r>
              <a:rPr lang="en-US" dirty="0">
                <a:solidFill>
                  <a:srgbClr val="000000"/>
                </a:solidFill>
                <a:latin typeface="Times" charset="0"/>
                <a:ea typeface="Times New Roman" charset="0"/>
                <a:cs typeface="Times New Roman" charset="0"/>
              </a:rPr>
              <a:t> BT900 as a function of scene inhomogeneity metric Inhomo850</a:t>
            </a:r>
            <a:r>
              <a:rPr lang="en-US" dirty="0"/>
              <a:t> </a:t>
            </a:r>
          </a:p>
        </p:txBody>
      </p:sp>
    </p:spTree>
    <p:extLst>
      <p:ext uri="{BB962C8B-B14F-4D97-AF65-F5344CB8AC3E}">
        <p14:creationId xmlns:p14="http://schemas.microsoft.com/office/powerpoint/2010/main" val="404205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TSNO introduction</a:t>
            </a:r>
            <a:endParaRPr lang="en-US" dirty="0"/>
          </a:p>
        </p:txBody>
      </p:sp>
      <p:sp>
        <p:nvSpPr>
          <p:cNvPr id="3" name="Content Placeholder 2"/>
          <p:cNvSpPr>
            <a:spLocks noGrp="1"/>
          </p:cNvSpPr>
          <p:nvPr>
            <p:ph idx="1"/>
          </p:nvPr>
        </p:nvSpPr>
        <p:spPr/>
        <p:txBody>
          <a:bodyPr/>
          <a:lstStyle/>
          <a:p>
            <a:r>
              <a:rPr lang="en-US" dirty="0" smtClean="0"/>
              <a:t>AIRS/</a:t>
            </a:r>
            <a:r>
              <a:rPr lang="en-US" dirty="0" err="1" smtClean="0"/>
              <a:t>CrIS</a:t>
            </a:r>
            <a:r>
              <a:rPr lang="en-US" dirty="0" smtClean="0"/>
              <a:t> comparisons can be done many ways: global stats, etc.</a:t>
            </a:r>
          </a:p>
          <a:p>
            <a:endParaRPr lang="en-US" dirty="0" smtClean="0"/>
          </a:p>
          <a:p>
            <a:r>
              <a:rPr lang="en-US" dirty="0" smtClean="0"/>
              <a:t>Traditional SNOs (Simultaneous Nadir Observations) take cases where both instruments are looking at nadir (+/- 1 degree) at the same time (+/- 10 minutes).</a:t>
            </a:r>
          </a:p>
          <a:p>
            <a:pPr lvl="1"/>
            <a:r>
              <a:rPr lang="en-US" dirty="0" smtClean="0"/>
              <a:t>They are most common near the poles</a:t>
            </a:r>
          </a:p>
          <a:p>
            <a:pPr lvl="1"/>
            <a:r>
              <a:rPr lang="en-US" dirty="0" smtClean="0"/>
              <a:t>We need tropical cases too</a:t>
            </a:r>
          </a:p>
          <a:p>
            <a:pPr lvl="2"/>
            <a:r>
              <a:rPr lang="en-US" dirty="0" smtClean="0"/>
              <a:t>And maybe we don’t need polar – cloudy cases are just as cold</a:t>
            </a:r>
          </a:p>
          <a:p>
            <a:pPr lvl="1"/>
            <a:endParaRPr lang="en-US" dirty="0"/>
          </a:p>
          <a:p>
            <a:r>
              <a:rPr lang="en-US" dirty="0" smtClean="0"/>
              <a:t>Tropical SNOs (TSNOs) are within 30 degrees of the equator but up to 10 degrees off nadir.</a:t>
            </a:r>
          </a:p>
          <a:p>
            <a:pPr lvl="1"/>
            <a:r>
              <a:rPr lang="en-US" dirty="0" smtClean="0"/>
              <a:t>This gives good sampling</a:t>
            </a:r>
          </a:p>
        </p:txBody>
      </p:sp>
      <p:sp>
        <p:nvSpPr>
          <p:cNvPr id="4" name="Date Placeholder 3"/>
          <p:cNvSpPr>
            <a:spLocks noGrp="1"/>
          </p:cNvSpPr>
          <p:nvPr>
            <p:ph type="dt" sz="half" idx="10"/>
          </p:nvPr>
        </p:nvSpPr>
        <p:spPr/>
        <p:txBody>
          <a:bodyPr/>
          <a:lstStyle/>
          <a:p>
            <a:pPr>
              <a:defRPr/>
            </a:pPr>
            <a:r>
              <a:rPr lang="en-US" smtClean="0"/>
              <a:t>9/16/2016</a:t>
            </a:r>
            <a:endParaRPr lang="en-US" dirty="0"/>
          </a:p>
        </p:txBody>
      </p:sp>
      <p:sp>
        <p:nvSpPr>
          <p:cNvPr id="5" name="Slide Number Placeholder 4"/>
          <p:cNvSpPr>
            <a:spLocks noGrp="1"/>
          </p:cNvSpPr>
          <p:nvPr>
            <p:ph type="sldNum" sz="quarter" idx="12"/>
          </p:nvPr>
        </p:nvSpPr>
        <p:spPr/>
        <p:txBody>
          <a:bodyPr/>
          <a:lstStyle/>
          <a:p>
            <a:pPr>
              <a:defRPr/>
            </a:pPr>
            <a:fld id="{BE8A6ADC-8816-455D-A4A5-FC4A24091803}" type="slidenum">
              <a:rPr lang="en-US" smtClean="0"/>
              <a:pPr>
                <a:defRPr/>
              </a:pPr>
              <a:t>4</a:t>
            </a:fld>
            <a:endParaRPr lang="en-US"/>
          </a:p>
        </p:txBody>
      </p:sp>
    </p:spTree>
    <p:extLst>
      <p:ext uri="{BB962C8B-B14F-4D97-AF65-F5344CB8AC3E}">
        <p14:creationId xmlns:p14="http://schemas.microsoft.com/office/powerpoint/2010/main" val="2585540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PDFs of BT900 for different subsets of TSNOs.  </a:t>
            </a:r>
            <a:endParaRPr lang="en-US" dirty="0" smtClean="0"/>
          </a:p>
          <a:p>
            <a:r>
              <a:rPr lang="en-US" sz="1800" dirty="0" smtClean="0"/>
              <a:t>Temperatures above 307 </a:t>
            </a:r>
            <a:r>
              <a:rPr lang="en-US" sz="1800" dirty="0"/>
              <a:t>K only occur for day land.  </a:t>
            </a:r>
            <a:endParaRPr lang="en-US" sz="1800" dirty="0" smtClean="0"/>
          </a:p>
          <a:p>
            <a:r>
              <a:rPr lang="en-US" sz="1800" dirty="0" smtClean="0"/>
              <a:t>Temperatures </a:t>
            </a:r>
            <a:r>
              <a:rPr lang="en-US" sz="1800" dirty="0"/>
              <a:t>below 290 represent cloudy cases</a:t>
            </a:r>
            <a:r>
              <a:rPr lang="en-US" dirty="0"/>
              <a:t>.</a:t>
            </a:r>
            <a:endParaRPr lang="en-US" i="1" dirty="0"/>
          </a:p>
          <a:p>
            <a:endParaRPr lang="en-US" dirty="0"/>
          </a:p>
        </p:txBody>
      </p:sp>
      <p:sp>
        <p:nvSpPr>
          <p:cNvPr id="4" name="Date Placeholder 3"/>
          <p:cNvSpPr>
            <a:spLocks noGrp="1"/>
          </p:cNvSpPr>
          <p:nvPr>
            <p:ph type="dt" sz="half" idx="10"/>
          </p:nvPr>
        </p:nvSpPr>
        <p:spPr/>
        <p:txBody>
          <a:bodyPr/>
          <a:lstStyle/>
          <a:p>
            <a:pPr>
              <a:defRPr/>
            </a:pPr>
            <a:r>
              <a:rPr lang="en-US" smtClean="0"/>
              <a:t>9/16/2016</a:t>
            </a:r>
            <a:endParaRPr lang="en-US"/>
          </a:p>
        </p:txBody>
      </p:sp>
      <p:sp>
        <p:nvSpPr>
          <p:cNvPr id="5" name="Slide Number Placeholder 4"/>
          <p:cNvSpPr>
            <a:spLocks noGrp="1"/>
          </p:cNvSpPr>
          <p:nvPr>
            <p:ph type="sldNum" sz="quarter" idx="12"/>
          </p:nvPr>
        </p:nvSpPr>
        <p:spPr/>
        <p:txBody>
          <a:bodyPr/>
          <a:lstStyle/>
          <a:p>
            <a:pPr>
              <a:defRPr/>
            </a:pPr>
            <a:fld id="{BE8A6ADC-8816-455D-A4A5-FC4A24091803}" type="slidenum">
              <a:rPr lang="en-US" smtClean="0"/>
              <a:pPr>
                <a:defRPr/>
              </a:pPr>
              <a:t>5</a:t>
            </a:fld>
            <a:endParaRPr lang="en-US"/>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674176" y="2347993"/>
            <a:ext cx="8012624" cy="3897231"/>
          </a:xfrm>
          <a:prstGeom prst="rect">
            <a:avLst/>
          </a:prstGeom>
          <a:noFill/>
          <a:ln w="6350" cmpd="sng">
            <a:solidFill>
              <a:srgbClr val="000000"/>
            </a:solidFill>
            <a:miter lim="800000"/>
            <a:headEnd/>
            <a:tailEnd/>
          </a:ln>
          <a:effectLst/>
        </p:spPr>
      </p:pic>
    </p:spTree>
    <p:extLst>
      <p:ext uri="{BB962C8B-B14F-4D97-AF65-F5344CB8AC3E}">
        <p14:creationId xmlns:p14="http://schemas.microsoft.com/office/powerpoint/2010/main" val="1185069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44775170"/>
              </p:ext>
            </p:extLst>
          </p:nvPr>
        </p:nvGraphicFramePr>
        <p:xfrm>
          <a:off x="457200" y="2867183"/>
          <a:ext cx="8159858" cy="3301137"/>
        </p:xfrm>
        <a:graphic>
          <a:graphicData uri="http://schemas.openxmlformats.org/drawingml/2006/table">
            <a:tbl>
              <a:tblPr firstRow="1" firstCol="1" bandRow="1">
                <a:tableStyleId>{5C22544A-7EE6-4342-B048-85BDC9FD1C3A}</a:tableStyleId>
              </a:tblPr>
              <a:tblGrid>
                <a:gridCol w="784846"/>
                <a:gridCol w="802665"/>
                <a:gridCol w="1721377"/>
                <a:gridCol w="1448015"/>
                <a:gridCol w="1842485"/>
                <a:gridCol w="1560470"/>
              </a:tblGrid>
              <a:tr h="868721">
                <a:tc>
                  <a:txBody>
                    <a:bodyPr/>
                    <a:lstStyle/>
                    <a:p>
                      <a:pPr marL="0" marR="0">
                        <a:spcBef>
                          <a:spcPts val="0"/>
                        </a:spcBef>
                        <a:spcAft>
                          <a:spcPts val="0"/>
                        </a:spcAft>
                      </a:pPr>
                      <a:r>
                        <a:rPr lang="en-US" sz="1400" dirty="0">
                          <a:solidFill>
                            <a:srgbClr val="C00000"/>
                          </a:solidFill>
                          <a:effectLst/>
                        </a:rPr>
                        <a:t>Central BT900 (K)</a:t>
                      </a:r>
                      <a:endParaRPr lang="en-US" sz="2000" dirty="0">
                        <a:solidFill>
                          <a:srgbClr val="C00000"/>
                        </a:solidFill>
                        <a:effectLst/>
                        <a:latin typeface="Times New Roman" charset="0"/>
                        <a:ea typeface="Times New Roman" charset="0"/>
                        <a:cs typeface="Times New Roman" charset="0"/>
                      </a:endParaRPr>
                    </a:p>
                  </a:txBody>
                  <a:tcPr marL="68580" marR="68580" marT="0" marB="0"/>
                </a:tc>
                <a:tc>
                  <a:txBody>
                    <a:bodyPr/>
                    <a:lstStyle/>
                    <a:p>
                      <a:pPr marL="0" marR="0">
                        <a:spcBef>
                          <a:spcPts val="0"/>
                        </a:spcBef>
                        <a:spcAft>
                          <a:spcPts val="0"/>
                        </a:spcAft>
                      </a:pPr>
                      <a:r>
                        <a:rPr lang="en-US" sz="1400" dirty="0">
                          <a:solidFill>
                            <a:srgbClr val="C00000"/>
                          </a:solidFill>
                          <a:effectLst/>
                        </a:rPr>
                        <a:t>BT900 range (K)</a:t>
                      </a:r>
                      <a:endParaRPr lang="en-US" sz="2000" dirty="0">
                        <a:solidFill>
                          <a:srgbClr val="C00000"/>
                        </a:solidFill>
                        <a:effectLst/>
                        <a:latin typeface="Times New Roman" charset="0"/>
                        <a:ea typeface="Times New Roman" charset="0"/>
                        <a:cs typeface="Times New Roman" charset="0"/>
                      </a:endParaRPr>
                    </a:p>
                  </a:txBody>
                  <a:tcPr marL="68580" marR="68580" marT="0" marB="0"/>
                </a:tc>
                <a:tc>
                  <a:txBody>
                    <a:bodyPr/>
                    <a:lstStyle/>
                    <a:p>
                      <a:pPr marL="0" marR="0">
                        <a:spcBef>
                          <a:spcPts val="0"/>
                        </a:spcBef>
                        <a:spcAft>
                          <a:spcPts val="0"/>
                        </a:spcAft>
                      </a:pPr>
                      <a:r>
                        <a:rPr lang="en-US" sz="1400" dirty="0">
                          <a:solidFill>
                            <a:srgbClr val="C00000"/>
                          </a:solidFill>
                          <a:effectLst/>
                        </a:rPr>
                        <a:t># observations (all/uniform)</a:t>
                      </a:r>
                      <a:endParaRPr lang="en-US" sz="2000" dirty="0">
                        <a:solidFill>
                          <a:srgbClr val="C00000"/>
                        </a:solidFill>
                        <a:effectLst/>
                        <a:latin typeface="Times New Roman" charset="0"/>
                        <a:ea typeface="Times New Roman" charset="0"/>
                        <a:cs typeface="Times New Roman" charset="0"/>
                      </a:endParaRPr>
                    </a:p>
                  </a:txBody>
                  <a:tcPr marL="68580" marR="68580" marT="0" marB="0"/>
                </a:tc>
                <a:tc>
                  <a:txBody>
                    <a:bodyPr/>
                    <a:lstStyle/>
                    <a:p>
                      <a:pPr marL="0" marR="0">
                        <a:spcBef>
                          <a:spcPts val="0"/>
                        </a:spcBef>
                        <a:spcAft>
                          <a:spcPts val="0"/>
                        </a:spcAft>
                      </a:pPr>
                      <a:r>
                        <a:rPr lang="en-US" sz="1400" dirty="0">
                          <a:solidFill>
                            <a:srgbClr val="C00000"/>
                          </a:solidFill>
                          <a:effectLst/>
                        </a:rPr>
                        <a:t>AIRS-</a:t>
                      </a:r>
                      <a:r>
                        <a:rPr lang="en-US" sz="1400" dirty="0" err="1">
                          <a:solidFill>
                            <a:srgbClr val="C00000"/>
                          </a:solidFill>
                          <a:effectLst/>
                        </a:rPr>
                        <a:t>CrIS</a:t>
                      </a:r>
                      <a:r>
                        <a:rPr lang="en-US" sz="1400" dirty="0">
                          <a:solidFill>
                            <a:srgbClr val="C00000"/>
                          </a:solidFill>
                          <a:effectLst/>
                        </a:rPr>
                        <a:t> BT900 mean (K) (all/uniform)</a:t>
                      </a:r>
                      <a:endParaRPr lang="en-US" sz="2000" dirty="0">
                        <a:solidFill>
                          <a:srgbClr val="C00000"/>
                        </a:solidFill>
                        <a:effectLst/>
                        <a:latin typeface="Times New Roman" charset="0"/>
                        <a:ea typeface="Times New Roman" charset="0"/>
                        <a:cs typeface="Times New Roman" charset="0"/>
                      </a:endParaRPr>
                    </a:p>
                  </a:txBody>
                  <a:tcPr marL="68580" marR="68580" marT="0" marB="0"/>
                </a:tc>
                <a:tc>
                  <a:txBody>
                    <a:bodyPr/>
                    <a:lstStyle/>
                    <a:p>
                      <a:pPr marL="0" marR="0">
                        <a:spcBef>
                          <a:spcPts val="0"/>
                        </a:spcBef>
                        <a:spcAft>
                          <a:spcPts val="0"/>
                        </a:spcAft>
                      </a:pPr>
                      <a:r>
                        <a:rPr lang="en-US" sz="1400">
                          <a:solidFill>
                            <a:srgbClr val="C00000"/>
                          </a:solidFill>
                          <a:effectLst/>
                        </a:rPr>
                        <a:t>AIRS-CrIS BT900 standard deviation (K) (all/uniform)</a:t>
                      </a:r>
                      <a:endParaRPr lang="en-US" sz="2000">
                        <a:solidFill>
                          <a:srgbClr val="C00000"/>
                        </a:solidFill>
                        <a:effectLst/>
                        <a:latin typeface="Times New Roman" charset="0"/>
                        <a:ea typeface="Times New Roman" charset="0"/>
                        <a:cs typeface="Times New Roman" charset="0"/>
                      </a:endParaRPr>
                    </a:p>
                  </a:txBody>
                  <a:tcPr marL="68580" marR="68580" marT="0" marB="0"/>
                </a:tc>
                <a:tc>
                  <a:txBody>
                    <a:bodyPr/>
                    <a:lstStyle/>
                    <a:p>
                      <a:pPr marL="0" marR="0">
                        <a:spcBef>
                          <a:spcPts val="0"/>
                        </a:spcBef>
                        <a:spcAft>
                          <a:spcPts val="0"/>
                        </a:spcAft>
                      </a:pPr>
                      <a:r>
                        <a:rPr lang="en-US" sz="1400" dirty="0">
                          <a:solidFill>
                            <a:srgbClr val="C00000"/>
                          </a:solidFill>
                          <a:effectLst/>
                        </a:rPr>
                        <a:t>AIRS-</a:t>
                      </a:r>
                      <a:r>
                        <a:rPr lang="en-US" sz="1400" dirty="0" err="1">
                          <a:solidFill>
                            <a:srgbClr val="C00000"/>
                          </a:solidFill>
                          <a:effectLst/>
                        </a:rPr>
                        <a:t>CrIS</a:t>
                      </a:r>
                      <a:r>
                        <a:rPr lang="en-US" sz="1400" dirty="0">
                          <a:solidFill>
                            <a:srgbClr val="C00000"/>
                          </a:solidFill>
                          <a:effectLst/>
                        </a:rPr>
                        <a:t> BT900 probable error (K) (all/uniform)</a:t>
                      </a:r>
                      <a:endParaRPr lang="en-US" sz="2000" dirty="0">
                        <a:solidFill>
                          <a:srgbClr val="C00000"/>
                        </a:solidFill>
                        <a:effectLst/>
                        <a:latin typeface="Times New Roman" charset="0"/>
                        <a:ea typeface="Times New Roman" charset="0"/>
                        <a:cs typeface="Times New Roman" charset="0"/>
                      </a:endParaRPr>
                    </a:p>
                  </a:txBody>
                  <a:tcPr marL="68580" marR="68580" marT="0" marB="0"/>
                </a:tc>
              </a:tr>
              <a:tr h="347488">
                <a:tc>
                  <a:txBody>
                    <a:bodyPr/>
                    <a:lstStyle/>
                    <a:p>
                      <a:pPr marL="0" marR="0">
                        <a:spcBef>
                          <a:spcPts val="0"/>
                        </a:spcBef>
                        <a:spcAft>
                          <a:spcPts val="0"/>
                        </a:spcAft>
                      </a:pPr>
                      <a:r>
                        <a:rPr lang="en-US" sz="1400" dirty="0">
                          <a:solidFill>
                            <a:srgbClr val="FFFF00"/>
                          </a:solidFill>
                          <a:effectLst/>
                        </a:rPr>
                        <a:t>210</a:t>
                      </a:r>
                      <a:endParaRPr lang="en-US" sz="2000" dirty="0">
                        <a:solidFill>
                          <a:srgbClr val="FFFF00"/>
                        </a:solidFill>
                        <a:effectLst/>
                        <a:latin typeface="Times New Roman" charset="0"/>
                        <a:ea typeface="Times New Roman" charset="0"/>
                        <a:cs typeface="Times New Roman" charset="0"/>
                      </a:endParaRPr>
                    </a:p>
                  </a:txBody>
                  <a:tcPr marL="68580" marR="68580" marT="0" marB="0"/>
                </a:tc>
                <a:tc>
                  <a:txBody>
                    <a:bodyPr/>
                    <a:lstStyle/>
                    <a:p>
                      <a:pPr marL="0" marR="0">
                        <a:spcBef>
                          <a:spcPts val="0"/>
                        </a:spcBef>
                        <a:spcAft>
                          <a:spcPts val="0"/>
                        </a:spcAft>
                      </a:pPr>
                      <a:r>
                        <a:rPr lang="en-US" sz="1400" dirty="0">
                          <a:effectLst/>
                        </a:rPr>
                        <a:t>200-220</a:t>
                      </a:r>
                      <a:endParaRPr lang="en-US" sz="2000" dirty="0">
                        <a:effectLst/>
                        <a:latin typeface="Times New Roman"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1400" dirty="0">
                          <a:effectLst/>
                        </a:rPr>
                        <a:t>32656 / 9803</a:t>
                      </a:r>
                      <a:endParaRPr lang="en-US" sz="2000" dirty="0">
                        <a:effectLst/>
                        <a:latin typeface="Times New Roman"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1400" dirty="0">
                          <a:effectLst/>
                        </a:rPr>
                        <a:t>.11 / .05</a:t>
                      </a:r>
                      <a:endParaRPr lang="en-US" sz="2000" dirty="0">
                        <a:effectLst/>
                        <a:latin typeface="Times New Roman"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1400" dirty="0">
                          <a:effectLst/>
                        </a:rPr>
                        <a:t>1.9 / 1.8</a:t>
                      </a:r>
                      <a:endParaRPr lang="en-US" sz="2000" dirty="0">
                        <a:effectLst/>
                        <a:latin typeface="Times New Roman"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1400" dirty="0">
                          <a:effectLst/>
                        </a:rPr>
                        <a:t>.011 / .018</a:t>
                      </a:r>
                      <a:endParaRPr lang="en-US" sz="2000" dirty="0">
                        <a:effectLst/>
                        <a:latin typeface="Times New Roman" charset="0"/>
                        <a:ea typeface="Times New Roman" charset="0"/>
                        <a:cs typeface="Times New Roman" charset="0"/>
                      </a:endParaRPr>
                    </a:p>
                  </a:txBody>
                  <a:tcPr marL="68580" marR="68580" marT="0" marB="0"/>
                </a:tc>
              </a:tr>
              <a:tr h="347488">
                <a:tc>
                  <a:txBody>
                    <a:bodyPr/>
                    <a:lstStyle/>
                    <a:p>
                      <a:pPr marL="0" marR="0">
                        <a:spcBef>
                          <a:spcPts val="0"/>
                        </a:spcBef>
                        <a:spcAft>
                          <a:spcPts val="0"/>
                        </a:spcAft>
                      </a:pPr>
                      <a:r>
                        <a:rPr lang="en-US" sz="1400" dirty="0">
                          <a:solidFill>
                            <a:srgbClr val="FFFF00"/>
                          </a:solidFill>
                          <a:effectLst/>
                        </a:rPr>
                        <a:t>230</a:t>
                      </a:r>
                      <a:endParaRPr lang="en-US" sz="2000" dirty="0">
                        <a:solidFill>
                          <a:srgbClr val="FFFF00"/>
                        </a:solidFill>
                        <a:effectLst/>
                        <a:latin typeface="Times New Roman" charset="0"/>
                        <a:ea typeface="Times New Roman" charset="0"/>
                        <a:cs typeface="Times New Roman" charset="0"/>
                      </a:endParaRPr>
                    </a:p>
                  </a:txBody>
                  <a:tcPr marL="68580" marR="68580" marT="0" marB="0"/>
                </a:tc>
                <a:tc>
                  <a:txBody>
                    <a:bodyPr/>
                    <a:lstStyle/>
                    <a:p>
                      <a:pPr marL="0" marR="0">
                        <a:spcBef>
                          <a:spcPts val="0"/>
                        </a:spcBef>
                        <a:spcAft>
                          <a:spcPts val="0"/>
                        </a:spcAft>
                      </a:pPr>
                      <a:r>
                        <a:rPr lang="en-US" sz="1400">
                          <a:effectLst/>
                        </a:rPr>
                        <a:t>220-240</a:t>
                      </a:r>
                      <a:endParaRPr lang="en-US" sz="2000">
                        <a:effectLst/>
                        <a:latin typeface="Times New Roman"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1400" dirty="0">
                          <a:effectLst/>
                        </a:rPr>
                        <a:t>60591 / 20822</a:t>
                      </a:r>
                      <a:endParaRPr lang="en-US" sz="2000" dirty="0">
                        <a:effectLst/>
                        <a:latin typeface="Times New Roman"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1400" dirty="0">
                          <a:effectLst/>
                        </a:rPr>
                        <a:t>.20 / .15</a:t>
                      </a:r>
                      <a:endParaRPr lang="en-US" sz="2000" dirty="0">
                        <a:effectLst/>
                        <a:latin typeface="Times New Roman"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1400" dirty="0">
                          <a:effectLst/>
                        </a:rPr>
                        <a:t>2.3 / 2.1</a:t>
                      </a:r>
                      <a:endParaRPr lang="en-US" sz="2000" dirty="0">
                        <a:effectLst/>
                        <a:latin typeface="Times New Roman"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1400">
                          <a:effectLst/>
                        </a:rPr>
                        <a:t>.009 / .014</a:t>
                      </a:r>
                      <a:endParaRPr lang="en-US" sz="2000">
                        <a:effectLst/>
                        <a:latin typeface="Times New Roman" charset="0"/>
                        <a:ea typeface="Times New Roman" charset="0"/>
                        <a:cs typeface="Times New Roman" charset="0"/>
                      </a:endParaRPr>
                    </a:p>
                  </a:txBody>
                  <a:tcPr marL="68580" marR="68580" marT="0" marB="0"/>
                </a:tc>
              </a:tr>
              <a:tr h="347488">
                <a:tc>
                  <a:txBody>
                    <a:bodyPr/>
                    <a:lstStyle/>
                    <a:p>
                      <a:pPr marL="0" marR="0">
                        <a:spcBef>
                          <a:spcPts val="0"/>
                        </a:spcBef>
                        <a:spcAft>
                          <a:spcPts val="0"/>
                        </a:spcAft>
                      </a:pPr>
                      <a:r>
                        <a:rPr lang="en-US" sz="1400" dirty="0">
                          <a:solidFill>
                            <a:srgbClr val="FFFF00"/>
                          </a:solidFill>
                          <a:effectLst/>
                        </a:rPr>
                        <a:t>250</a:t>
                      </a:r>
                      <a:endParaRPr lang="en-US" sz="2000" dirty="0">
                        <a:solidFill>
                          <a:srgbClr val="FFFF00"/>
                        </a:solidFill>
                        <a:effectLst/>
                        <a:latin typeface="Times New Roman" charset="0"/>
                        <a:ea typeface="Times New Roman" charset="0"/>
                        <a:cs typeface="Times New Roman" charset="0"/>
                      </a:endParaRPr>
                    </a:p>
                  </a:txBody>
                  <a:tcPr marL="68580" marR="68580" marT="0" marB="0"/>
                </a:tc>
                <a:tc>
                  <a:txBody>
                    <a:bodyPr/>
                    <a:lstStyle/>
                    <a:p>
                      <a:pPr marL="0" marR="0">
                        <a:spcBef>
                          <a:spcPts val="0"/>
                        </a:spcBef>
                        <a:spcAft>
                          <a:spcPts val="0"/>
                        </a:spcAft>
                      </a:pPr>
                      <a:r>
                        <a:rPr lang="en-US" sz="1400">
                          <a:effectLst/>
                        </a:rPr>
                        <a:t>240-260</a:t>
                      </a:r>
                      <a:endParaRPr lang="en-US" sz="2000">
                        <a:effectLst/>
                        <a:latin typeface="Times New Roman"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1400" dirty="0">
                          <a:effectLst/>
                        </a:rPr>
                        <a:t>104114 / 39500</a:t>
                      </a:r>
                      <a:endParaRPr lang="en-US" sz="2000" dirty="0">
                        <a:effectLst/>
                        <a:latin typeface="Times New Roman"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1400" dirty="0">
                          <a:effectLst/>
                        </a:rPr>
                        <a:t>.16 / .13</a:t>
                      </a:r>
                      <a:endParaRPr lang="en-US" sz="2000" dirty="0">
                        <a:effectLst/>
                        <a:latin typeface="Times New Roman"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1400" dirty="0">
                          <a:effectLst/>
                        </a:rPr>
                        <a:t>2.4 / 2.1</a:t>
                      </a:r>
                      <a:endParaRPr lang="en-US" sz="2000" dirty="0">
                        <a:effectLst/>
                        <a:latin typeface="Times New Roman"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1400">
                          <a:effectLst/>
                        </a:rPr>
                        <a:t>.007 / .011</a:t>
                      </a:r>
                      <a:endParaRPr lang="en-US" sz="2000">
                        <a:effectLst/>
                        <a:latin typeface="Times New Roman" charset="0"/>
                        <a:ea typeface="Times New Roman" charset="0"/>
                        <a:cs typeface="Times New Roman" charset="0"/>
                      </a:endParaRPr>
                    </a:p>
                  </a:txBody>
                  <a:tcPr marL="68580" marR="68580" marT="0" marB="0"/>
                </a:tc>
              </a:tr>
              <a:tr h="347488">
                <a:tc>
                  <a:txBody>
                    <a:bodyPr/>
                    <a:lstStyle/>
                    <a:p>
                      <a:pPr marL="0" marR="0">
                        <a:spcBef>
                          <a:spcPts val="0"/>
                        </a:spcBef>
                        <a:spcAft>
                          <a:spcPts val="0"/>
                        </a:spcAft>
                      </a:pPr>
                      <a:r>
                        <a:rPr lang="en-US" sz="1400" dirty="0">
                          <a:solidFill>
                            <a:srgbClr val="FFFF00"/>
                          </a:solidFill>
                          <a:effectLst/>
                        </a:rPr>
                        <a:t>270</a:t>
                      </a:r>
                      <a:endParaRPr lang="en-US" sz="2000" dirty="0">
                        <a:solidFill>
                          <a:srgbClr val="FFFF00"/>
                        </a:solidFill>
                        <a:effectLst/>
                        <a:latin typeface="Times New Roman" charset="0"/>
                        <a:ea typeface="Times New Roman" charset="0"/>
                        <a:cs typeface="Times New Roman" charset="0"/>
                      </a:endParaRPr>
                    </a:p>
                  </a:txBody>
                  <a:tcPr marL="68580" marR="68580" marT="0" marB="0"/>
                </a:tc>
                <a:tc>
                  <a:txBody>
                    <a:bodyPr/>
                    <a:lstStyle/>
                    <a:p>
                      <a:pPr marL="0" marR="0">
                        <a:spcBef>
                          <a:spcPts val="0"/>
                        </a:spcBef>
                        <a:spcAft>
                          <a:spcPts val="0"/>
                        </a:spcAft>
                      </a:pPr>
                      <a:r>
                        <a:rPr lang="en-US" sz="1400">
                          <a:effectLst/>
                        </a:rPr>
                        <a:t>260-280</a:t>
                      </a:r>
                      <a:endParaRPr lang="en-US" sz="2000">
                        <a:effectLst/>
                        <a:latin typeface="Times New Roman"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1400" dirty="0">
                          <a:effectLst/>
                        </a:rPr>
                        <a:t>285730 / 118573</a:t>
                      </a:r>
                      <a:endParaRPr lang="en-US" sz="2000" dirty="0">
                        <a:effectLst/>
                        <a:latin typeface="Times New Roman"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1400" dirty="0">
                          <a:effectLst/>
                        </a:rPr>
                        <a:t>.08 / .07</a:t>
                      </a:r>
                      <a:endParaRPr lang="en-US" sz="2000" dirty="0">
                        <a:effectLst/>
                        <a:latin typeface="Times New Roman"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1400" dirty="0">
                          <a:effectLst/>
                        </a:rPr>
                        <a:t>2.1 / 1.7</a:t>
                      </a:r>
                      <a:endParaRPr lang="en-US" sz="2000" dirty="0">
                        <a:effectLst/>
                        <a:latin typeface="Times New Roman"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1400" dirty="0">
                          <a:effectLst/>
                        </a:rPr>
                        <a:t>.004 / .005</a:t>
                      </a:r>
                      <a:endParaRPr lang="en-US" sz="2000" dirty="0">
                        <a:effectLst/>
                        <a:latin typeface="Times New Roman" charset="0"/>
                        <a:ea typeface="Times New Roman" charset="0"/>
                        <a:cs typeface="Times New Roman" charset="0"/>
                      </a:endParaRPr>
                    </a:p>
                  </a:txBody>
                  <a:tcPr marL="68580" marR="68580" marT="0" marB="0"/>
                </a:tc>
              </a:tr>
              <a:tr h="347488">
                <a:tc>
                  <a:txBody>
                    <a:bodyPr/>
                    <a:lstStyle/>
                    <a:p>
                      <a:pPr marL="0" marR="0">
                        <a:spcBef>
                          <a:spcPts val="0"/>
                        </a:spcBef>
                        <a:spcAft>
                          <a:spcPts val="0"/>
                        </a:spcAft>
                      </a:pPr>
                      <a:r>
                        <a:rPr lang="en-US" sz="1400" dirty="0">
                          <a:solidFill>
                            <a:srgbClr val="FFFF00"/>
                          </a:solidFill>
                          <a:effectLst/>
                        </a:rPr>
                        <a:t>290</a:t>
                      </a:r>
                      <a:endParaRPr lang="en-US" sz="2000" dirty="0">
                        <a:solidFill>
                          <a:srgbClr val="FFFF00"/>
                        </a:solidFill>
                        <a:effectLst/>
                        <a:latin typeface="Times New Roman" charset="0"/>
                        <a:ea typeface="Times New Roman" charset="0"/>
                        <a:cs typeface="Times New Roman" charset="0"/>
                      </a:endParaRPr>
                    </a:p>
                  </a:txBody>
                  <a:tcPr marL="68580" marR="68580" marT="0" marB="0"/>
                </a:tc>
                <a:tc>
                  <a:txBody>
                    <a:bodyPr/>
                    <a:lstStyle/>
                    <a:p>
                      <a:pPr marL="0" marR="0">
                        <a:spcBef>
                          <a:spcPts val="0"/>
                        </a:spcBef>
                        <a:spcAft>
                          <a:spcPts val="0"/>
                        </a:spcAft>
                      </a:pPr>
                      <a:r>
                        <a:rPr lang="en-US" sz="1400">
                          <a:effectLst/>
                        </a:rPr>
                        <a:t>280-300</a:t>
                      </a:r>
                      <a:endParaRPr lang="en-US" sz="2000">
                        <a:effectLst/>
                        <a:latin typeface="Times New Roman"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1400" dirty="0">
                          <a:effectLst/>
                        </a:rPr>
                        <a:t>1842440 / 651902</a:t>
                      </a:r>
                      <a:endParaRPr lang="en-US" sz="2000" dirty="0">
                        <a:effectLst/>
                        <a:latin typeface="Times New Roman"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1400" dirty="0">
                          <a:effectLst/>
                        </a:rPr>
                        <a:t>.00 / .04</a:t>
                      </a:r>
                      <a:endParaRPr lang="en-US" sz="2000" dirty="0">
                        <a:effectLst/>
                        <a:latin typeface="Times New Roman"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1400" dirty="0">
                          <a:effectLst/>
                        </a:rPr>
                        <a:t>1.2 / 0.9</a:t>
                      </a:r>
                      <a:endParaRPr lang="en-US" sz="2000" dirty="0">
                        <a:effectLst/>
                        <a:latin typeface="Times New Roman"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1400" dirty="0">
                          <a:effectLst/>
                        </a:rPr>
                        <a:t>.001 / .001</a:t>
                      </a:r>
                      <a:endParaRPr lang="en-US" sz="2000" dirty="0">
                        <a:effectLst/>
                        <a:latin typeface="Times New Roman" charset="0"/>
                        <a:ea typeface="Times New Roman" charset="0"/>
                        <a:cs typeface="Times New Roman" charset="0"/>
                      </a:endParaRPr>
                    </a:p>
                  </a:txBody>
                  <a:tcPr marL="68580" marR="68580" marT="0" marB="0"/>
                </a:tc>
              </a:tr>
              <a:tr h="347488">
                <a:tc>
                  <a:txBody>
                    <a:bodyPr/>
                    <a:lstStyle/>
                    <a:p>
                      <a:pPr marL="0" marR="0">
                        <a:spcBef>
                          <a:spcPts val="0"/>
                        </a:spcBef>
                        <a:spcAft>
                          <a:spcPts val="0"/>
                        </a:spcAft>
                      </a:pPr>
                      <a:r>
                        <a:rPr lang="en-US" sz="1400" dirty="0">
                          <a:solidFill>
                            <a:srgbClr val="FFFF00"/>
                          </a:solidFill>
                          <a:effectLst/>
                        </a:rPr>
                        <a:t>310</a:t>
                      </a:r>
                      <a:endParaRPr lang="en-US" sz="2000" dirty="0">
                        <a:solidFill>
                          <a:srgbClr val="FFFF00"/>
                        </a:solidFill>
                        <a:effectLst/>
                        <a:latin typeface="Times New Roman" charset="0"/>
                        <a:ea typeface="Times New Roman" charset="0"/>
                        <a:cs typeface="Times New Roman" charset="0"/>
                      </a:endParaRPr>
                    </a:p>
                  </a:txBody>
                  <a:tcPr marL="68580" marR="68580" marT="0" marB="0"/>
                </a:tc>
                <a:tc>
                  <a:txBody>
                    <a:bodyPr/>
                    <a:lstStyle/>
                    <a:p>
                      <a:pPr marL="0" marR="0">
                        <a:spcBef>
                          <a:spcPts val="0"/>
                        </a:spcBef>
                        <a:spcAft>
                          <a:spcPts val="0"/>
                        </a:spcAft>
                      </a:pPr>
                      <a:r>
                        <a:rPr lang="en-US" sz="1400">
                          <a:effectLst/>
                        </a:rPr>
                        <a:t>300-320</a:t>
                      </a:r>
                      <a:endParaRPr lang="en-US" sz="2000">
                        <a:effectLst/>
                        <a:latin typeface="Times New Roman"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1400">
                          <a:effectLst/>
                        </a:rPr>
                        <a:t>72649 / 25189</a:t>
                      </a:r>
                      <a:endParaRPr lang="en-US" sz="2000">
                        <a:effectLst/>
                        <a:latin typeface="Times New Roman"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1400" dirty="0">
                          <a:effectLst/>
                        </a:rPr>
                        <a:t>-.20 / -.16</a:t>
                      </a:r>
                      <a:endParaRPr lang="en-US" sz="2000" dirty="0">
                        <a:effectLst/>
                        <a:latin typeface="Times New Roman"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1400" dirty="0">
                          <a:effectLst/>
                        </a:rPr>
                        <a:t>1.2 / 0.9</a:t>
                      </a:r>
                      <a:endParaRPr lang="en-US" sz="2000" dirty="0">
                        <a:effectLst/>
                        <a:latin typeface="Times New Roman"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1400" dirty="0">
                          <a:effectLst/>
                        </a:rPr>
                        <a:t>.004 / .006</a:t>
                      </a:r>
                      <a:endParaRPr lang="en-US" sz="2000" dirty="0">
                        <a:effectLst/>
                        <a:latin typeface="Times New Roman" charset="0"/>
                        <a:ea typeface="Times New Roman" charset="0"/>
                        <a:cs typeface="Times New Roman" charset="0"/>
                      </a:endParaRPr>
                    </a:p>
                  </a:txBody>
                  <a:tcPr marL="68580" marR="68580" marT="0" marB="0"/>
                </a:tc>
              </a:tr>
              <a:tr h="347488">
                <a:tc>
                  <a:txBody>
                    <a:bodyPr/>
                    <a:lstStyle/>
                    <a:p>
                      <a:pPr marL="0" marR="0">
                        <a:spcBef>
                          <a:spcPts val="0"/>
                        </a:spcBef>
                        <a:spcAft>
                          <a:spcPts val="0"/>
                        </a:spcAft>
                      </a:pPr>
                      <a:r>
                        <a:rPr lang="en-US" sz="1400" dirty="0">
                          <a:solidFill>
                            <a:srgbClr val="FFFF00"/>
                          </a:solidFill>
                          <a:effectLst/>
                        </a:rPr>
                        <a:t>330</a:t>
                      </a:r>
                      <a:endParaRPr lang="en-US" sz="2000" dirty="0">
                        <a:solidFill>
                          <a:srgbClr val="FFFF00"/>
                        </a:solidFill>
                        <a:effectLst/>
                        <a:latin typeface="Times New Roman" charset="0"/>
                        <a:ea typeface="Times New Roman" charset="0"/>
                        <a:cs typeface="Times New Roman" charset="0"/>
                      </a:endParaRPr>
                    </a:p>
                  </a:txBody>
                  <a:tcPr marL="68580" marR="68580" marT="0" marB="0"/>
                </a:tc>
                <a:tc>
                  <a:txBody>
                    <a:bodyPr/>
                    <a:lstStyle/>
                    <a:p>
                      <a:pPr marL="0" marR="0">
                        <a:spcBef>
                          <a:spcPts val="0"/>
                        </a:spcBef>
                        <a:spcAft>
                          <a:spcPts val="0"/>
                        </a:spcAft>
                      </a:pPr>
                      <a:r>
                        <a:rPr lang="en-US" sz="1400">
                          <a:effectLst/>
                        </a:rPr>
                        <a:t>320-340</a:t>
                      </a:r>
                      <a:endParaRPr lang="en-US" sz="2000">
                        <a:effectLst/>
                        <a:latin typeface="Times New Roman"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1400">
                          <a:effectLst/>
                        </a:rPr>
                        <a:t>14124 / 4285</a:t>
                      </a:r>
                      <a:endParaRPr lang="en-US" sz="2000">
                        <a:effectLst/>
                        <a:latin typeface="Times New Roman"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1400">
                          <a:effectLst/>
                        </a:rPr>
                        <a:t>-.26 / -.23</a:t>
                      </a:r>
                      <a:endParaRPr lang="en-US" sz="2000">
                        <a:effectLst/>
                        <a:latin typeface="Times New Roman"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1400" dirty="0">
                          <a:effectLst/>
                        </a:rPr>
                        <a:t>0.9 / 0.7</a:t>
                      </a:r>
                      <a:endParaRPr lang="en-US" sz="2000" dirty="0">
                        <a:effectLst/>
                        <a:latin typeface="Times New Roman" charset="0"/>
                        <a:ea typeface="Times New Roman" charset="0"/>
                        <a:cs typeface="Times New Roman" charset="0"/>
                      </a:endParaRPr>
                    </a:p>
                  </a:txBody>
                  <a:tcPr marL="68580" marR="68580" marT="0" marB="0"/>
                </a:tc>
                <a:tc>
                  <a:txBody>
                    <a:bodyPr/>
                    <a:lstStyle/>
                    <a:p>
                      <a:pPr marL="0" marR="0" algn="ctr">
                        <a:spcBef>
                          <a:spcPts val="0"/>
                        </a:spcBef>
                        <a:spcAft>
                          <a:spcPts val="0"/>
                        </a:spcAft>
                      </a:pPr>
                      <a:r>
                        <a:rPr lang="en-US" sz="1400" dirty="0">
                          <a:effectLst/>
                        </a:rPr>
                        <a:t>.007 / .011</a:t>
                      </a:r>
                      <a:endParaRPr lang="en-US" sz="2000" dirty="0">
                        <a:effectLst/>
                        <a:latin typeface="Times New Roman" charset="0"/>
                        <a:ea typeface="Times New Roman" charset="0"/>
                        <a:cs typeface="Times New Roman" charset="0"/>
                      </a:endParaRPr>
                    </a:p>
                  </a:txBody>
                  <a:tcPr marL="68580" marR="68580" marT="0" marB="0"/>
                </a:tc>
              </a:tr>
            </a:tbl>
          </a:graphicData>
        </a:graphic>
      </p:graphicFrame>
      <p:sp>
        <p:nvSpPr>
          <p:cNvPr id="4" name="Date Placeholder 3"/>
          <p:cNvSpPr>
            <a:spLocks noGrp="1"/>
          </p:cNvSpPr>
          <p:nvPr>
            <p:ph type="dt" sz="half" idx="10"/>
          </p:nvPr>
        </p:nvSpPr>
        <p:spPr/>
        <p:txBody>
          <a:bodyPr/>
          <a:lstStyle/>
          <a:p>
            <a:pPr>
              <a:defRPr/>
            </a:pPr>
            <a:r>
              <a:rPr lang="en-US" smtClean="0"/>
              <a:t>9/16/2016</a:t>
            </a:r>
            <a:endParaRPr lang="en-US"/>
          </a:p>
        </p:txBody>
      </p:sp>
      <p:sp>
        <p:nvSpPr>
          <p:cNvPr id="5" name="Slide Number Placeholder 4"/>
          <p:cNvSpPr>
            <a:spLocks noGrp="1"/>
          </p:cNvSpPr>
          <p:nvPr>
            <p:ph type="sldNum" sz="quarter" idx="12"/>
          </p:nvPr>
        </p:nvSpPr>
        <p:spPr/>
        <p:txBody>
          <a:bodyPr/>
          <a:lstStyle/>
          <a:p>
            <a:pPr>
              <a:defRPr/>
            </a:pPr>
            <a:fld id="{BE8A6ADC-8816-455D-A4A5-FC4A24091803}" type="slidenum">
              <a:rPr lang="en-US" smtClean="0"/>
              <a:pPr>
                <a:defRPr/>
              </a:pPr>
              <a:t>6</a:t>
            </a:fld>
            <a:endParaRPr lang="en-US"/>
          </a:p>
        </p:txBody>
      </p:sp>
      <p:sp>
        <p:nvSpPr>
          <p:cNvPr id="7" name="Rectangle 1"/>
          <p:cNvSpPr>
            <a:spLocks noChangeArrowheads="1"/>
          </p:cNvSpPr>
          <p:nvPr/>
        </p:nvSpPr>
        <p:spPr bwMode="auto">
          <a:xfrm>
            <a:off x="1636027" y="2497851"/>
            <a:ext cx="55667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70C0"/>
                </a:solidFill>
                <a:effectLst/>
                <a:latin typeface="Arial" charset="0"/>
              </a:rPr>
              <a:t>Statistics </a:t>
            </a:r>
            <a:r>
              <a:rPr kumimoji="0" lang="en-US" altLang="en-US" sz="1800" b="0" i="0" u="none" strike="noStrike" cap="none" normalizeH="0" baseline="0" dirty="0">
                <a:ln>
                  <a:noFill/>
                </a:ln>
                <a:solidFill>
                  <a:srgbClr val="0070C0"/>
                </a:solidFill>
                <a:effectLst/>
                <a:latin typeface="Arial" charset="0"/>
              </a:rPr>
              <a:t>for AIRS/</a:t>
            </a:r>
            <a:r>
              <a:rPr kumimoji="0" lang="en-US" altLang="en-US" sz="1800" b="0" i="0" u="none" strike="noStrike" cap="none" normalizeH="0" baseline="0" dirty="0" err="1">
                <a:ln>
                  <a:noFill/>
                </a:ln>
                <a:solidFill>
                  <a:srgbClr val="0070C0"/>
                </a:solidFill>
                <a:effectLst/>
                <a:latin typeface="Arial" charset="0"/>
              </a:rPr>
              <a:t>CrIS</a:t>
            </a:r>
            <a:r>
              <a:rPr kumimoji="0" lang="en-US" altLang="en-US" sz="1800" b="0" i="0" u="none" strike="noStrike" cap="none" normalizeH="0" baseline="0" dirty="0">
                <a:ln>
                  <a:noFill/>
                </a:ln>
                <a:solidFill>
                  <a:srgbClr val="0070C0"/>
                </a:solidFill>
                <a:effectLst/>
                <a:latin typeface="Arial" charset="0"/>
              </a:rPr>
              <a:t> TSNO data set by BT900 bin</a:t>
            </a:r>
          </a:p>
        </p:txBody>
      </p:sp>
      <p:sp>
        <p:nvSpPr>
          <p:cNvPr id="8" name="Content Placeholder 2"/>
          <p:cNvSpPr txBox="1">
            <a:spLocks/>
          </p:cNvSpPr>
          <p:nvPr/>
        </p:nvSpPr>
        <p:spPr bwMode="auto">
          <a:xfrm>
            <a:off x="422329" y="1056508"/>
            <a:ext cx="8229600" cy="14413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105" charset="-128"/>
                <a:cs typeface="ＭＳ Ｐゴシック"/>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105" charset="-128"/>
                <a:cs typeface="ＭＳ Ｐゴシック"/>
              </a:defRPr>
            </a:lvl3pPr>
            <a:lvl4pPr marL="1600200" indent="-228600" algn="l" rtl="0" eaLnBrk="0" fontAlgn="base" hangingPunct="0">
              <a:spcBef>
                <a:spcPct val="20000"/>
              </a:spcBef>
              <a:spcAft>
                <a:spcPct val="0"/>
              </a:spcAft>
              <a:buChar char="–"/>
              <a:defRPr sz="1400">
                <a:solidFill>
                  <a:schemeClr val="tx1"/>
                </a:solidFill>
                <a:latin typeface="+mn-lt"/>
                <a:ea typeface="ＭＳ Ｐゴシック" pitchFamily="-105" charset="-128"/>
                <a:cs typeface="ＭＳ Ｐゴシック"/>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105"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r>
              <a:rPr lang="en-US" sz="1600" kern="0" dirty="0" smtClean="0"/>
              <a:t>Even though most scenes have BT900 ~290 K this massive data set contains enough observations to reduce probable error &lt;~ 0.01 K in all BT900 bins</a:t>
            </a:r>
          </a:p>
          <a:p>
            <a:pPr lvl="4"/>
            <a:endParaRPr lang="en-US" sz="1000" kern="0" dirty="0" smtClean="0"/>
          </a:p>
          <a:p>
            <a:r>
              <a:rPr lang="en-US" sz="1600" kern="0" dirty="0" smtClean="0"/>
              <a:t>Choosing the uniform ~1/3 of spectra reduces scatter but increases PE because of reduced yield. </a:t>
            </a:r>
            <a:endParaRPr lang="en-US" sz="1600" kern="0" dirty="0"/>
          </a:p>
        </p:txBody>
      </p:sp>
    </p:spTree>
    <p:extLst>
      <p:ext uri="{BB962C8B-B14F-4D97-AF65-F5344CB8AC3E}">
        <p14:creationId xmlns:p14="http://schemas.microsoft.com/office/powerpoint/2010/main" val="1496610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AIRS spectrum – original and smoothed</a:t>
            </a:r>
            <a:endParaRPr lang="en-US" dirty="0"/>
          </a:p>
        </p:txBody>
      </p:sp>
      <p:sp>
        <p:nvSpPr>
          <p:cNvPr id="4" name="Date Placeholder 3"/>
          <p:cNvSpPr>
            <a:spLocks noGrp="1"/>
          </p:cNvSpPr>
          <p:nvPr>
            <p:ph type="dt" sz="half" idx="10"/>
          </p:nvPr>
        </p:nvSpPr>
        <p:spPr/>
        <p:txBody>
          <a:bodyPr/>
          <a:lstStyle/>
          <a:p>
            <a:pPr>
              <a:defRPr/>
            </a:pPr>
            <a:r>
              <a:rPr lang="en-US" smtClean="0"/>
              <a:t>9/16/2016</a:t>
            </a:r>
            <a:endParaRPr lang="en-US"/>
          </a:p>
        </p:txBody>
      </p:sp>
      <p:sp>
        <p:nvSpPr>
          <p:cNvPr id="5" name="Slide Number Placeholder 4"/>
          <p:cNvSpPr>
            <a:spLocks noGrp="1"/>
          </p:cNvSpPr>
          <p:nvPr>
            <p:ph type="sldNum" sz="quarter" idx="12"/>
          </p:nvPr>
        </p:nvSpPr>
        <p:spPr/>
        <p:txBody>
          <a:bodyPr/>
          <a:lstStyle/>
          <a:p>
            <a:pPr>
              <a:defRPr/>
            </a:pPr>
            <a:fld id="{BE8A6ADC-8816-455D-A4A5-FC4A24091803}" type="slidenum">
              <a:rPr lang="en-US" smtClean="0"/>
              <a:pPr>
                <a:defRPr/>
              </a:pPr>
              <a:t>7</a:t>
            </a:fld>
            <a:endParaRPr lang="en-US"/>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929898"/>
            <a:ext cx="8229600" cy="5315327"/>
          </a:xfrm>
          <a:prstGeom prst="rect">
            <a:avLst/>
          </a:prstGeom>
          <a:noFill/>
          <a:ln>
            <a:noFill/>
          </a:ln>
        </p:spPr>
      </p:pic>
      <p:sp>
        <p:nvSpPr>
          <p:cNvPr id="7" name="TextBox 6"/>
          <p:cNvSpPr txBox="1"/>
          <p:nvPr/>
        </p:nvSpPr>
        <p:spPr>
          <a:xfrm rot="16200000">
            <a:off x="-83171" y="3696347"/>
            <a:ext cx="1450077" cy="369332"/>
          </a:xfrm>
          <a:prstGeom prst="rect">
            <a:avLst/>
          </a:prstGeom>
          <a:noFill/>
        </p:spPr>
        <p:txBody>
          <a:bodyPr wrap="none" rtlCol="0">
            <a:spAutoFit/>
          </a:bodyPr>
          <a:lstStyle/>
          <a:p>
            <a:r>
              <a:rPr lang="en-US" smtClean="0"/>
              <a:t>AIRS </a:t>
            </a:r>
            <a:r>
              <a:rPr lang="en-US" dirty="0" smtClean="0"/>
              <a:t>BT (K)</a:t>
            </a:r>
            <a:endParaRPr lang="en-US" dirty="0"/>
          </a:p>
        </p:txBody>
      </p:sp>
    </p:spTree>
    <p:extLst>
      <p:ext uri="{BB962C8B-B14F-4D97-AF65-F5344CB8AC3E}">
        <p14:creationId xmlns:p14="http://schemas.microsoft.com/office/powerpoint/2010/main" val="877539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smoothed BT differences (K) for AIRS-</a:t>
            </a:r>
            <a:r>
              <a:rPr lang="en-US" dirty="0" err="1"/>
              <a:t>CrIS</a:t>
            </a:r>
            <a:r>
              <a:rPr lang="en-US" dirty="0"/>
              <a:t> tropical night </a:t>
            </a:r>
          </a:p>
        </p:txBody>
      </p:sp>
      <p:sp>
        <p:nvSpPr>
          <p:cNvPr id="4" name="Date Placeholder 3"/>
          <p:cNvSpPr>
            <a:spLocks noGrp="1"/>
          </p:cNvSpPr>
          <p:nvPr>
            <p:ph type="dt" sz="half" idx="10"/>
          </p:nvPr>
        </p:nvSpPr>
        <p:spPr/>
        <p:txBody>
          <a:bodyPr/>
          <a:lstStyle/>
          <a:p>
            <a:pPr>
              <a:defRPr/>
            </a:pPr>
            <a:r>
              <a:rPr lang="en-US" smtClean="0"/>
              <a:t>9/16/2016</a:t>
            </a:r>
            <a:endParaRPr lang="en-US"/>
          </a:p>
        </p:txBody>
      </p:sp>
      <p:sp>
        <p:nvSpPr>
          <p:cNvPr id="5" name="Slide Number Placeholder 4"/>
          <p:cNvSpPr>
            <a:spLocks noGrp="1"/>
          </p:cNvSpPr>
          <p:nvPr>
            <p:ph type="sldNum" sz="quarter" idx="12"/>
          </p:nvPr>
        </p:nvSpPr>
        <p:spPr/>
        <p:txBody>
          <a:bodyPr/>
          <a:lstStyle/>
          <a:p>
            <a:pPr>
              <a:defRPr/>
            </a:pPr>
            <a:fld id="{BE8A6ADC-8816-455D-A4A5-FC4A24091803}" type="slidenum">
              <a:rPr lang="en-US" smtClean="0"/>
              <a:pPr>
                <a:defRPr/>
              </a:pPr>
              <a:t>8</a:t>
            </a:fld>
            <a:endParaRPr lang="en-US"/>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2058" y="860156"/>
            <a:ext cx="8099883" cy="5266007"/>
          </a:xfrm>
          <a:prstGeom prst="rect">
            <a:avLst/>
          </a:prstGeom>
          <a:noFill/>
          <a:ln>
            <a:noFill/>
          </a:ln>
        </p:spPr>
      </p:pic>
      <p:sp>
        <p:nvSpPr>
          <p:cNvPr id="7" name="TextBox 6"/>
          <p:cNvSpPr txBox="1"/>
          <p:nvPr/>
        </p:nvSpPr>
        <p:spPr>
          <a:xfrm rot="16200000">
            <a:off x="-377385" y="3618853"/>
            <a:ext cx="2168222" cy="369332"/>
          </a:xfrm>
          <a:prstGeom prst="rect">
            <a:avLst/>
          </a:prstGeom>
          <a:noFill/>
        </p:spPr>
        <p:txBody>
          <a:bodyPr wrap="none" rtlCol="0">
            <a:spAutoFit/>
          </a:bodyPr>
          <a:lstStyle/>
          <a:p>
            <a:r>
              <a:rPr lang="en-US" dirty="0" smtClean="0"/>
              <a:t>AIRS – </a:t>
            </a:r>
            <a:r>
              <a:rPr lang="en-US" dirty="0" err="1" smtClean="0"/>
              <a:t>CrIS</a:t>
            </a:r>
            <a:r>
              <a:rPr lang="en-US" dirty="0" smtClean="0"/>
              <a:t> BT (K)</a:t>
            </a:r>
            <a:endParaRPr lang="en-US" dirty="0"/>
          </a:p>
        </p:txBody>
      </p:sp>
    </p:spTree>
    <p:extLst>
      <p:ext uri="{BB962C8B-B14F-4D97-AF65-F5344CB8AC3E}">
        <p14:creationId xmlns:p14="http://schemas.microsoft.com/office/powerpoint/2010/main" val="1641889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smoothed BT differences (K) for AIRS-</a:t>
            </a:r>
            <a:r>
              <a:rPr lang="en-US" dirty="0" err="1"/>
              <a:t>CrIS</a:t>
            </a:r>
            <a:r>
              <a:rPr lang="en-US" dirty="0"/>
              <a:t> tropical night </a:t>
            </a:r>
          </a:p>
        </p:txBody>
      </p:sp>
      <p:sp>
        <p:nvSpPr>
          <p:cNvPr id="4" name="Date Placeholder 3"/>
          <p:cNvSpPr>
            <a:spLocks noGrp="1"/>
          </p:cNvSpPr>
          <p:nvPr>
            <p:ph type="dt" sz="half" idx="10"/>
          </p:nvPr>
        </p:nvSpPr>
        <p:spPr/>
        <p:txBody>
          <a:bodyPr/>
          <a:lstStyle/>
          <a:p>
            <a:pPr>
              <a:defRPr/>
            </a:pPr>
            <a:r>
              <a:rPr lang="en-US" smtClean="0"/>
              <a:t>9/16/2016</a:t>
            </a:r>
            <a:endParaRPr lang="en-US"/>
          </a:p>
        </p:txBody>
      </p:sp>
      <p:sp>
        <p:nvSpPr>
          <p:cNvPr id="5" name="Slide Number Placeholder 4"/>
          <p:cNvSpPr>
            <a:spLocks noGrp="1"/>
          </p:cNvSpPr>
          <p:nvPr>
            <p:ph type="sldNum" sz="quarter" idx="12"/>
          </p:nvPr>
        </p:nvSpPr>
        <p:spPr/>
        <p:txBody>
          <a:bodyPr/>
          <a:lstStyle/>
          <a:p>
            <a:pPr>
              <a:defRPr/>
            </a:pPr>
            <a:fld id="{BE8A6ADC-8816-455D-A4A5-FC4A24091803}" type="slidenum">
              <a:rPr lang="en-US" smtClean="0"/>
              <a:pPr>
                <a:defRPr/>
              </a:pPr>
              <a:t>9</a:t>
            </a:fld>
            <a:endParaRPr lang="en-US"/>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2058" y="849270"/>
            <a:ext cx="4111935" cy="5266007"/>
          </a:xfrm>
          <a:prstGeom prst="rect">
            <a:avLst/>
          </a:prstGeom>
          <a:noFill/>
          <a:ln>
            <a:noFill/>
          </a:ln>
        </p:spPr>
      </p:pic>
      <p:sp>
        <p:nvSpPr>
          <p:cNvPr id="7" name="TextBox 6"/>
          <p:cNvSpPr txBox="1"/>
          <p:nvPr/>
        </p:nvSpPr>
        <p:spPr>
          <a:xfrm rot="16200000">
            <a:off x="-221512" y="3541141"/>
            <a:ext cx="1726755" cy="307777"/>
          </a:xfrm>
          <a:prstGeom prst="rect">
            <a:avLst/>
          </a:prstGeom>
          <a:noFill/>
        </p:spPr>
        <p:txBody>
          <a:bodyPr wrap="none" rtlCol="0">
            <a:spAutoFit/>
          </a:bodyPr>
          <a:lstStyle/>
          <a:p>
            <a:r>
              <a:rPr lang="en-US" sz="1400" dirty="0" smtClean="0"/>
              <a:t>AIRS – </a:t>
            </a:r>
            <a:r>
              <a:rPr lang="en-US" sz="1400" dirty="0" err="1" smtClean="0"/>
              <a:t>CrIS</a:t>
            </a:r>
            <a:r>
              <a:rPr lang="en-US" sz="1400" dirty="0" smtClean="0"/>
              <a:t> BT (K)</a:t>
            </a:r>
            <a:endParaRPr lang="en-US" sz="1400" dirty="0"/>
          </a:p>
        </p:txBody>
      </p:sp>
      <p:sp>
        <p:nvSpPr>
          <p:cNvPr id="8" name="Content Placeholder 2"/>
          <p:cNvSpPr txBox="1">
            <a:spLocks/>
          </p:cNvSpPr>
          <p:nvPr/>
        </p:nvSpPr>
        <p:spPr bwMode="auto">
          <a:xfrm>
            <a:off x="4541002" y="1143000"/>
            <a:ext cx="4145797" cy="4983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105" charset="-128"/>
                <a:cs typeface="ＭＳ Ｐゴシック"/>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105" charset="-128"/>
                <a:cs typeface="ＭＳ Ｐゴシック"/>
              </a:defRPr>
            </a:lvl3pPr>
            <a:lvl4pPr marL="1600200" indent="-228600" algn="l" rtl="0" eaLnBrk="0" fontAlgn="base" hangingPunct="0">
              <a:spcBef>
                <a:spcPct val="20000"/>
              </a:spcBef>
              <a:spcAft>
                <a:spcPct val="0"/>
              </a:spcAft>
              <a:buChar char="–"/>
              <a:defRPr sz="1400">
                <a:solidFill>
                  <a:schemeClr val="tx1"/>
                </a:solidFill>
                <a:latin typeface="+mn-lt"/>
                <a:ea typeface="ＭＳ Ｐゴシック" pitchFamily="-105" charset="-128"/>
                <a:cs typeface="ＭＳ Ｐゴシック"/>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105"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r>
              <a:rPr lang="en-US" kern="0" dirty="0"/>
              <a:t>Differences are generally &lt;~ 0.2 K.</a:t>
            </a:r>
          </a:p>
          <a:p>
            <a:pPr lvl="1"/>
            <a:r>
              <a:rPr lang="en-US" kern="0" dirty="0"/>
              <a:t>Exceptions:</a:t>
            </a:r>
          </a:p>
          <a:p>
            <a:pPr lvl="2"/>
            <a:r>
              <a:rPr lang="en-US" kern="0" dirty="0"/>
              <a:t>1475+ cm</a:t>
            </a:r>
            <a:r>
              <a:rPr lang="en-US" kern="0" baseline="30000" dirty="0"/>
              <a:t>-1</a:t>
            </a:r>
          </a:p>
          <a:p>
            <a:pPr lvl="2"/>
            <a:r>
              <a:rPr lang="en-US" kern="0" dirty="0"/>
              <a:t>2370 cm</a:t>
            </a:r>
            <a:r>
              <a:rPr lang="en-US" kern="0" baseline="30000" dirty="0"/>
              <a:t>-1</a:t>
            </a:r>
          </a:p>
          <a:p>
            <a:endParaRPr lang="en-US" kern="0" dirty="0" smtClean="0"/>
          </a:p>
          <a:p>
            <a:r>
              <a:rPr lang="en-US" kern="0" dirty="0" smtClean="0"/>
              <a:t>There’s </a:t>
            </a:r>
            <a:r>
              <a:rPr lang="en-US" kern="0" dirty="0"/>
              <a:t>a bias throughout the </a:t>
            </a:r>
            <a:r>
              <a:rPr lang="en-US" kern="0" dirty="0" err="1" smtClean="0"/>
              <a:t>midwave</a:t>
            </a:r>
            <a:endParaRPr lang="en-US" kern="0" dirty="0" smtClean="0"/>
          </a:p>
          <a:p>
            <a:endParaRPr lang="en-US" kern="0" dirty="0"/>
          </a:p>
          <a:p>
            <a:r>
              <a:rPr lang="en-US" kern="0" dirty="0" smtClean="0"/>
              <a:t>Because the data is heavily weighted toward BT900 = 290 K, these all-scene means largely reflect that subset of the data.</a:t>
            </a:r>
            <a:endParaRPr lang="en-US" kern="0" dirty="0"/>
          </a:p>
          <a:p>
            <a:endParaRPr lang="en-US" kern="0" dirty="0" smtClean="0"/>
          </a:p>
        </p:txBody>
      </p:sp>
    </p:spTree>
    <p:extLst>
      <p:ext uri="{BB962C8B-B14F-4D97-AF65-F5344CB8AC3E}">
        <p14:creationId xmlns:p14="http://schemas.microsoft.com/office/powerpoint/2010/main" val="46329255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tailEnd type="arrow"/>
        </a:ln>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126044</TotalTime>
  <Words>1926</Words>
  <Application>Microsoft Macintosh PowerPoint</Application>
  <PresentationFormat>Letter Paper (8.5x11 in)</PresentationFormat>
  <Paragraphs>297</Paragraphs>
  <Slides>31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Calibri</vt:lpstr>
      <vt:lpstr>ＭＳ Ｐゴシック</vt:lpstr>
      <vt:lpstr>Arial</vt:lpstr>
      <vt:lpstr>Helvetica</vt:lpstr>
      <vt:lpstr>Times</vt:lpstr>
      <vt:lpstr>Times New Roman</vt:lpstr>
      <vt:lpstr>Default Design</vt:lpstr>
      <vt:lpstr>Tropical SNOs for comparison of AIRS and CrIS Calibration</vt:lpstr>
      <vt:lpstr>Outline</vt:lpstr>
      <vt:lpstr>Conclusions</vt:lpstr>
      <vt:lpstr>TSNO introduction</vt:lpstr>
      <vt:lpstr>PowerPoint Presentation</vt:lpstr>
      <vt:lpstr>Statistics</vt:lpstr>
      <vt:lpstr>Mean AIRS spectrum – original and smoothed</vt:lpstr>
      <vt:lpstr>Mean smoothed BT differences (K) for AIRS-CrIS tropical night </vt:lpstr>
      <vt:lpstr>Mean smoothed BT differences (K) for AIRS-CrIS tropical night </vt:lpstr>
      <vt:lpstr>BT900</vt:lpstr>
      <vt:lpstr>Spectra by BT900</vt:lpstr>
      <vt:lpstr>Tropical night ocean BT (K) AIRS-CrIS differences broken out by BT900 bin </vt:lpstr>
      <vt:lpstr>Tropical night ocean BT (K) AIRS-CrIS differences broken out by BT900 bin </vt:lpstr>
      <vt:lpstr>BT diffs and mean spectra by BT900 bin </vt:lpstr>
      <vt:lpstr>BT differences from tropical night ocean uniform TSNOs with comparable data from Wang </vt:lpstr>
      <vt:lpstr>BT differences from tropical night ocean uniform TSNOs with comparable data from Wang </vt:lpstr>
      <vt:lpstr>BT differences from tropical night ocean uniform TSNOs with comparable data from Wang </vt:lpstr>
      <vt:lpstr>BT differences from tropical night ocean uniform TSNOs with comparable data from Wang </vt:lpstr>
      <vt:lpstr>BT differences from tropical night ocean uniform TSNOs with comparable data from Wang </vt:lpstr>
      <vt:lpstr>Tropical night ocean BT (K) AIRS-CrIS differences broken out by BT900 bin </vt:lpstr>
      <vt:lpstr>Conclusions</vt:lpstr>
      <vt:lpstr>References</vt:lpstr>
      <vt:lpstr>Backup Material</vt:lpstr>
      <vt:lpstr>670 cm-1 dRad by scene radiance</vt:lpstr>
      <vt:lpstr>670 cm-1 dRad by scene radiance</vt:lpstr>
      <vt:lpstr>dRad by scene radiance</vt:lpstr>
      <vt:lpstr>Longwave a dSignal by signal level</vt:lpstr>
      <vt:lpstr>Longwave b dSignal by signal level</vt:lpstr>
      <vt:lpstr>Midwave dSignal by signal level</vt:lpstr>
      <vt:lpstr>Shortwave dSignal by signal level</vt:lpstr>
      <vt:lpstr>PowerPoint Presentation</vt:lpstr>
    </vt:vector>
  </TitlesOfParts>
  <Company>Jet Propulsion Laboratory</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Jet Propulsion Laboratory</dc:creator>
  <cp:lastModifiedBy>Microsoft Office User</cp:lastModifiedBy>
  <cp:revision>676</cp:revision>
  <cp:lastPrinted>2014-08-13T18:41:07Z</cp:lastPrinted>
  <dcterms:created xsi:type="dcterms:W3CDTF">2009-12-11T18:21:37Z</dcterms:created>
  <dcterms:modified xsi:type="dcterms:W3CDTF">2016-09-15T18:18:01Z</dcterms:modified>
</cp:coreProperties>
</file>