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23"/>
  </p:notesMasterIdLst>
  <p:handoutMasterIdLst>
    <p:handoutMasterId r:id="rId24"/>
  </p:handoutMasterIdLst>
  <p:sldIdLst>
    <p:sldId id="303" r:id="rId2"/>
    <p:sldId id="345" r:id="rId3"/>
    <p:sldId id="319" r:id="rId4"/>
    <p:sldId id="304" r:id="rId5"/>
    <p:sldId id="320" r:id="rId6"/>
    <p:sldId id="311" r:id="rId7"/>
    <p:sldId id="323" r:id="rId8"/>
    <p:sldId id="349" r:id="rId9"/>
    <p:sldId id="328" r:id="rId10"/>
    <p:sldId id="333" r:id="rId11"/>
    <p:sldId id="343" r:id="rId12"/>
    <p:sldId id="336" r:id="rId13"/>
    <p:sldId id="342" r:id="rId14"/>
    <p:sldId id="346" r:id="rId15"/>
    <p:sldId id="317" r:id="rId16"/>
    <p:sldId id="335" r:id="rId17"/>
    <p:sldId id="353" r:id="rId18"/>
    <p:sldId id="354" r:id="rId19"/>
    <p:sldId id="355" r:id="rId20"/>
    <p:sldId id="347" r:id="rId21"/>
    <p:sldId id="351" r:id="rId22"/>
  </p:sldIdLst>
  <p:sldSz cx="10080625" cy="7559675"/>
  <p:notesSz cx="7772400" cy="10058400"/>
  <p:defaultTextStyle>
    <a:defPPr>
      <a:defRPr lang="en-GB"/>
    </a:defPPr>
    <a:lvl1pPr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1pPr>
    <a:lvl2pPr marL="742950" indent="-28575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2pPr>
    <a:lvl3pPr marL="11430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3pPr>
    <a:lvl4pPr marL="16002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4pPr>
    <a:lvl5pPr marL="20574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5pPr>
    <a:lvl6pPr marL="2286000" algn="l" defTabSz="457200" rtl="0" eaLnBrk="1" latinLnBrk="0" hangingPunct="1">
      <a:defRPr sz="2400" kern="1200">
        <a:solidFill>
          <a:schemeClr val="bg1"/>
        </a:solidFill>
        <a:latin typeface="Arial" charset="0"/>
        <a:ea typeface="ヒラギノ角ゴ ProN W3" charset="0"/>
        <a:cs typeface="ヒラギノ角ゴ ProN W3" charset="0"/>
      </a:defRPr>
    </a:lvl6pPr>
    <a:lvl7pPr marL="2743200" algn="l" defTabSz="457200" rtl="0" eaLnBrk="1" latinLnBrk="0" hangingPunct="1">
      <a:defRPr sz="2400" kern="1200">
        <a:solidFill>
          <a:schemeClr val="bg1"/>
        </a:solidFill>
        <a:latin typeface="Arial" charset="0"/>
        <a:ea typeface="ヒラギノ角ゴ ProN W3" charset="0"/>
        <a:cs typeface="ヒラギノ角ゴ ProN W3" charset="0"/>
      </a:defRPr>
    </a:lvl7pPr>
    <a:lvl8pPr marL="3200400" algn="l" defTabSz="457200" rtl="0" eaLnBrk="1" latinLnBrk="0" hangingPunct="1">
      <a:defRPr sz="2400" kern="1200">
        <a:solidFill>
          <a:schemeClr val="bg1"/>
        </a:solidFill>
        <a:latin typeface="Arial" charset="0"/>
        <a:ea typeface="ヒラギノ角ゴ ProN W3" charset="0"/>
        <a:cs typeface="ヒラギノ角ゴ ProN W3" charset="0"/>
      </a:defRPr>
    </a:lvl8pPr>
    <a:lvl9pPr marL="3657600" algn="l" defTabSz="457200" rtl="0" eaLnBrk="1" latinLnBrk="0" hangingPunct="1">
      <a:defRPr sz="2400" kern="1200">
        <a:solidFill>
          <a:schemeClr val="bg1"/>
        </a:solidFill>
        <a:latin typeface="Arial" charset="0"/>
        <a:ea typeface="ヒラギノ角ゴ ProN W3" charset="0"/>
        <a:cs typeface="ヒラギノ角ゴ ProN W3" charset="0"/>
      </a:defRPr>
    </a:lvl9pPr>
  </p:defaultTextStyle>
  <p:extLst>
    <p:ext uri="{EFAFB233-063F-42B5-8137-9DF3F51BA10A}">
      <p15:sldGuideLst xmlns:p15="http://schemas.microsoft.com/office/powerpoint/2012/main">
        <p15:guide id="1" orient="horz">
          <p15:clr>
            <a:srgbClr val="A4A3A4"/>
          </p15:clr>
        </p15:guide>
        <p15:guide id="2" pos="57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556E4"/>
    <a:srgbClr val="E5A302"/>
    <a:srgbClr val="678CD7"/>
    <a:srgbClr val="3D87D7"/>
    <a:srgbClr val="A9056F"/>
    <a:srgbClr val="F800FF"/>
    <a:srgbClr val="FF7806"/>
    <a:srgbClr val="8DCA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21" autoAdjust="0"/>
    <p:restoredTop sz="86908" autoAdjust="0"/>
  </p:normalViewPr>
  <p:slideViewPr>
    <p:cSldViewPr>
      <p:cViewPr varScale="1">
        <p:scale>
          <a:sx n="52" d="100"/>
          <a:sy n="52" d="100"/>
        </p:scale>
        <p:origin x="96" y="174"/>
      </p:cViewPr>
      <p:guideLst>
        <p:guide orient="horz"/>
        <p:guide pos="5773"/>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012CCDF7-E066-DC40-8532-EA1081B0635E}" type="datetimeFigureOut">
              <a:rPr lang="en-US" smtClean="0"/>
              <a:t>9/15/2016</a:t>
            </a:fld>
            <a:endParaRPr lang="en-US"/>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8EBA1D66-2E27-7B45-B754-4A3822CEC369}" type="slidenum">
              <a:rPr lang="en-US" smtClean="0"/>
              <a:t>‹#›</a:t>
            </a:fld>
            <a:endParaRPr lang="en-US"/>
          </a:p>
        </p:txBody>
      </p:sp>
    </p:spTree>
    <p:extLst>
      <p:ext uri="{BB962C8B-B14F-4D97-AF65-F5344CB8AC3E}">
        <p14:creationId xmlns:p14="http://schemas.microsoft.com/office/powerpoint/2010/main" val="40221582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pPr>
              <a:defRPr/>
            </a:pPr>
            <a:endParaRPr lang="en-US">
              <a:ea typeface="+mn-ea"/>
              <a:cs typeface="+mn-cs"/>
            </a:endParaRPr>
          </a:p>
        </p:txBody>
      </p:sp>
      <p:sp>
        <p:nvSpPr>
          <p:cNvPr id="25603" name="Rectangle 2"/>
          <p:cNvSpPr>
            <a:spLocks noGrp="1" noRot="1" noChangeAspect="1" noChangeArrowheads="1"/>
          </p:cNvSpPr>
          <p:nvPr>
            <p:ph type="sldImg"/>
          </p:nvPr>
        </p:nvSpPr>
        <p:spPr bwMode="auto">
          <a:xfrm>
            <a:off x="1371600" y="763588"/>
            <a:ext cx="5026025" cy="37687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sp>
      <p:sp>
        <p:nvSpPr>
          <p:cNvPr id="3075" name="Rectangle 3"/>
          <p:cNvSpPr>
            <a:spLocks noGrp="1" noChangeArrowheads="1"/>
          </p:cNvSpPr>
          <p:nvPr>
            <p:ph type="body"/>
          </p:nvPr>
        </p:nvSpPr>
        <p:spPr bwMode="auto">
          <a:xfrm>
            <a:off x="777875" y="4776788"/>
            <a:ext cx="6215063" cy="45227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3076" name="Text Box 4"/>
          <p:cNvSpPr txBox="1">
            <a:spLocks noChangeArrowheads="1"/>
          </p:cNvSpPr>
          <p:nvPr/>
        </p:nvSpPr>
        <p:spPr bwMode="auto">
          <a:xfrm>
            <a:off x="0" y="0"/>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7" name="Text Box 5"/>
          <p:cNvSpPr txBox="1">
            <a:spLocks noChangeArrowheads="1"/>
          </p:cNvSpPr>
          <p:nvPr/>
        </p:nvSpPr>
        <p:spPr bwMode="auto">
          <a:xfrm>
            <a:off x="4398963" y="0"/>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8" name="Text Box 6"/>
          <p:cNvSpPr txBox="1">
            <a:spLocks noChangeArrowheads="1"/>
          </p:cNvSpPr>
          <p:nvPr/>
        </p:nvSpPr>
        <p:spPr bwMode="auto">
          <a:xfrm>
            <a:off x="0" y="9555163"/>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9" name="Rectangle 7"/>
          <p:cNvSpPr>
            <a:spLocks noGrp="1" noChangeArrowheads="1"/>
          </p:cNvSpPr>
          <p:nvPr>
            <p:ph type="sldNum"/>
          </p:nvPr>
        </p:nvSpPr>
        <p:spPr bwMode="auto">
          <a:xfrm>
            <a:off x="4398963" y="9555163"/>
            <a:ext cx="3370262"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cs typeface="Arial" charset="0"/>
              </a:defRPr>
            </a:lvl1pPr>
          </a:lstStyle>
          <a:p>
            <a:fld id="{451581C2-D0CB-494F-9C33-2295D7C10B93}" type="slidenum">
              <a:rPr lang="en-US"/>
              <a:pPr/>
              <a:t>‹#›</a:t>
            </a:fld>
            <a:endParaRPr lang="en-US"/>
          </a:p>
        </p:txBody>
      </p:sp>
    </p:spTree>
    <p:extLst>
      <p:ext uri="{BB962C8B-B14F-4D97-AF65-F5344CB8AC3E}">
        <p14:creationId xmlns:p14="http://schemas.microsoft.com/office/powerpoint/2010/main" val="75612548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a:t>
            </a:fld>
            <a:endParaRPr lang="en-US"/>
          </a:p>
        </p:txBody>
      </p:sp>
    </p:spTree>
    <p:extLst>
      <p:ext uri="{BB962C8B-B14F-4D97-AF65-F5344CB8AC3E}">
        <p14:creationId xmlns:p14="http://schemas.microsoft.com/office/powerpoint/2010/main" val="317978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fld id="{451581C2-D0CB-494F-9C33-2295D7C10B93}" type="slidenum">
              <a:rPr lang="en-US" smtClean="0"/>
              <a:pPr/>
              <a:t>10</a:t>
            </a:fld>
            <a:endParaRPr lang="en-US"/>
          </a:p>
        </p:txBody>
      </p:sp>
    </p:spTree>
    <p:extLst>
      <p:ext uri="{BB962C8B-B14F-4D97-AF65-F5344CB8AC3E}">
        <p14:creationId xmlns:p14="http://schemas.microsoft.com/office/powerpoint/2010/main" val="2864738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fld id="{451581C2-D0CB-494F-9C33-2295D7C10B93}" type="slidenum">
              <a:rPr lang="en-US" smtClean="0"/>
              <a:pPr/>
              <a:t>11</a:t>
            </a:fld>
            <a:endParaRPr lang="en-US"/>
          </a:p>
        </p:txBody>
      </p:sp>
    </p:spTree>
    <p:extLst>
      <p:ext uri="{BB962C8B-B14F-4D97-AF65-F5344CB8AC3E}">
        <p14:creationId xmlns:p14="http://schemas.microsoft.com/office/powerpoint/2010/main" val="2864738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r>
              <a:rPr lang="en-US" dirty="0"/>
              <a:t> </a:t>
            </a:r>
            <a:r>
              <a:rPr lang="en-US" baseline="0" dirty="0"/>
              <a:t>   </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12</a:t>
            </a:fld>
            <a:endParaRPr lang="en-US"/>
          </a:p>
        </p:txBody>
      </p:sp>
    </p:spTree>
    <p:extLst>
      <p:ext uri="{BB962C8B-B14F-4D97-AF65-F5344CB8AC3E}">
        <p14:creationId xmlns:p14="http://schemas.microsoft.com/office/powerpoint/2010/main" val="1163764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fld id="{451581C2-D0CB-494F-9C33-2295D7C10B93}" type="slidenum">
              <a:rPr lang="en-US" smtClean="0"/>
              <a:pPr/>
              <a:t>13</a:t>
            </a:fld>
            <a:endParaRPr lang="en-US"/>
          </a:p>
        </p:txBody>
      </p:sp>
    </p:spTree>
    <p:extLst>
      <p:ext uri="{BB962C8B-B14F-4D97-AF65-F5344CB8AC3E}">
        <p14:creationId xmlns:p14="http://schemas.microsoft.com/office/powerpoint/2010/main" val="286473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fld id="{451581C2-D0CB-494F-9C33-2295D7C10B93}" type="slidenum">
              <a:rPr lang="en-US" smtClean="0"/>
              <a:pPr/>
              <a:t>14</a:t>
            </a:fld>
            <a:endParaRPr lang="en-US"/>
          </a:p>
        </p:txBody>
      </p:sp>
    </p:spTree>
    <p:extLst>
      <p:ext uri="{BB962C8B-B14F-4D97-AF65-F5344CB8AC3E}">
        <p14:creationId xmlns:p14="http://schemas.microsoft.com/office/powerpoint/2010/main" val="2864738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15</a:t>
            </a:fld>
            <a:endParaRPr lang="en-US"/>
          </a:p>
        </p:txBody>
      </p:sp>
    </p:spTree>
    <p:extLst>
      <p:ext uri="{BB962C8B-B14F-4D97-AF65-F5344CB8AC3E}">
        <p14:creationId xmlns:p14="http://schemas.microsoft.com/office/powerpoint/2010/main" val="146217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16</a:t>
            </a:fld>
            <a:endParaRPr lang="en-US"/>
          </a:p>
        </p:txBody>
      </p:sp>
    </p:spTree>
    <p:extLst>
      <p:ext uri="{BB962C8B-B14F-4D97-AF65-F5344CB8AC3E}">
        <p14:creationId xmlns:p14="http://schemas.microsoft.com/office/powerpoint/2010/main" val="1462175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C255A1A-3131-9F4B-B0C0-DE5AEEC648B4}" type="slidenum">
              <a:rPr lang="en-US" altLang="en-US" sz="1200"/>
              <a:pPr eaLnBrk="1" hangingPunct="1"/>
              <a:t>17</a:t>
            </a:fld>
            <a:endParaRPr lang="en-US" altLang="en-US" sz="1200"/>
          </a:p>
        </p:txBody>
      </p:sp>
      <p:sp>
        <p:nvSpPr>
          <p:cNvPr id="26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69801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AF2139F-CA4E-DC4F-AA80-6135C288AFE0}" type="slidenum">
              <a:rPr lang="en-US" altLang="en-US" sz="1200"/>
              <a:pPr eaLnBrk="1" hangingPunct="1"/>
              <a:t>18</a:t>
            </a:fld>
            <a:endParaRPr lang="en-US" altLang="en-US" sz="1200"/>
          </a:p>
        </p:txBody>
      </p:sp>
      <p:sp>
        <p:nvSpPr>
          <p:cNvPr id="26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20670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25B5D28-C24F-104E-9577-9838DAA7B439}" type="slidenum">
              <a:rPr lang="en-US" altLang="en-US" sz="1200"/>
              <a:pPr eaLnBrk="1" hangingPunct="1"/>
              <a:t>19</a:t>
            </a:fld>
            <a:endParaRPr lang="en-US" altLang="en-US" sz="1200"/>
          </a:p>
        </p:txBody>
      </p:sp>
      <p:sp>
        <p:nvSpPr>
          <p:cNvPr id="26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69617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solidFill>
                <a:srgbClr val="000000"/>
              </a:solidFill>
              <a:latin typeface="Calibri"/>
              <a:ea typeface="宋体" charset="-122"/>
              <a:cs typeface="Calibri"/>
            </a:endParaRPr>
          </a:p>
          <a:p>
            <a:endParaRPr lang="en-US" sz="1200" dirty="0">
              <a:solidFill>
                <a:srgbClr val="000000"/>
              </a:solidFill>
              <a:latin typeface="Calibri"/>
              <a:ea typeface="宋体" charset="-122"/>
              <a:cs typeface="Calibri"/>
            </a:endParaRPr>
          </a:p>
        </p:txBody>
      </p:sp>
      <p:sp>
        <p:nvSpPr>
          <p:cNvPr id="4" name="Slide Number Placeholder 3"/>
          <p:cNvSpPr>
            <a:spLocks noGrp="1"/>
          </p:cNvSpPr>
          <p:nvPr>
            <p:ph type="sldNum" idx="10"/>
          </p:nvPr>
        </p:nvSpPr>
        <p:spPr/>
        <p:txBody>
          <a:bodyPr/>
          <a:lstStyle/>
          <a:p>
            <a:fld id="{451581C2-D0CB-494F-9C33-2295D7C10B93}" type="slidenum">
              <a:rPr lang="en-US" smtClean="0"/>
              <a:pPr/>
              <a:t>2</a:t>
            </a:fld>
            <a:endParaRPr lang="en-US"/>
          </a:p>
        </p:txBody>
      </p:sp>
    </p:spTree>
    <p:extLst>
      <p:ext uri="{BB962C8B-B14F-4D97-AF65-F5344CB8AC3E}">
        <p14:creationId xmlns:p14="http://schemas.microsoft.com/office/powerpoint/2010/main" val="1038349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fld id="{451581C2-D0CB-494F-9C33-2295D7C10B93}" type="slidenum">
              <a:rPr lang="en-US" smtClean="0"/>
              <a:pPr/>
              <a:t>20</a:t>
            </a:fld>
            <a:endParaRPr lang="en-US"/>
          </a:p>
        </p:txBody>
      </p:sp>
    </p:spTree>
    <p:extLst>
      <p:ext uri="{BB962C8B-B14F-4D97-AF65-F5344CB8AC3E}">
        <p14:creationId xmlns:p14="http://schemas.microsoft.com/office/powerpoint/2010/main" val="2864738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r>
              <a:rPr lang="en-US" dirty="0"/>
              <a:t>  </a:t>
            </a:r>
          </a:p>
        </p:txBody>
      </p:sp>
      <p:sp>
        <p:nvSpPr>
          <p:cNvPr id="4" name="Slide Number Placeholder 3"/>
          <p:cNvSpPr>
            <a:spLocks noGrp="1"/>
          </p:cNvSpPr>
          <p:nvPr>
            <p:ph type="sldNum" idx="10"/>
          </p:nvPr>
        </p:nvSpPr>
        <p:spPr/>
        <p:txBody>
          <a:bodyPr/>
          <a:lstStyle/>
          <a:p>
            <a:fld id="{451581C2-D0CB-494F-9C33-2295D7C10B93}" type="slidenum">
              <a:rPr lang="en-US" smtClean="0"/>
              <a:pPr/>
              <a:t>21</a:t>
            </a:fld>
            <a:endParaRPr lang="en-US"/>
          </a:p>
        </p:txBody>
      </p:sp>
    </p:spTree>
    <p:extLst>
      <p:ext uri="{BB962C8B-B14F-4D97-AF65-F5344CB8AC3E}">
        <p14:creationId xmlns:p14="http://schemas.microsoft.com/office/powerpoint/2010/main" val="83296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solidFill>
                <a:srgbClr val="000000"/>
              </a:solidFill>
              <a:latin typeface="Calibri"/>
              <a:ea typeface="宋体" charset="-122"/>
              <a:cs typeface="Calibri"/>
            </a:endParaRPr>
          </a:p>
          <a:p>
            <a:endParaRPr lang="en-US" sz="1200" dirty="0">
              <a:solidFill>
                <a:srgbClr val="000000"/>
              </a:solidFill>
              <a:latin typeface="Calibri"/>
              <a:ea typeface="宋体" charset="-122"/>
              <a:cs typeface="Calibri"/>
            </a:endParaRPr>
          </a:p>
        </p:txBody>
      </p:sp>
      <p:sp>
        <p:nvSpPr>
          <p:cNvPr id="4" name="Slide Number Placeholder 3"/>
          <p:cNvSpPr>
            <a:spLocks noGrp="1"/>
          </p:cNvSpPr>
          <p:nvPr>
            <p:ph type="sldNum" idx="10"/>
          </p:nvPr>
        </p:nvSpPr>
        <p:spPr/>
        <p:txBody>
          <a:bodyPr/>
          <a:lstStyle/>
          <a:p>
            <a:fld id="{451581C2-D0CB-494F-9C33-2295D7C10B93}" type="slidenum">
              <a:rPr lang="en-US" smtClean="0"/>
              <a:pPr/>
              <a:t>3</a:t>
            </a:fld>
            <a:endParaRPr lang="en-US"/>
          </a:p>
        </p:txBody>
      </p:sp>
    </p:spTree>
    <p:extLst>
      <p:ext uri="{BB962C8B-B14F-4D97-AF65-F5344CB8AC3E}">
        <p14:creationId xmlns:p14="http://schemas.microsoft.com/office/powerpoint/2010/main" val="103834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order to estimate the atmospheric state vector including ozone and CO concentration, we use this optimal estimation formula. </a:t>
            </a:r>
          </a:p>
        </p:txBody>
      </p:sp>
      <p:sp>
        <p:nvSpPr>
          <p:cNvPr id="4" name="Slide Number Placeholder 3"/>
          <p:cNvSpPr>
            <a:spLocks noGrp="1"/>
          </p:cNvSpPr>
          <p:nvPr>
            <p:ph type="sldNum" idx="10"/>
          </p:nvPr>
        </p:nvSpPr>
        <p:spPr/>
        <p:txBody>
          <a:bodyPr/>
          <a:lstStyle/>
          <a:p>
            <a:fld id="{451581C2-D0CB-494F-9C33-2295D7C10B93}" type="slidenum">
              <a:rPr lang="en-US" smtClean="0"/>
              <a:pPr/>
              <a:t>4</a:t>
            </a:fld>
            <a:endParaRPr lang="en-US"/>
          </a:p>
        </p:txBody>
      </p:sp>
    </p:spTree>
    <p:extLst>
      <p:ext uri="{BB962C8B-B14F-4D97-AF65-F5344CB8AC3E}">
        <p14:creationId xmlns:p14="http://schemas.microsoft.com/office/powerpoint/2010/main" val="4036724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5</a:t>
            </a:fld>
            <a:endParaRPr lang="en-US"/>
          </a:p>
        </p:txBody>
      </p:sp>
    </p:spTree>
    <p:extLst>
      <p:ext uri="{BB962C8B-B14F-4D97-AF65-F5344CB8AC3E}">
        <p14:creationId xmlns:p14="http://schemas.microsoft.com/office/powerpoint/2010/main" val="215619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6</a:t>
            </a:fld>
            <a:endParaRPr lang="en-US"/>
          </a:p>
        </p:txBody>
      </p:sp>
    </p:spTree>
    <p:extLst>
      <p:ext uri="{BB962C8B-B14F-4D97-AF65-F5344CB8AC3E}">
        <p14:creationId xmlns:p14="http://schemas.microsoft.com/office/powerpoint/2010/main" val="67583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fld id="{451581C2-D0CB-494F-9C33-2295D7C10B93}" type="slidenum">
              <a:rPr lang="en-US" smtClean="0"/>
              <a:pPr/>
              <a:t>7</a:t>
            </a:fld>
            <a:endParaRPr lang="en-US"/>
          </a:p>
        </p:txBody>
      </p:sp>
    </p:spTree>
    <p:extLst>
      <p:ext uri="{BB962C8B-B14F-4D97-AF65-F5344CB8AC3E}">
        <p14:creationId xmlns:p14="http://schemas.microsoft.com/office/powerpoint/2010/main" val="103834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r>
              <a:rPr lang="en-US" dirty="0"/>
              <a:t>  </a:t>
            </a:r>
          </a:p>
        </p:txBody>
      </p:sp>
      <p:sp>
        <p:nvSpPr>
          <p:cNvPr id="4" name="Slide Number Placeholder 3"/>
          <p:cNvSpPr>
            <a:spLocks noGrp="1"/>
          </p:cNvSpPr>
          <p:nvPr>
            <p:ph type="sldNum" idx="10"/>
          </p:nvPr>
        </p:nvSpPr>
        <p:spPr/>
        <p:txBody>
          <a:bodyPr/>
          <a:lstStyle/>
          <a:p>
            <a:fld id="{451581C2-D0CB-494F-9C33-2295D7C10B93}" type="slidenum">
              <a:rPr lang="en-US" smtClean="0"/>
              <a:pPr/>
              <a:t>8</a:t>
            </a:fld>
            <a:endParaRPr lang="en-US"/>
          </a:p>
        </p:txBody>
      </p:sp>
    </p:spTree>
    <p:extLst>
      <p:ext uri="{BB962C8B-B14F-4D97-AF65-F5344CB8AC3E}">
        <p14:creationId xmlns:p14="http://schemas.microsoft.com/office/powerpoint/2010/main" val="79615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9</a:t>
            </a:fld>
            <a:endParaRPr lang="en-US"/>
          </a:p>
        </p:txBody>
      </p:sp>
    </p:spTree>
    <p:extLst>
      <p:ext uri="{BB962C8B-B14F-4D97-AF65-F5344CB8AC3E}">
        <p14:creationId xmlns:p14="http://schemas.microsoft.com/office/powerpoint/2010/main" val="1163764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0"/>
            <a:ext cx="8568531" cy="1620430"/>
          </a:xfrm>
        </p:spPr>
        <p:txBody>
          <a:bodyPr/>
          <a:lstStyle/>
          <a:p>
            <a:r>
              <a:rPr lang="en-US" dirty="0"/>
              <a:t>Click to edit Master title style</a:t>
            </a:r>
          </a:p>
        </p:txBody>
      </p:sp>
      <p:sp>
        <p:nvSpPr>
          <p:cNvPr id="3" name="Subtitle 2"/>
          <p:cNvSpPr>
            <a:spLocks noGrp="1"/>
          </p:cNvSpPr>
          <p:nvPr>
            <p:ph type="subTitle" idx="1"/>
          </p:nvPr>
        </p:nvSpPr>
        <p:spPr>
          <a:xfrm>
            <a:off x="1512094" y="4283816"/>
            <a:ext cx="7056438"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F5125837-C5CE-0E4F-A1C3-655506EF6898}" type="datetime1">
              <a:rPr lang="en-US" smtClean="0"/>
              <a:t>9/15/2016</a:t>
            </a:fld>
            <a:endParaRPr lang="en-US"/>
          </a:p>
        </p:txBody>
      </p:sp>
      <p:sp>
        <p:nvSpPr>
          <p:cNvPr id="5" name="Footer Placeholder 4"/>
          <p:cNvSpPr>
            <a:spLocks noGrp="1"/>
          </p:cNvSpPr>
          <p:nvPr>
            <p:ph type="ftr" sz="quarter" idx="11"/>
          </p:nvPr>
        </p:nvSpPr>
        <p:spPr>
          <a:xfrm>
            <a:off x="3440112" y="7153100"/>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7727950" y="7158037"/>
            <a:ext cx="2352675" cy="401638"/>
          </a:xfrm>
          <a:prstGeom prst="rect">
            <a:avLst/>
          </a:prstGeom>
        </p:spPr>
        <p:txBody>
          <a:bodyPr/>
          <a:lstStyle>
            <a:lvl1pPr>
              <a:defRPr/>
            </a:lvl1pPr>
          </a:lstStyle>
          <a:p>
            <a:fld id="{8442C1A4-296A-0F4A-90B2-7E3457CDAC22}" type="slidenum">
              <a:rPr lang="en-US"/>
              <a:pPr/>
              <a:t>‹#›</a:t>
            </a:fld>
            <a:endParaRPr lang="en-US"/>
          </a:p>
        </p:txBody>
      </p:sp>
    </p:spTree>
    <p:extLst>
      <p:ext uri="{BB962C8B-B14F-4D97-AF65-F5344CB8AC3E}">
        <p14:creationId xmlns:p14="http://schemas.microsoft.com/office/powerpoint/2010/main" val="96276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C11B071-2256-5441-A67A-A9B0F177D04D}" type="datetime1">
              <a:rPr lang="en-US" smtClean="0"/>
              <a:t>9/15/2016</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57A7183E-BC38-D348-BB0A-64F1029EB89A}" type="slidenum">
              <a:rPr lang="en-US"/>
              <a:pPr/>
              <a:t>‹#›</a:t>
            </a:fld>
            <a:endParaRPr lang="en-US"/>
          </a:p>
        </p:txBody>
      </p:sp>
    </p:spTree>
    <p:extLst>
      <p:ext uri="{BB962C8B-B14F-4D97-AF65-F5344CB8AC3E}">
        <p14:creationId xmlns:p14="http://schemas.microsoft.com/office/powerpoint/2010/main" val="2679201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302738"/>
            <a:ext cx="2268141" cy="64502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4031" y="302738"/>
            <a:ext cx="6636411"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049589F-6B3D-8341-98B3-4E12369B60B4}" type="datetime1">
              <a:rPr lang="en-US" smtClean="0"/>
              <a:t>9/15/2016</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277595A4-E48B-C74A-8D6C-493D77F1CE59}" type="slidenum">
              <a:rPr lang="en-US"/>
              <a:pPr/>
              <a:t>‹#›</a:t>
            </a:fld>
            <a:endParaRPr lang="en-US"/>
          </a:p>
        </p:txBody>
      </p:sp>
    </p:spTree>
    <p:extLst>
      <p:ext uri="{BB962C8B-B14F-4D97-AF65-F5344CB8AC3E}">
        <p14:creationId xmlns:p14="http://schemas.microsoft.com/office/powerpoint/2010/main" val="1160464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0A09E80-3A55-F549-B408-5CD37421086E}" type="datetime1">
              <a:rPr lang="en-US" smtClean="0"/>
              <a:t>9/15/2016</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A065055B-5B43-4948-9F38-B1DF325D5759}" type="slidenum">
              <a:rPr lang="en-US"/>
              <a:pPr/>
              <a:t>‹#›</a:t>
            </a:fld>
            <a:endParaRPr lang="en-US"/>
          </a:p>
        </p:txBody>
      </p:sp>
    </p:spTree>
    <p:extLst>
      <p:ext uri="{BB962C8B-B14F-4D97-AF65-F5344CB8AC3E}">
        <p14:creationId xmlns:p14="http://schemas.microsoft.com/office/powerpoint/2010/main" val="118497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2"/>
            <a:ext cx="8568531" cy="150143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6300" y="3204114"/>
            <a:ext cx="8568531" cy="1653678"/>
          </a:xfrm>
        </p:spPr>
        <p:txBody>
          <a:bodyPr anchor="b"/>
          <a:lstStyle>
            <a:lvl1pPr marL="0" indent="0">
              <a:buNone/>
              <a:defRPr sz="2200">
                <a:solidFill>
                  <a:schemeClr val="tx1">
                    <a:tint val="75000"/>
                  </a:schemeClr>
                </a:solidFill>
              </a:defRPr>
            </a:lvl1pPr>
            <a:lvl2pPr marL="503972" indent="0">
              <a:buNone/>
              <a:defRPr sz="2000">
                <a:solidFill>
                  <a:schemeClr val="tx1">
                    <a:tint val="75000"/>
                  </a:schemeClr>
                </a:solidFill>
              </a:defRPr>
            </a:lvl2pPr>
            <a:lvl3pPr marL="1007943" indent="0">
              <a:buNone/>
              <a:defRPr sz="1800">
                <a:solidFill>
                  <a:schemeClr val="tx1">
                    <a:tint val="75000"/>
                  </a:schemeClr>
                </a:solidFill>
              </a:defRPr>
            </a:lvl3pPr>
            <a:lvl4pPr marL="1511915" indent="0">
              <a:buNone/>
              <a:defRPr sz="1500">
                <a:solidFill>
                  <a:schemeClr val="tx1">
                    <a:tint val="75000"/>
                  </a:schemeClr>
                </a:solidFill>
              </a:defRPr>
            </a:lvl4pPr>
            <a:lvl5pPr marL="2015886" indent="0">
              <a:buNone/>
              <a:defRPr sz="1500">
                <a:solidFill>
                  <a:schemeClr val="tx1">
                    <a:tint val="75000"/>
                  </a:schemeClr>
                </a:solidFill>
              </a:defRPr>
            </a:lvl5pPr>
            <a:lvl6pPr marL="2519858" indent="0">
              <a:buNone/>
              <a:defRPr sz="1500">
                <a:solidFill>
                  <a:schemeClr val="tx1">
                    <a:tint val="75000"/>
                  </a:schemeClr>
                </a:solidFill>
              </a:defRPr>
            </a:lvl6pPr>
            <a:lvl7pPr marL="3023829" indent="0">
              <a:buNone/>
              <a:defRPr sz="1500">
                <a:solidFill>
                  <a:schemeClr val="tx1">
                    <a:tint val="75000"/>
                  </a:schemeClr>
                </a:solidFill>
              </a:defRPr>
            </a:lvl7pPr>
            <a:lvl8pPr marL="3527801" indent="0">
              <a:buNone/>
              <a:defRPr sz="1500">
                <a:solidFill>
                  <a:schemeClr val="tx1">
                    <a:tint val="75000"/>
                  </a:schemeClr>
                </a:solidFill>
              </a:defRPr>
            </a:lvl8pPr>
            <a:lvl9pPr marL="4031772" indent="0">
              <a:buNone/>
              <a:defRPr sz="15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fld id="{15E5A062-0A8A-3B48-AA53-042EFA2C95E3}" type="datetime1">
              <a:rPr lang="en-US" smtClean="0"/>
              <a:t>9/15/2016</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96925C62-B774-2345-BE44-FCCD3D51CE33}" type="slidenum">
              <a:rPr lang="en-US"/>
              <a:pPr/>
              <a:t>‹#›</a:t>
            </a:fld>
            <a:endParaRPr lang="en-US"/>
          </a:p>
        </p:txBody>
      </p:sp>
    </p:spTree>
    <p:extLst>
      <p:ext uri="{BB962C8B-B14F-4D97-AF65-F5344CB8AC3E}">
        <p14:creationId xmlns:p14="http://schemas.microsoft.com/office/powerpoint/2010/main" val="129691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4031"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4318"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C0F86EFA-D738-F54F-841B-5F485A1F3592}" type="datetime1">
              <a:rPr lang="en-US" smtClean="0"/>
              <a:t>9/15/2016</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1DF033E6-4314-AF4E-8546-F346B33148D5}" type="slidenum">
              <a:rPr lang="en-US"/>
              <a:pPr/>
              <a:t>‹#›</a:t>
            </a:fld>
            <a:endParaRPr lang="en-US"/>
          </a:p>
        </p:txBody>
      </p:sp>
    </p:spTree>
    <p:extLst>
      <p:ext uri="{BB962C8B-B14F-4D97-AF65-F5344CB8AC3E}">
        <p14:creationId xmlns:p14="http://schemas.microsoft.com/office/powerpoint/2010/main" val="2110108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4031" y="1692178"/>
            <a:ext cx="4454027" cy="705219"/>
          </a:xfrm>
        </p:spPr>
        <p:txBody>
          <a:bodyPr anchor="b"/>
          <a:lstStyle>
            <a:lvl1pPr marL="0" indent="0">
              <a:buNone/>
              <a:defRPr sz="26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0818" y="1692178"/>
            <a:ext cx="4455776" cy="705219"/>
          </a:xfrm>
        </p:spPr>
        <p:txBody>
          <a:bodyPr anchor="b"/>
          <a:lstStyle>
            <a:lvl1pPr marL="0" indent="0">
              <a:buNone/>
              <a:defRPr sz="26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AB3B02E2-82E4-D44C-A7A3-66B248109D52}" type="datetime1">
              <a:rPr lang="en-US" smtClean="0"/>
              <a:t>9/15/2016</a:t>
            </a:fld>
            <a:endParaRPr lang="en-US"/>
          </a:p>
        </p:txBody>
      </p:sp>
      <p:sp>
        <p:nvSpPr>
          <p:cNvPr id="8"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9"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257E276C-0627-7F43-8CEC-D2DB208DD046}" type="slidenum">
              <a:rPr lang="en-US"/>
              <a:pPr/>
              <a:t>‹#›</a:t>
            </a:fld>
            <a:endParaRPr lang="en-US"/>
          </a:p>
        </p:txBody>
      </p:sp>
    </p:spTree>
    <p:extLst>
      <p:ext uri="{BB962C8B-B14F-4D97-AF65-F5344CB8AC3E}">
        <p14:creationId xmlns:p14="http://schemas.microsoft.com/office/powerpoint/2010/main" val="144038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fld id="{CE3863AB-44AE-2A48-A8EA-8CB0E93B62EE}" type="datetime1">
              <a:rPr lang="en-US" smtClean="0"/>
              <a:t>9/15/2016</a:t>
            </a:fld>
            <a:endParaRPr lang="en-US"/>
          </a:p>
        </p:txBody>
      </p:sp>
      <p:sp>
        <p:nvSpPr>
          <p:cNvPr id="4"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5"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40F7E9B4-315B-DB47-BE21-1F2A5FC93FF4}" type="slidenum">
              <a:rPr lang="en-US"/>
              <a:pPr/>
              <a:t>‹#›</a:t>
            </a:fld>
            <a:endParaRPr lang="en-US"/>
          </a:p>
        </p:txBody>
      </p:sp>
      <p:sp>
        <p:nvSpPr>
          <p:cNvPr id="7" name="Slide Number Placeholder 11"/>
          <p:cNvSpPr txBox="1">
            <a:spLocks/>
          </p:cNvSpPr>
          <p:nvPr userDrawn="1"/>
        </p:nvSpPr>
        <p:spPr>
          <a:xfrm>
            <a:off x="7159625" y="7739062"/>
            <a:ext cx="2352675" cy="401638"/>
          </a:xfrm>
          <a:prstGeom prst="rect">
            <a:avLst/>
          </a:prstGeom>
        </p:spPr>
        <p:txBody>
          <a:bodyPr vert="horz" wrap="square" lIns="100794" tIns="50397" rIns="100794" bIns="50397" numCol="1" anchor="ctr" anchorCtr="0" compatLnSpc="1">
            <a:prstTxWarp prst="textNoShape">
              <a:avLst/>
            </a:prstTxWarp>
          </a:bodyPr>
          <a:lstStyle>
            <a:defPPr>
              <a:defRPr lang="en-GB"/>
            </a:defPPr>
            <a:lvl1pPr algn="r"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1pPr>
            <a:lvl2pPr marL="37931725" indent="-37474525"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2pPr>
            <a:lvl3pPr marL="11430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3pPr>
            <a:lvl4pPr marL="16002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4pPr>
            <a:lvl5pPr marL="20574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5pPr>
            <a:lvl6pPr marL="4572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6pPr>
            <a:lvl7pPr marL="9144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7pPr>
            <a:lvl8pPr marL="13716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8pPr>
            <a:lvl9pPr marL="18288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9pPr>
          </a:lstStyle>
          <a:p>
            <a:pPr eaLnBrk="1"/>
            <a:fld id="{8402F754-033D-224F-ABEF-27E3613BBBEA}" type="slidenum">
              <a:rPr lang="en-US" sz="1300" smtClean="0">
                <a:solidFill>
                  <a:srgbClr val="898989"/>
                </a:solidFill>
              </a:rPr>
              <a:pPr eaLnBrk="1"/>
              <a:t>‹#›</a:t>
            </a:fld>
            <a:endParaRPr lang="en-US" sz="1300">
              <a:solidFill>
                <a:srgbClr val="898989"/>
              </a:solidFill>
            </a:endParaRPr>
          </a:p>
        </p:txBody>
      </p:sp>
      <p:sp>
        <p:nvSpPr>
          <p:cNvPr id="2" name="Title 1"/>
          <p:cNvSpPr>
            <a:spLocks noGrp="1"/>
          </p:cNvSpPr>
          <p:nvPr>
            <p:ph type="title"/>
          </p:nvPr>
        </p:nvSpPr>
        <p:spPr>
          <a:xfrm>
            <a:off x="468312" y="0"/>
            <a:ext cx="9074150" cy="960437"/>
          </a:xfrm>
        </p:spPr>
        <p:txBody>
          <a:bodyPr/>
          <a:lstStyle>
            <a:lvl1pPr>
              <a:defRPr sz="44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53643431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25D7B8D-B27B-BC41-AA1B-CECF2A783905}" type="datetime1">
              <a:rPr lang="en-US" smtClean="0"/>
              <a:t>9/15/2016</a:t>
            </a:fld>
            <a:endParaRPr lang="en-US"/>
          </a:p>
        </p:txBody>
      </p:sp>
      <p:pic>
        <p:nvPicPr>
          <p:cNvPr id="5" name="Picture 10" descr="Test.jpg"/>
          <p:cNvPicPr>
            <a:picLocks noChangeAspect="1"/>
          </p:cNvPicPr>
          <p:nvPr userDrawn="1"/>
        </p:nvPicPr>
        <p:blipFill>
          <a:blip r:embed="rId2">
            <a:extLst>
              <a:ext uri="{28A0092B-C50C-407E-A947-70E740481C1C}">
                <a14:useLocalDpi xmlns:a14="http://schemas.microsoft.com/office/drawing/2010/main" val="0"/>
              </a:ext>
            </a:extLst>
          </a:blip>
          <a:srcRect b="66792"/>
          <a:stretch>
            <a:fillRect/>
          </a:stretch>
        </p:blipFill>
        <p:spPr bwMode="auto">
          <a:xfrm>
            <a:off x="19050" y="-30163"/>
            <a:ext cx="10080625" cy="250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0" y="-30163"/>
            <a:ext cx="10080625" cy="1017588"/>
          </a:xfrm>
          <a:ln w="38100" cap="flat">
            <a:solidFill>
              <a:srgbClr val="C2C2C2"/>
            </a:solidFill>
            <a:miter lim="800000"/>
            <a:headEnd type="none" w="med" len="med"/>
            <a:tailEnd type="none" w="med" len="med"/>
          </a:ln>
        </p:spPr>
        <p:txBody>
          <a:bodyPr/>
          <a:lstStyle/>
          <a:p>
            <a:pPr eaLnBrk="1" hangingPunct="1"/>
            <a:endParaRPr lang="en-US" sz="3100" dirty="0">
              <a:solidFill>
                <a:srgbClr val="FFE916"/>
              </a:solidFill>
              <a:latin typeface="Calibri" charset="0"/>
              <a:ea typeface="ＭＳ Ｐゴシック" charset="0"/>
              <a:cs typeface="Arial" charset="0"/>
            </a:endParaRPr>
          </a:p>
        </p:txBody>
      </p:sp>
    </p:spTree>
    <p:extLst>
      <p:ext uri="{BB962C8B-B14F-4D97-AF65-F5344CB8AC3E}">
        <p14:creationId xmlns:p14="http://schemas.microsoft.com/office/powerpoint/2010/main" val="71456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2" y="300987"/>
            <a:ext cx="3316456" cy="1280945"/>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41245" y="300988"/>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4032" y="1581933"/>
            <a:ext cx="3316456" cy="5171028"/>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793ECFD-C5CB-D647-8395-F76895850102}" type="datetime1">
              <a:rPr lang="en-US" smtClean="0"/>
              <a:t>9/15/2016</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B2BF0871-99C0-5F45-AB34-6E5F27FCC0FF}" type="slidenum">
              <a:rPr lang="en-US"/>
              <a:pPr/>
              <a:t>‹#›</a:t>
            </a:fld>
            <a:endParaRPr lang="en-US"/>
          </a:p>
        </p:txBody>
      </p:sp>
    </p:spTree>
    <p:extLst>
      <p:ext uri="{BB962C8B-B14F-4D97-AF65-F5344CB8AC3E}">
        <p14:creationId xmlns:p14="http://schemas.microsoft.com/office/powerpoint/2010/main" val="32758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5873" y="675471"/>
            <a:ext cx="6048375" cy="4535805"/>
          </a:xfrm>
        </p:spPr>
        <p:txBody>
          <a:bodyPr rtlCol="0">
            <a:normAutofit/>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pPr lvl="0"/>
            <a:endParaRPr lang="en-US" noProof="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9E555079-910F-1E46-8E19-9BD3AD70BFD1}" type="datetime1">
              <a:rPr lang="en-US" smtClean="0"/>
              <a:t>9/15/2016</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634A1D7E-44CB-EF47-A441-E327AF3B694F}" type="slidenum">
              <a:rPr lang="en-US"/>
              <a:pPr/>
              <a:t>‹#›</a:t>
            </a:fld>
            <a:endParaRPr lang="en-US"/>
          </a:p>
        </p:txBody>
      </p:sp>
    </p:spTree>
    <p:extLst>
      <p:ext uri="{BB962C8B-B14F-4D97-AF65-F5344CB8AC3E}">
        <p14:creationId xmlns:p14="http://schemas.microsoft.com/office/powerpoint/2010/main" val="172045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0" descr="Test.jpg"/>
          <p:cNvPicPr>
            <a:picLocks noChangeAspect="1"/>
          </p:cNvPicPr>
          <p:nvPr userDrawn="1"/>
        </p:nvPicPr>
        <p:blipFill>
          <a:blip r:embed="rId13">
            <a:extLst>
              <a:ext uri="{28A0092B-C50C-407E-A947-70E740481C1C}">
                <a14:useLocalDpi xmlns:a14="http://schemas.microsoft.com/office/drawing/2010/main" val="0"/>
              </a:ext>
            </a:extLst>
          </a:blip>
          <a:srcRect b="66792"/>
          <a:stretch>
            <a:fillRect/>
          </a:stretch>
        </p:blipFill>
        <p:spPr bwMode="auto">
          <a:xfrm>
            <a:off x="0" y="-1"/>
            <a:ext cx="10080625" cy="250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4" name="Title Placeholder 1"/>
          <p:cNvSpPr>
            <a:spLocks noGrp="1"/>
          </p:cNvSpPr>
          <p:nvPr>
            <p:ph type="title"/>
          </p:nvPr>
        </p:nvSpPr>
        <p:spPr bwMode="auto">
          <a:xfrm>
            <a:off x="503238" y="0"/>
            <a:ext cx="9074150" cy="100012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0794" tIns="50397" rIns="100794" bIns="50397" numCol="1" anchor="ctr" anchorCtr="0" compatLnSpc="1">
            <a:prstTxWarp prst="textNoShape">
              <a:avLst/>
            </a:prstTxWarp>
          </a:bodyPr>
          <a:lstStyle/>
          <a:p>
            <a:pPr lvl="0"/>
            <a:r>
              <a:rPr lang="en-US" dirty="0"/>
              <a:t>Click to edit Master title style</a:t>
            </a:r>
          </a:p>
        </p:txBody>
      </p:sp>
      <p:sp>
        <p:nvSpPr>
          <p:cNvPr id="13315" name="Text Placeholder 2"/>
          <p:cNvSpPr>
            <a:spLocks noGrp="1"/>
          </p:cNvSpPr>
          <p:nvPr>
            <p:ph type="body" idx="1"/>
          </p:nvPr>
        </p:nvSpPr>
        <p:spPr bwMode="auto">
          <a:xfrm>
            <a:off x="503238" y="1457325"/>
            <a:ext cx="9074150" cy="498951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0794" tIns="50397" rIns="100794" bIns="5039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7146812"/>
            <a:ext cx="2352675" cy="401638"/>
          </a:xfrm>
          <a:prstGeom prst="rect">
            <a:avLst/>
          </a:prstGeom>
        </p:spPr>
        <p:txBody>
          <a:bodyPr vert="horz" wrap="square" lIns="100794" tIns="50397" rIns="100794" bIns="50397" numCol="1" anchor="ctr" anchorCtr="0" compatLnSpc="1">
            <a:prstTxWarp prst="textNoShape">
              <a:avLst/>
            </a:prstTxWarp>
          </a:bodyPr>
          <a:lstStyle>
            <a:lvl1pPr>
              <a:defRPr sz="1300">
                <a:solidFill>
                  <a:srgbClr val="898989"/>
                </a:solidFill>
              </a:defRPr>
            </a:lvl1pPr>
          </a:lstStyle>
          <a:p>
            <a:fld id="{48147E9A-74D2-D44D-A977-A26B505D09A8}" type="datetime1">
              <a:rPr lang="en-US" smtClean="0"/>
              <a:t>9/15/2016</a:t>
            </a:fld>
            <a:endParaRPr lang="en-US"/>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ftr="0" dt="0"/>
  <p:txStyles>
    <p:title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p:titleStyle>
    <p:bodyStyle>
      <a:lvl1pPr marL="377825" indent="-377825" algn="l" defTabSz="503238" rtl="0" eaLnBrk="0" fontAlgn="base" hangingPunct="0">
        <a:spcBef>
          <a:spcPct val="20000"/>
        </a:spcBef>
        <a:spcAft>
          <a:spcPct val="0"/>
        </a:spcAft>
        <a:buFont typeface="Arial" charset="0"/>
        <a:buChar char="•"/>
        <a:defRPr sz="3500" kern="1200">
          <a:solidFill>
            <a:schemeClr val="tx1"/>
          </a:solidFill>
          <a:latin typeface="+mn-lt"/>
          <a:ea typeface="ＭＳ Ｐゴシック" charset="-128"/>
          <a:cs typeface="ＭＳ Ｐゴシック" charset="-128"/>
        </a:defRPr>
      </a:lvl1pPr>
      <a:lvl2pPr marL="817563" indent="-314325" algn="l" defTabSz="503238" rtl="0" eaLnBrk="0" fontAlgn="base" hangingPunct="0">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58888" indent="-250825" algn="l" defTabSz="503238" rtl="0" eaLnBrk="0" fontAlgn="base" hangingPunct="0">
        <a:spcBef>
          <a:spcPct val="20000"/>
        </a:spcBef>
        <a:spcAft>
          <a:spcPct val="0"/>
        </a:spcAft>
        <a:buFont typeface="Arial" charset="0"/>
        <a:buChar char="•"/>
        <a:defRPr sz="2600" kern="1200">
          <a:solidFill>
            <a:schemeClr val="tx1"/>
          </a:solidFill>
          <a:latin typeface="+mn-lt"/>
          <a:ea typeface="ＭＳ Ｐゴシック" charset="-128"/>
          <a:cs typeface="+mn-cs"/>
        </a:defRPr>
      </a:lvl3pPr>
      <a:lvl4pPr marL="1763713"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66950"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771844" indent="-251986" algn="l" defTabSz="503972" rtl="0" eaLnBrk="1" latinLnBrk="0" hangingPunct="1">
        <a:spcBef>
          <a:spcPct val="20000"/>
        </a:spcBef>
        <a:buFont typeface="Arial"/>
        <a:buChar char="•"/>
        <a:defRPr sz="2200"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0"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0"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3972" rtl="0" eaLnBrk="1" latinLnBrk="0" hangingPunct="1">
        <a:defRPr sz="2000" kern="1200">
          <a:solidFill>
            <a:schemeClr val="tx1"/>
          </a:solidFill>
          <a:latin typeface="+mn-lt"/>
          <a:ea typeface="+mn-ea"/>
          <a:cs typeface="+mn-cs"/>
        </a:defRPr>
      </a:lvl1pPr>
      <a:lvl2pPr marL="503972" algn="l" defTabSz="503972" rtl="0" eaLnBrk="1" latinLnBrk="0" hangingPunct="1">
        <a:defRPr sz="2000" kern="1200">
          <a:solidFill>
            <a:schemeClr val="tx1"/>
          </a:solidFill>
          <a:latin typeface="+mn-lt"/>
          <a:ea typeface="+mn-ea"/>
          <a:cs typeface="+mn-cs"/>
        </a:defRPr>
      </a:lvl2pPr>
      <a:lvl3pPr marL="1007943" algn="l" defTabSz="503972" rtl="0" eaLnBrk="1" latinLnBrk="0" hangingPunct="1">
        <a:defRPr sz="2000" kern="1200">
          <a:solidFill>
            <a:schemeClr val="tx1"/>
          </a:solidFill>
          <a:latin typeface="+mn-lt"/>
          <a:ea typeface="+mn-ea"/>
          <a:cs typeface="+mn-cs"/>
        </a:defRPr>
      </a:lvl3pPr>
      <a:lvl4pPr marL="1511915" algn="l" defTabSz="503972" rtl="0" eaLnBrk="1" latinLnBrk="0" hangingPunct="1">
        <a:defRPr sz="2000" kern="1200">
          <a:solidFill>
            <a:schemeClr val="tx1"/>
          </a:solidFill>
          <a:latin typeface="+mn-lt"/>
          <a:ea typeface="+mn-ea"/>
          <a:cs typeface="+mn-cs"/>
        </a:defRPr>
      </a:lvl4pPr>
      <a:lvl5pPr marL="2015886" algn="l" defTabSz="503972" rtl="0" eaLnBrk="1" latinLnBrk="0" hangingPunct="1">
        <a:defRPr sz="2000" kern="1200">
          <a:solidFill>
            <a:schemeClr val="tx1"/>
          </a:solidFill>
          <a:latin typeface="+mn-lt"/>
          <a:ea typeface="+mn-ea"/>
          <a:cs typeface="+mn-cs"/>
        </a:defRPr>
      </a:lvl5pPr>
      <a:lvl6pPr marL="2519858" algn="l" defTabSz="503972" rtl="0" eaLnBrk="1" latinLnBrk="0" hangingPunct="1">
        <a:defRPr sz="2000" kern="1200">
          <a:solidFill>
            <a:schemeClr val="tx1"/>
          </a:solidFill>
          <a:latin typeface="+mn-lt"/>
          <a:ea typeface="+mn-ea"/>
          <a:cs typeface="+mn-cs"/>
        </a:defRPr>
      </a:lvl6pPr>
      <a:lvl7pPr marL="3023829" algn="l" defTabSz="503972" rtl="0" eaLnBrk="1" latinLnBrk="0" hangingPunct="1">
        <a:defRPr sz="2000" kern="1200">
          <a:solidFill>
            <a:schemeClr val="tx1"/>
          </a:solidFill>
          <a:latin typeface="+mn-lt"/>
          <a:ea typeface="+mn-ea"/>
          <a:cs typeface="+mn-cs"/>
        </a:defRPr>
      </a:lvl7pPr>
      <a:lvl8pPr marL="3527801" algn="l" defTabSz="503972" rtl="0" eaLnBrk="1" latinLnBrk="0" hangingPunct="1">
        <a:defRPr sz="2000" kern="1200">
          <a:solidFill>
            <a:schemeClr val="tx1"/>
          </a:solidFill>
          <a:latin typeface="+mn-lt"/>
          <a:ea typeface="+mn-ea"/>
          <a:cs typeface="+mn-cs"/>
        </a:defRPr>
      </a:lvl8pPr>
      <a:lvl9pPr marL="4031772" algn="l" defTabSz="50397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package" Target="../embeddings/Microsoft_Word_Document.docx"/></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7157304" y="6008316"/>
            <a:ext cx="1348495" cy="1057418"/>
            <a:chOff x="21957723" y="5348390"/>
            <a:chExt cx="2696989" cy="2114836"/>
          </a:xfrm>
        </p:grpSpPr>
        <p:pic>
          <p:nvPicPr>
            <p:cNvPr id="11" name="Picture 10" descr="NP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0007" y="5348390"/>
              <a:ext cx="2602281" cy="2003756"/>
            </a:xfrm>
            <a:prstGeom prst="rect">
              <a:avLst/>
            </a:prstGeom>
          </p:spPr>
        </p:pic>
        <p:sp>
          <p:nvSpPr>
            <p:cNvPr id="12" name="TextBox 11"/>
            <p:cNvSpPr txBox="1"/>
            <p:nvPr/>
          </p:nvSpPr>
          <p:spPr>
            <a:xfrm>
              <a:off x="22974301" y="6607862"/>
              <a:ext cx="1680411" cy="482184"/>
            </a:xfrm>
            <a:prstGeom prst="rect">
              <a:avLst/>
            </a:prstGeom>
            <a:noFill/>
          </p:spPr>
          <p:txBody>
            <a:bodyPr wrap="none" rtlCol="0">
              <a:spAutoFit/>
            </a:bodyPr>
            <a:lstStyle/>
            <a:p>
              <a:r>
                <a:rPr lang="en-US" sz="1000" b="1" dirty="0" err="1"/>
                <a:t>SuomiNPP</a:t>
              </a:r>
              <a:endParaRPr lang="en-US" sz="2400" b="1" dirty="0"/>
            </a:p>
          </p:txBody>
        </p:sp>
        <p:sp>
          <p:nvSpPr>
            <p:cNvPr id="13" name="Rectangle 12"/>
            <p:cNvSpPr/>
            <p:nvPr/>
          </p:nvSpPr>
          <p:spPr>
            <a:xfrm>
              <a:off x="21957723" y="7069526"/>
              <a:ext cx="2655455" cy="393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2"/>
          <p:cNvSpPr>
            <a:spLocks noGrp="1"/>
          </p:cNvSpPr>
          <p:nvPr>
            <p:ph type="ctrTitle"/>
          </p:nvPr>
        </p:nvSpPr>
        <p:spPr>
          <a:xfrm>
            <a:off x="87312" y="1646237"/>
            <a:ext cx="9848088" cy="1620430"/>
          </a:xfrm>
        </p:spPr>
        <p:txBody>
          <a:bodyPr/>
          <a:lstStyle/>
          <a:p>
            <a:r>
              <a:rPr lang="en-US" sz="3200" dirty="0">
                <a:solidFill>
                  <a:schemeClr val="tx1"/>
                </a:solidFill>
                <a:latin typeface="+mn-lt"/>
              </a:rPr>
              <a:t>Profiles of Tropospheric O</a:t>
            </a:r>
            <a:r>
              <a:rPr lang="en-US" sz="3200" baseline="-25000" dirty="0">
                <a:solidFill>
                  <a:schemeClr val="tx1"/>
                </a:solidFill>
                <a:latin typeface="+mn-lt"/>
              </a:rPr>
              <a:t>3</a:t>
            </a:r>
            <a:r>
              <a:rPr lang="en-US" sz="3200" dirty="0">
                <a:solidFill>
                  <a:schemeClr val="tx1"/>
                </a:solidFill>
                <a:latin typeface="+mn-lt"/>
              </a:rPr>
              <a:t>, CO, and CH</a:t>
            </a:r>
            <a:r>
              <a:rPr lang="en-US" sz="3200" baseline="-25000" dirty="0">
                <a:solidFill>
                  <a:schemeClr val="tx1"/>
                </a:solidFill>
                <a:latin typeface="+mn-lt"/>
              </a:rPr>
              <a:t>4</a:t>
            </a:r>
            <a:r>
              <a:rPr lang="en-US" sz="3200" dirty="0">
                <a:solidFill>
                  <a:schemeClr val="tx1"/>
                </a:solidFill>
                <a:latin typeface="+mn-lt"/>
              </a:rPr>
              <a:t> Retrieved from Multiple Satellite Instruments</a:t>
            </a:r>
          </a:p>
        </p:txBody>
      </p:sp>
      <p:sp>
        <p:nvSpPr>
          <p:cNvPr id="4" name="Subtitle 3"/>
          <p:cNvSpPr>
            <a:spLocks noGrp="1"/>
          </p:cNvSpPr>
          <p:nvPr>
            <p:ph type="subTitle" idx="1"/>
          </p:nvPr>
        </p:nvSpPr>
        <p:spPr>
          <a:xfrm>
            <a:off x="163512" y="3017837"/>
            <a:ext cx="9840913" cy="4343400"/>
          </a:xfrm>
        </p:spPr>
        <p:txBody>
          <a:bodyPr/>
          <a:lstStyle/>
          <a:p>
            <a:pPr algn="just"/>
            <a:r>
              <a:rPr lang="en-US" sz="2000" dirty="0">
                <a:solidFill>
                  <a:srgbClr val="000000"/>
                </a:solidFill>
              </a:rPr>
              <a:t>Dejian Fu</a:t>
            </a:r>
            <a:r>
              <a:rPr lang="en-US" sz="2000" baseline="30000" dirty="0">
                <a:solidFill>
                  <a:srgbClr val="000000"/>
                </a:solidFill>
              </a:rPr>
              <a:t>1</a:t>
            </a:r>
            <a:r>
              <a:rPr lang="en-US" sz="2000" dirty="0">
                <a:solidFill>
                  <a:srgbClr val="000000"/>
                </a:solidFill>
              </a:rPr>
              <a:t>, K.W. Bowman</a:t>
            </a:r>
            <a:r>
              <a:rPr lang="en-US" sz="2000" baseline="30000" dirty="0">
                <a:solidFill>
                  <a:srgbClr val="000000"/>
                </a:solidFill>
              </a:rPr>
              <a:t>1</a:t>
            </a:r>
            <a:r>
              <a:rPr lang="en-US" sz="2000" dirty="0">
                <a:solidFill>
                  <a:srgbClr val="000000"/>
                </a:solidFill>
              </a:rPr>
              <a:t>, J.R. Worden</a:t>
            </a:r>
            <a:r>
              <a:rPr lang="en-US" sz="2000" baseline="30000" dirty="0">
                <a:solidFill>
                  <a:srgbClr val="000000"/>
                </a:solidFill>
              </a:rPr>
              <a:t>1</a:t>
            </a:r>
            <a:r>
              <a:rPr lang="en-US" sz="2000" dirty="0">
                <a:solidFill>
                  <a:srgbClr val="000000"/>
                </a:solidFill>
              </a:rPr>
              <a:t>, K. Miyazaki</a:t>
            </a:r>
            <a:r>
              <a:rPr lang="en-US" sz="2000" baseline="30000" dirty="0">
                <a:solidFill>
                  <a:srgbClr val="000000"/>
                </a:solidFill>
              </a:rPr>
              <a:t>2</a:t>
            </a:r>
            <a:r>
              <a:rPr lang="en-US" sz="2000" dirty="0">
                <a:solidFill>
                  <a:srgbClr val="000000"/>
                </a:solidFill>
              </a:rPr>
              <a:t>, S.S. Kulawik</a:t>
            </a:r>
            <a:r>
              <a:rPr lang="en-US" sz="2000" baseline="30000" dirty="0">
                <a:solidFill>
                  <a:srgbClr val="000000"/>
                </a:solidFill>
              </a:rPr>
              <a:t>1,3</a:t>
            </a:r>
            <a:r>
              <a:rPr lang="en-US" sz="2000" dirty="0">
                <a:solidFill>
                  <a:srgbClr val="000000"/>
                </a:solidFill>
              </a:rPr>
              <a:t>, H.M. Worden</a:t>
            </a:r>
            <a:r>
              <a:rPr lang="en-US" sz="2000" baseline="30000" dirty="0">
                <a:solidFill>
                  <a:srgbClr val="000000"/>
                </a:solidFill>
              </a:rPr>
              <a:t>4</a:t>
            </a:r>
            <a:r>
              <a:rPr lang="en-US" sz="2000" dirty="0">
                <a:solidFill>
                  <a:srgbClr val="000000"/>
                </a:solidFill>
              </a:rPr>
              <a:t>, N.J. Livesey</a:t>
            </a:r>
            <a:r>
              <a:rPr lang="en-US" sz="2000" baseline="30000" dirty="0">
                <a:solidFill>
                  <a:srgbClr val="000000"/>
                </a:solidFill>
              </a:rPr>
              <a:t>1</a:t>
            </a:r>
            <a:r>
              <a:rPr lang="en-US" sz="2000" dirty="0">
                <a:solidFill>
                  <a:srgbClr val="000000"/>
                </a:solidFill>
              </a:rPr>
              <a:t>, M. Luo</a:t>
            </a:r>
            <a:r>
              <a:rPr lang="en-US" sz="2000" baseline="30000" dirty="0">
                <a:solidFill>
                  <a:srgbClr val="000000"/>
                </a:solidFill>
              </a:rPr>
              <a:t>1</a:t>
            </a:r>
            <a:r>
              <a:rPr lang="en-US" sz="2000" dirty="0">
                <a:solidFill>
                  <a:srgbClr val="000000"/>
                </a:solidFill>
              </a:rPr>
              <a:t>, S. Yu</a:t>
            </a:r>
            <a:r>
              <a:rPr lang="en-US" sz="2000" baseline="30000" dirty="0">
                <a:solidFill>
                  <a:srgbClr val="000000"/>
                </a:solidFill>
              </a:rPr>
              <a:t>1</a:t>
            </a:r>
            <a:r>
              <a:rPr lang="en-US" sz="2000" dirty="0">
                <a:solidFill>
                  <a:srgbClr val="000000"/>
                </a:solidFill>
              </a:rPr>
              <a:t>, V.H. Payne</a:t>
            </a:r>
            <a:r>
              <a:rPr lang="en-US" sz="2000" baseline="30000" dirty="0">
                <a:solidFill>
                  <a:srgbClr val="000000"/>
                </a:solidFill>
              </a:rPr>
              <a:t>1</a:t>
            </a:r>
            <a:r>
              <a:rPr lang="en-US" sz="2000" dirty="0">
                <a:solidFill>
                  <a:srgbClr val="000000"/>
                </a:solidFill>
              </a:rPr>
              <a:t>, J.L. Neu.</a:t>
            </a:r>
            <a:r>
              <a:rPr lang="en-US" sz="2000" baseline="30000" dirty="0">
                <a:solidFill>
                  <a:srgbClr val="000000"/>
                </a:solidFill>
              </a:rPr>
              <a:t>1</a:t>
            </a:r>
            <a:r>
              <a:rPr lang="en-US" sz="2000" dirty="0">
                <a:solidFill>
                  <a:srgbClr val="000000"/>
                </a:solidFill>
              </a:rPr>
              <a:t>, P. Veefkind</a:t>
            </a:r>
            <a:r>
              <a:rPr lang="en-US" sz="2000" baseline="30000" dirty="0">
                <a:solidFill>
                  <a:srgbClr val="000000"/>
                </a:solidFill>
              </a:rPr>
              <a:t>5</a:t>
            </a:r>
            <a:r>
              <a:rPr lang="en-US" sz="2000" dirty="0">
                <a:solidFill>
                  <a:srgbClr val="000000"/>
                </a:solidFill>
              </a:rPr>
              <a:t>, I. Aben</a:t>
            </a:r>
            <a:r>
              <a:rPr lang="en-US" sz="2000" baseline="30000" dirty="0">
                <a:solidFill>
                  <a:srgbClr val="000000"/>
                </a:solidFill>
              </a:rPr>
              <a:t>6</a:t>
            </a:r>
            <a:r>
              <a:rPr lang="en-US" sz="2000" dirty="0">
                <a:solidFill>
                  <a:srgbClr val="000000"/>
                </a:solidFill>
              </a:rPr>
              <a:t>, J. Landgraf</a:t>
            </a:r>
            <a:r>
              <a:rPr lang="en-US" sz="2000" baseline="30000" dirty="0">
                <a:solidFill>
                  <a:srgbClr val="000000"/>
                </a:solidFill>
              </a:rPr>
              <a:t>6</a:t>
            </a:r>
            <a:r>
              <a:rPr lang="en-US" sz="2000" dirty="0">
                <a:solidFill>
                  <a:srgbClr val="000000"/>
                </a:solidFill>
              </a:rPr>
              <a:t>, L.E. Flynn</a:t>
            </a:r>
            <a:r>
              <a:rPr lang="en-US" sz="2000" baseline="30000" dirty="0">
                <a:solidFill>
                  <a:srgbClr val="000000"/>
                </a:solidFill>
              </a:rPr>
              <a:t>7</a:t>
            </a:r>
            <a:r>
              <a:rPr lang="en-US" sz="2000" dirty="0">
                <a:solidFill>
                  <a:srgbClr val="000000"/>
                </a:solidFill>
              </a:rPr>
              <a:t>, H. Yong</a:t>
            </a:r>
            <a:r>
              <a:rPr lang="en-US" sz="2000" baseline="30000" dirty="0">
                <a:solidFill>
                  <a:srgbClr val="000000"/>
                </a:solidFill>
              </a:rPr>
              <a:t>7</a:t>
            </a:r>
            <a:r>
              <a:rPr lang="en-US" sz="2000" dirty="0">
                <a:solidFill>
                  <a:srgbClr val="000000"/>
                </a:solidFill>
              </a:rPr>
              <a:t>, X. Xiong</a:t>
            </a:r>
            <a:r>
              <a:rPr lang="en-US" sz="2000" baseline="30000" dirty="0">
                <a:solidFill>
                  <a:srgbClr val="000000"/>
                </a:solidFill>
              </a:rPr>
              <a:t>7</a:t>
            </a:r>
            <a:r>
              <a:rPr lang="en-US" sz="2000" dirty="0">
                <a:solidFill>
                  <a:srgbClr val="000000"/>
                </a:solidFill>
              </a:rPr>
              <a:t>, L.L. Strow</a:t>
            </a:r>
            <a:r>
              <a:rPr lang="en-US" sz="2000" baseline="30000" dirty="0">
                <a:solidFill>
                  <a:srgbClr val="000000"/>
                </a:solidFill>
              </a:rPr>
              <a:t>8</a:t>
            </a:r>
            <a:r>
              <a:rPr lang="en-US" sz="2000" dirty="0">
                <a:solidFill>
                  <a:srgbClr val="000000"/>
                </a:solidFill>
              </a:rPr>
              <a:t>, with thanks to TES, AIRS, OMI, </a:t>
            </a:r>
            <a:r>
              <a:rPr lang="en-US" sz="2000" dirty="0" err="1">
                <a:solidFill>
                  <a:srgbClr val="000000"/>
                </a:solidFill>
              </a:rPr>
              <a:t>CrIS</a:t>
            </a:r>
            <a:r>
              <a:rPr lang="en-US" sz="2000" dirty="0">
                <a:solidFill>
                  <a:srgbClr val="000000"/>
                </a:solidFill>
              </a:rPr>
              <a:t>, OMPS, TROPOMI teams</a:t>
            </a:r>
          </a:p>
          <a:p>
            <a:pPr algn="l">
              <a:spcBef>
                <a:spcPts val="600"/>
              </a:spcBef>
            </a:pPr>
            <a:r>
              <a:rPr lang="en-US" sz="1600" baseline="30000" dirty="0">
                <a:solidFill>
                  <a:schemeClr val="tx1">
                    <a:lumMod val="50000"/>
                    <a:lumOff val="50000"/>
                  </a:schemeClr>
                </a:solidFill>
              </a:rPr>
              <a:t>01 </a:t>
            </a:r>
            <a:r>
              <a:rPr lang="en-US" sz="1600" dirty="0">
                <a:solidFill>
                  <a:schemeClr val="tx1">
                    <a:lumMod val="50000"/>
                    <a:lumOff val="50000"/>
                  </a:schemeClr>
                </a:solidFill>
              </a:rPr>
              <a:t>NASA Jet Propulsion Laboratory, California Institute of Technology, USA</a:t>
            </a:r>
          </a:p>
          <a:p>
            <a:pPr algn="l">
              <a:lnSpc>
                <a:spcPts val="1200"/>
              </a:lnSpc>
              <a:spcBef>
                <a:spcPts val="600"/>
              </a:spcBef>
            </a:pPr>
            <a:r>
              <a:rPr lang="en-US" sz="1600" baseline="30000" dirty="0">
                <a:solidFill>
                  <a:schemeClr val="tx1">
                    <a:lumMod val="50000"/>
                    <a:lumOff val="50000"/>
                  </a:schemeClr>
                </a:solidFill>
              </a:rPr>
              <a:t>02 </a:t>
            </a:r>
            <a:r>
              <a:rPr lang="en-US" sz="1600" dirty="0">
                <a:solidFill>
                  <a:schemeClr val="tx1">
                    <a:lumMod val="50000"/>
                    <a:lumOff val="50000"/>
                  </a:schemeClr>
                </a:solidFill>
              </a:rPr>
              <a:t>Japan Agency for Marine-Earth Science and Technology, Japan</a:t>
            </a:r>
          </a:p>
          <a:p>
            <a:pPr algn="l">
              <a:lnSpc>
                <a:spcPts val="1200"/>
              </a:lnSpc>
              <a:spcBef>
                <a:spcPts val="600"/>
              </a:spcBef>
            </a:pPr>
            <a:r>
              <a:rPr lang="en-US" sz="1600" baseline="30000" dirty="0">
                <a:solidFill>
                  <a:schemeClr val="tx1">
                    <a:lumMod val="50000"/>
                    <a:lumOff val="50000"/>
                  </a:schemeClr>
                </a:solidFill>
              </a:rPr>
              <a:t>03 </a:t>
            </a:r>
            <a:r>
              <a:rPr lang="en-US" sz="1600" dirty="0">
                <a:solidFill>
                  <a:schemeClr val="tx1">
                    <a:lumMod val="50000"/>
                    <a:lumOff val="50000"/>
                  </a:schemeClr>
                </a:solidFill>
              </a:rPr>
              <a:t>NASA Ames Research Center, USA</a:t>
            </a:r>
          </a:p>
          <a:p>
            <a:pPr algn="l">
              <a:lnSpc>
                <a:spcPts val="1200"/>
              </a:lnSpc>
              <a:spcBef>
                <a:spcPts val="600"/>
              </a:spcBef>
            </a:pPr>
            <a:r>
              <a:rPr lang="en-US" sz="1600" baseline="30000" dirty="0">
                <a:solidFill>
                  <a:schemeClr val="tx1">
                    <a:lumMod val="50000"/>
                    <a:lumOff val="50000"/>
                  </a:schemeClr>
                </a:solidFill>
              </a:rPr>
              <a:t>04 </a:t>
            </a:r>
            <a:r>
              <a:rPr lang="en-US" sz="1600" dirty="0"/>
              <a:t>National Center for Atmospheric Research, USA</a:t>
            </a:r>
            <a:endParaRPr lang="en-US" sz="1600" dirty="0">
              <a:solidFill>
                <a:schemeClr val="tx1">
                  <a:lumMod val="50000"/>
                  <a:lumOff val="50000"/>
                </a:schemeClr>
              </a:solidFill>
            </a:endParaRPr>
          </a:p>
          <a:p>
            <a:pPr algn="l">
              <a:lnSpc>
                <a:spcPts val="1200"/>
              </a:lnSpc>
              <a:spcBef>
                <a:spcPts val="600"/>
              </a:spcBef>
            </a:pPr>
            <a:r>
              <a:rPr lang="en-US" sz="1600" baseline="30000" dirty="0">
                <a:solidFill>
                  <a:schemeClr val="tx1">
                    <a:lumMod val="50000"/>
                    <a:lumOff val="50000"/>
                  </a:schemeClr>
                </a:solidFill>
              </a:rPr>
              <a:t>05 </a:t>
            </a:r>
            <a:r>
              <a:rPr lang="en-US" sz="1600" dirty="0">
                <a:solidFill>
                  <a:schemeClr val="tx1">
                    <a:lumMod val="50000"/>
                    <a:lumOff val="50000"/>
                  </a:schemeClr>
                </a:solidFill>
              </a:rPr>
              <a:t>Royal Netherlands Meteorological Institute, The Netherlands</a:t>
            </a:r>
          </a:p>
          <a:p>
            <a:pPr algn="l">
              <a:lnSpc>
                <a:spcPts val="1200"/>
              </a:lnSpc>
              <a:spcBef>
                <a:spcPts val="600"/>
              </a:spcBef>
            </a:pPr>
            <a:r>
              <a:rPr lang="en-US" sz="1600" baseline="30000" dirty="0">
                <a:solidFill>
                  <a:schemeClr val="tx1">
                    <a:lumMod val="50000"/>
                    <a:lumOff val="50000"/>
                  </a:schemeClr>
                </a:solidFill>
              </a:rPr>
              <a:t>06 </a:t>
            </a:r>
            <a:r>
              <a:rPr lang="en-US" sz="1600" dirty="0">
                <a:solidFill>
                  <a:schemeClr val="tx1">
                    <a:lumMod val="50000"/>
                    <a:lumOff val="50000"/>
                  </a:schemeClr>
                </a:solidFill>
              </a:rPr>
              <a:t>Netherlands Institute for Space Research, The Netherlands</a:t>
            </a:r>
          </a:p>
          <a:p>
            <a:pPr algn="l">
              <a:lnSpc>
                <a:spcPts val="1200"/>
              </a:lnSpc>
              <a:spcBef>
                <a:spcPts val="600"/>
              </a:spcBef>
            </a:pPr>
            <a:r>
              <a:rPr lang="en-US" sz="1600" baseline="30000" dirty="0">
                <a:solidFill>
                  <a:schemeClr val="tx1">
                    <a:lumMod val="50000"/>
                    <a:lumOff val="50000"/>
                  </a:schemeClr>
                </a:solidFill>
              </a:rPr>
              <a:t>07 </a:t>
            </a:r>
            <a:r>
              <a:rPr lang="en-US" sz="1600" dirty="0">
                <a:solidFill>
                  <a:schemeClr val="tx1">
                    <a:lumMod val="50000"/>
                    <a:lumOff val="50000"/>
                  </a:schemeClr>
                </a:solidFill>
              </a:rPr>
              <a:t>NOAA Center for Satellite Applications and Research, USA</a:t>
            </a:r>
          </a:p>
          <a:p>
            <a:pPr algn="l">
              <a:lnSpc>
                <a:spcPts val="1200"/>
              </a:lnSpc>
              <a:spcBef>
                <a:spcPts val="600"/>
              </a:spcBef>
            </a:pPr>
            <a:r>
              <a:rPr lang="en-US" sz="1600" baseline="30000" dirty="0">
                <a:solidFill>
                  <a:schemeClr val="tx1">
                    <a:lumMod val="50000"/>
                    <a:lumOff val="50000"/>
                  </a:schemeClr>
                </a:solidFill>
              </a:rPr>
              <a:t>08 </a:t>
            </a:r>
            <a:r>
              <a:rPr lang="en-US" sz="1600" dirty="0">
                <a:solidFill>
                  <a:schemeClr val="tx1">
                    <a:lumMod val="50000"/>
                    <a:lumOff val="50000"/>
                  </a:schemeClr>
                </a:solidFill>
              </a:rPr>
              <a:t>University of Maryland Baltimore County, USA</a:t>
            </a:r>
          </a:p>
          <a:p>
            <a:pPr algn="l">
              <a:lnSpc>
                <a:spcPts val="1200"/>
              </a:lnSpc>
              <a:spcBef>
                <a:spcPts val="600"/>
              </a:spcBef>
            </a:pPr>
            <a:endParaRPr lang="en-US" sz="1600" dirty="0">
              <a:solidFill>
                <a:schemeClr val="tx1">
                  <a:lumMod val="50000"/>
                  <a:lumOff val="50000"/>
                </a:schemeClr>
              </a:solidFill>
            </a:endParaRPr>
          </a:p>
          <a:p>
            <a:pPr algn="l">
              <a:lnSpc>
                <a:spcPts val="1200"/>
              </a:lnSpc>
              <a:spcBef>
                <a:spcPts val="600"/>
              </a:spcBef>
            </a:pPr>
            <a:endParaRPr lang="en-US" sz="1600" dirty="0"/>
          </a:p>
          <a:p>
            <a:pPr algn="l">
              <a:lnSpc>
                <a:spcPts val="1200"/>
              </a:lnSpc>
              <a:spcBef>
                <a:spcPts val="600"/>
              </a:spcBef>
            </a:pPr>
            <a:endParaRPr lang="en-US" sz="1600" dirty="0"/>
          </a:p>
          <a:p>
            <a:pPr algn="l">
              <a:lnSpc>
                <a:spcPts val="1200"/>
              </a:lnSpc>
              <a:spcBef>
                <a:spcPts val="600"/>
              </a:spcBef>
            </a:pPr>
            <a:endParaRPr lang="en-US" sz="1600" dirty="0"/>
          </a:p>
          <a:p>
            <a:pPr algn="l">
              <a:lnSpc>
                <a:spcPts val="1200"/>
              </a:lnSpc>
              <a:spcBef>
                <a:spcPts val="600"/>
              </a:spcBef>
            </a:pPr>
            <a:endParaRPr lang="en-US" sz="1600" dirty="0">
              <a:solidFill>
                <a:schemeClr val="tx1"/>
              </a:solidFill>
            </a:endParaRPr>
          </a:p>
          <a:p>
            <a:pPr algn="l">
              <a:lnSpc>
                <a:spcPts val="1200"/>
              </a:lnSpc>
              <a:spcBef>
                <a:spcPts val="600"/>
              </a:spcBef>
            </a:pPr>
            <a:r>
              <a:rPr lang="en-US" sz="1600" dirty="0">
                <a:solidFill>
                  <a:schemeClr val="tx1"/>
                </a:solidFill>
              </a:rPr>
              <a:t>Copyright 2016, California Institute of Technology. Government sponsorship acknowledged. </a:t>
            </a:r>
          </a:p>
          <a:p>
            <a:pPr>
              <a:spcBef>
                <a:spcPts val="1200"/>
              </a:spcBef>
            </a:pPr>
            <a:endParaRPr lang="en-US" sz="2000" dirty="0"/>
          </a:p>
        </p:txBody>
      </p:sp>
      <p:pic>
        <p:nvPicPr>
          <p:cNvPr id="5" name="Picture 4" descr="Aur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8712" y="4636716"/>
            <a:ext cx="821436" cy="1077087"/>
          </a:xfrm>
          <a:prstGeom prst="rect">
            <a:avLst/>
          </a:prstGeom>
        </p:spPr>
      </p:pic>
      <p:pic>
        <p:nvPicPr>
          <p:cNvPr id="6" name="Picture 5" descr="Aqu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4112" y="4618037"/>
            <a:ext cx="743712" cy="1115568"/>
          </a:xfrm>
          <a:prstGeom prst="rect">
            <a:avLst/>
          </a:prstGeom>
        </p:spPr>
      </p:pic>
      <p:grpSp>
        <p:nvGrpSpPr>
          <p:cNvPr id="14" name="Group 13"/>
          <p:cNvGrpSpPr/>
          <p:nvPr/>
        </p:nvGrpSpPr>
        <p:grpSpPr>
          <a:xfrm>
            <a:off x="8738187" y="5932116"/>
            <a:ext cx="950325" cy="1016000"/>
            <a:chOff x="8738187" y="5913437"/>
            <a:chExt cx="950325" cy="1016000"/>
          </a:xfrm>
        </p:grpSpPr>
        <p:pic>
          <p:nvPicPr>
            <p:cNvPr id="8" name="Picture 7" descr="TROPOMI.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112" y="5913437"/>
              <a:ext cx="873251" cy="1016000"/>
            </a:xfrm>
            <a:prstGeom prst="rect">
              <a:avLst/>
            </a:prstGeom>
          </p:spPr>
        </p:pic>
        <p:sp>
          <p:nvSpPr>
            <p:cNvPr id="9" name="TextBox 8"/>
            <p:cNvSpPr txBox="1"/>
            <p:nvPr/>
          </p:nvSpPr>
          <p:spPr>
            <a:xfrm>
              <a:off x="8738187" y="6670750"/>
              <a:ext cx="950325" cy="255968"/>
            </a:xfrm>
            <a:prstGeom prst="rect">
              <a:avLst/>
            </a:prstGeom>
            <a:noFill/>
          </p:spPr>
          <p:txBody>
            <a:bodyPr wrap="none" rtlCol="0">
              <a:spAutoFit/>
            </a:bodyPr>
            <a:lstStyle/>
            <a:p>
              <a:r>
                <a:rPr lang="en-US" sz="1100" b="1" dirty="0">
                  <a:solidFill>
                    <a:srgbClr val="FFD625"/>
                  </a:solidFill>
                </a:rPr>
                <a:t>Sentinel-5P</a:t>
              </a:r>
            </a:p>
          </p:txBody>
        </p:sp>
      </p:grpSp>
    </p:spTree>
    <p:extLst>
      <p:ext uri="{BB962C8B-B14F-4D97-AF65-F5344CB8AC3E}">
        <p14:creationId xmlns:p14="http://schemas.microsoft.com/office/powerpoint/2010/main" val="2191201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noChangeAspect="1"/>
          </p:cNvPicPr>
          <p:nvPr/>
        </p:nvPicPr>
        <p:blipFill>
          <a:blip r:embed="rId3"/>
          <a:stretch>
            <a:fillRect/>
          </a:stretch>
        </p:blipFill>
        <p:spPr>
          <a:xfrm>
            <a:off x="254952" y="4343717"/>
            <a:ext cx="4023360" cy="3017520"/>
          </a:xfrm>
          <a:prstGeom prst="rect">
            <a:avLst/>
          </a:prstGeom>
        </p:spPr>
      </p:pic>
      <p:pic>
        <p:nvPicPr>
          <p:cNvPr id="4" name="Picture 3"/>
          <p:cNvPicPr preferRelativeResize="0">
            <a:picLocks noChangeAspect="1"/>
          </p:cNvPicPr>
          <p:nvPr/>
        </p:nvPicPr>
        <p:blipFill>
          <a:blip r:embed="rId4"/>
          <a:stretch>
            <a:fillRect/>
          </a:stretch>
        </p:blipFill>
        <p:spPr>
          <a:xfrm>
            <a:off x="4750752" y="1112837"/>
            <a:ext cx="4023360" cy="3017520"/>
          </a:xfrm>
          <a:prstGeom prst="rect">
            <a:avLst/>
          </a:prstGeom>
        </p:spPr>
      </p:pic>
      <p:pic>
        <p:nvPicPr>
          <p:cNvPr id="3" name="Picture 2"/>
          <p:cNvPicPr preferRelativeResize="0">
            <a:picLocks noChangeAspect="1"/>
          </p:cNvPicPr>
          <p:nvPr/>
        </p:nvPicPr>
        <p:blipFill>
          <a:blip r:embed="rId5"/>
          <a:stretch>
            <a:fillRect/>
          </a:stretch>
        </p:blipFill>
        <p:spPr>
          <a:xfrm>
            <a:off x="239712" y="1143317"/>
            <a:ext cx="4023360" cy="3017520"/>
          </a:xfrm>
          <a:prstGeom prst="rect">
            <a:avLst/>
          </a:prstGeom>
        </p:spPr>
      </p:pic>
      <p:sp>
        <p:nvSpPr>
          <p:cNvPr id="2" name="Title 1"/>
          <p:cNvSpPr>
            <a:spLocks noGrp="1"/>
          </p:cNvSpPr>
          <p:nvPr>
            <p:ph type="title"/>
          </p:nvPr>
        </p:nvSpPr>
        <p:spPr>
          <a:xfrm>
            <a:off x="1001712" y="0"/>
            <a:ext cx="9074150" cy="960437"/>
          </a:xfrm>
        </p:spPr>
        <p:txBody>
          <a:bodyPr/>
          <a:lstStyle/>
          <a:p>
            <a:r>
              <a:rPr lang="en-US" sz="2800" dirty="0"/>
              <a:t>Retrievals Using MUSES Algorithm and SNPP Measurements in Support of the coming NOAA FIREX Intensive Campaign</a:t>
            </a:r>
          </a:p>
        </p:txBody>
      </p:sp>
      <p:pic>
        <p:nvPicPr>
          <p:cNvPr id="65" name="Picture 64"/>
          <p:cNvPicPr>
            <a:picLocks noChangeAspect="1"/>
          </p:cNvPicPr>
          <p:nvPr/>
        </p:nvPicPr>
        <p:blipFill>
          <a:blip r:embed="rId6"/>
          <a:stretch>
            <a:fillRect/>
          </a:stretch>
        </p:blipFill>
        <p:spPr>
          <a:xfrm>
            <a:off x="9102793" y="1852687"/>
            <a:ext cx="509519" cy="2079550"/>
          </a:xfrm>
          <a:prstGeom prst="rect">
            <a:avLst/>
          </a:prstGeom>
        </p:spPr>
      </p:pic>
      <p:pic>
        <p:nvPicPr>
          <p:cNvPr id="66" name="Picture 65"/>
          <p:cNvPicPr>
            <a:picLocks noChangeAspect="1"/>
          </p:cNvPicPr>
          <p:nvPr/>
        </p:nvPicPr>
        <p:blipFill>
          <a:blip r:embed="rId7"/>
          <a:stretch>
            <a:fillRect/>
          </a:stretch>
        </p:blipFill>
        <p:spPr>
          <a:xfrm>
            <a:off x="4354512" y="4899867"/>
            <a:ext cx="562841" cy="2156570"/>
          </a:xfrm>
          <a:prstGeom prst="rect">
            <a:avLst/>
          </a:prstGeom>
        </p:spPr>
      </p:pic>
      <p:sp>
        <p:nvSpPr>
          <p:cNvPr id="68" name="Oval 67"/>
          <p:cNvSpPr/>
          <p:nvPr/>
        </p:nvSpPr>
        <p:spPr>
          <a:xfrm rot="4500000">
            <a:off x="1411358" y="965071"/>
            <a:ext cx="640080" cy="2286000"/>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239712" y="968283"/>
            <a:ext cx="1425240" cy="449354"/>
          </a:xfrm>
          <a:prstGeom prst="rect">
            <a:avLst/>
          </a:prstGeom>
          <a:noFill/>
        </p:spPr>
        <p:txBody>
          <a:bodyPr wrap="none" rtlCol="0">
            <a:spAutoFit/>
          </a:bodyPr>
          <a:lstStyle/>
          <a:p>
            <a:r>
              <a:rPr lang="en-US" b="1" dirty="0">
                <a:solidFill>
                  <a:schemeClr val="tx1"/>
                </a:solidFill>
                <a:latin typeface="Calibri"/>
                <a:cs typeface="Calibri"/>
              </a:rPr>
              <a:t>Retrieved</a:t>
            </a:r>
          </a:p>
        </p:txBody>
      </p:sp>
      <p:sp>
        <p:nvSpPr>
          <p:cNvPr id="72" name="TextBox 71"/>
          <p:cNvSpPr txBox="1"/>
          <p:nvPr/>
        </p:nvSpPr>
        <p:spPr>
          <a:xfrm>
            <a:off x="4695519" y="968283"/>
            <a:ext cx="1106793" cy="449354"/>
          </a:xfrm>
          <a:prstGeom prst="rect">
            <a:avLst/>
          </a:prstGeom>
          <a:noFill/>
        </p:spPr>
        <p:txBody>
          <a:bodyPr wrap="none" rtlCol="0">
            <a:spAutoFit/>
          </a:bodyPr>
          <a:lstStyle/>
          <a:p>
            <a:r>
              <a:rPr lang="en-US" b="1" dirty="0">
                <a:solidFill>
                  <a:schemeClr val="tx1"/>
                </a:solidFill>
                <a:latin typeface="Calibri"/>
                <a:cs typeface="Calibri"/>
              </a:rPr>
              <a:t>a priori</a:t>
            </a:r>
          </a:p>
        </p:txBody>
      </p:sp>
      <p:sp>
        <p:nvSpPr>
          <p:cNvPr id="73" name="TextBox 72"/>
          <p:cNvSpPr txBox="1"/>
          <p:nvPr/>
        </p:nvSpPr>
        <p:spPr>
          <a:xfrm>
            <a:off x="224472" y="4244883"/>
            <a:ext cx="828472" cy="449354"/>
          </a:xfrm>
          <a:prstGeom prst="rect">
            <a:avLst/>
          </a:prstGeom>
          <a:noFill/>
        </p:spPr>
        <p:txBody>
          <a:bodyPr wrap="none" rtlCol="0">
            <a:spAutoFit/>
          </a:bodyPr>
          <a:lstStyle/>
          <a:p>
            <a:r>
              <a:rPr lang="en-US" b="1" dirty="0">
                <a:solidFill>
                  <a:schemeClr val="tx1"/>
                </a:solidFill>
                <a:latin typeface="Calibri"/>
                <a:cs typeface="Calibri"/>
              </a:rPr>
              <a:t>Error</a:t>
            </a:r>
          </a:p>
        </p:txBody>
      </p:sp>
      <p:sp>
        <p:nvSpPr>
          <p:cNvPr id="21" name="TextBox 20"/>
          <p:cNvSpPr txBox="1"/>
          <p:nvPr/>
        </p:nvSpPr>
        <p:spPr>
          <a:xfrm>
            <a:off x="8850312" y="1265237"/>
            <a:ext cx="1022986" cy="389850"/>
          </a:xfrm>
          <a:prstGeom prst="rect">
            <a:avLst/>
          </a:prstGeom>
          <a:noFill/>
        </p:spPr>
        <p:txBody>
          <a:bodyPr wrap="none" rtlCol="0">
            <a:spAutoFit/>
          </a:bodyPr>
          <a:lstStyle/>
          <a:p>
            <a:r>
              <a:rPr lang="en-US" sz="2000" b="1" dirty="0">
                <a:solidFill>
                  <a:schemeClr val="tx1"/>
                </a:solidFill>
                <a:latin typeface="Calibri"/>
                <a:cs typeface="Calibri"/>
              </a:rPr>
              <a:t>O</a:t>
            </a:r>
            <a:r>
              <a:rPr lang="en-US" sz="2000" b="1" baseline="-25000" dirty="0">
                <a:solidFill>
                  <a:schemeClr val="tx1"/>
                </a:solidFill>
                <a:latin typeface="Calibri"/>
                <a:cs typeface="Calibri"/>
              </a:rPr>
              <a:t>3</a:t>
            </a:r>
            <a:r>
              <a:rPr lang="en-US" sz="2000" b="1" dirty="0">
                <a:solidFill>
                  <a:schemeClr val="tx1"/>
                </a:solidFill>
                <a:latin typeface="Calibri"/>
                <a:cs typeface="Calibri"/>
              </a:rPr>
              <a:t> VMR</a:t>
            </a:r>
          </a:p>
        </p:txBody>
      </p:sp>
      <p:sp>
        <p:nvSpPr>
          <p:cNvPr id="15" name="Oval 14"/>
          <p:cNvSpPr/>
          <p:nvPr/>
        </p:nvSpPr>
        <p:spPr>
          <a:xfrm rot="4500000">
            <a:off x="5819386" y="965071"/>
            <a:ext cx="640080" cy="2286000"/>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4500000">
            <a:off x="1411358" y="4165471"/>
            <a:ext cx="640080" cy="2286000"/>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5116512" y="4465637"/>
            <a:ext cx="4648200" cy="2590800"/>
          </a:xfrm>
          <a:prstGeom prst="rect">
            <a:avLst/>
          </a:prstGeom>
          <a:ln w="12700">
            <a:solidFill>
              <a:schemeClr val="tx1"/>
            </a:solidFill>
          </a:ln>
        </p:spPr>
        <p:txBody>
          <a:bodyPr/>
          <a:lstStyle>
            <a:lvl1pPr marL="377825" indent="-377825" algn="l" defTabSz="503238" rtl="0" eaLnBrk="0" fontAlgn="base" hangingPunct="0">
              <a:spcBef>
                <a:spcPct val="20000"/>
              </a:spcBef>
              <a:spcAft>
                <a:spcPct val="0"/>
              </a:spcAft>
              <a:buFont typeface="Arial" charset="0"/>
              <a:buChar char="•"/>
              <a:defRPr sz="3500" kern="1200">
                <a:solidFill>
                  <a:schemeClr val="tx1"/>
                </a:solidFill>
                <a:latin typeface="+mn-lt"/>
                <a:ea typeface="ＭＳ Ｐゴシック" charset="-128"/>
                <a:cs typeface="ＭＳ Ｐゴシック" charset="-128"/>
              </a:defRPr>
            </a:lvl1pPr>
            <a:lvl2pPr marL="817563" indent="-314325" algn="l" defTabSz="503238" rtl="0" eaLnBrk="0" fontAlgn="base" hangingPunct="0">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58888" indent="-250825" algn="l" defTabSz="503238" rtl="0" eaLnBrk="0" fontAlgn="base" hangingPunct="0">
              <a:spcBef>
                <a:spcPct val="20000"/>
              </a:spcBef>
              <a:spcAft>
                <a:spcPct val="0"/>
              </a:spcAft>
              <a:buFont typeface="Arial" charset="0"/>
              <a:buChar char="•"/>
              <a:defRPr sz="2600" kern="1200">
                <a:solidFill>
                  <a:schemeClr val="tx1"/>
                </a:solidFill>
                <a:latin typeface="+mn-lt"/>
                <a:ea typeface="ＭＳ Ｐゴシック" charset="-128"/>
                <a:cs typeface="+mn-cs"/>
              </a:defRPr>
            </a:lvl3pPr>
            <a:lvl4pPr marL="1763713"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66950"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771844" indent="-251986" algn="l" defTabSz="503972" rtl="0" eaLnBrk="1" latinLnBrk="0" hangingPunct="1">
              <a:spcBef>
                <a:spcPct val="20000"/>
              </a:spcBef>
              <a:buFont typeface="Arial"/>
              <a:buChar char="•"/>
              <a:defRPr sz="2200"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0"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0"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just">
              <a:spcBef>
                <a:spcPts val="1200"/>
              </a:spcBef>
              <a:buNone/>
            </a:pPr>
            <a:r>
              <a:rPr lang="en-US" sz="2000" b="1" dirty="0" err="1">
                <a:latin typeface="Calibri"/>
                <a:cs typeface="Calibri"/>
              </a:rPr>
              <a:t>CrIS</a:t>
            </a:r>
            <a:r>
              <a:rPr lang="en-US" sz="2000" b="1" dirty="0">
                <a:latin typeface="Calibri"/>
                <a:cs typeface="Calibri"/>
              </a:rPr>
              <a:t> O</a:t>
            </a:r>
            <a:r>
              <a:rPr lang="en-US" sz="2000" b="1" baseline="-25000" dirty="0">
                <a:latin typeface="Calibri"/>
                <a:cs typeface="Calibri"/>
              </a:rPr>
              <a:t>3</a:t>
            </a:r>
            <a:r>
              <a:rPr lang="en-US" sz="2000" b="1" dirty="0">
                <a:latin typeface="Calibri"/>
                <a:cs typeface="Calibri"/>
              </a:rPr>
              <a:t> retrievals using MUSES</a:t>
            </a:r>
          </a:p>
          <a:p>
            <a:pPr algn="just">
              <a:lnSpc>
                <a:spcPct val="100000"/>
              </a:lnSpc>
              <a:spcBef>
                <a:spcPts val="600"/>
              </a:spcBef>
              <a:buClr>
                <a:schemeClr val="accent5">
                  <a:lumMod val="75000"/>
                </a:schemeClr>
              </a:buClr>
              <a:buFont typeface="Wingdings" charset="2"/>
              <a:buChar char="Ø"/>
            </a:pPr>
            <a:r>
              <a:rPr lang="en-US" sz="2000" dirty="0">
                <a:latin typeface="Calibri"/>
                <a:cs typeface="Calibri"/>
              </a:rPr>
              <a:t>August 19, 2015</a:t>
            </a:r>
          </a:p>
          <a:p>
            <a:pPr algn="just">
              <a:lnSpc>
                <a:spcPct val="100000"/>
              </a:lnSpc>
              <a:spcBef>
                <a:spcPts val="600"/>
              </a:spcBef>
              <a:buClr>
                <a:schemeClr val="accent5">
                  <a:lumMod val="75000"/>
                </a:schemeClr>
              </a:buClr>
              <a:buFont typeface="Wingdings" charset="2"/>
              <a:buChar char="Ø"/>
            </a:pPr>
            <a:r>
              <a:rPr lang="en-US" sz="2000" dirty="0">
                <a:latin typeface="Calibri"/>
                <a:cs typeface="Calibri"/>
              </a:rPr>
              <a:t>Single footprint (14 x 14 km</a:t>
            </a:r>
            <a:r>
              <a:rPr lang="en-US" sz="2000" baseline="30000" dirty="0">
                <a:latin typeface="Calibri"/>
                <a:cs typeface="Calibri"/>
              </a:rPr>
              <a:t>2</a:t>
            </a:r>
            <a:r>
              <a:rPr lang="en-US" sz="2000" dirty="0">
                <a:latin typeface="Calibri"/>
                <a:cs typeface="Calibri"/>
              </a:rPr>
              <a:t> at Nadir)</a:t>
            </a:r>
          </a:p>
          <a:p>
            <a:pPr algn="just">
              <a:lnSpc>
                <a:spcPct val="100000"/>
              </a:lnSpc>
              <a:spcBef>
                <a:spcPts val="600"/>
              </a:spcBef>
              <a:buClr>
                <a:schemeClr val="accent5">
                  <a:lumMod val="75000"/>
                </a:schemeClr>
              </a:buClr>
              <a:buFont typeface="Wingdings" charset="2"/>
              <a:buChar char="Ø"/>
            </a:pPr>
            <a:r>
              <a:rPr lang="en-US" sz="2000" dirty="0">
                <a:latin typeface="Calibri"/>
                <a:cs typeface="Calibri"/>
              </a:rPr>
              <a:t>Full spectral resolution</a:t>
            </a:r>
          </a:p>
          <a:p>
            <a:pPr algn="just">
              <a:lnSpc>
                <a:spcPct val="100000"/>
              </a:lnSpc>
              <a:spcBef>
                <a:spcPts val="600"/>
              </a:spcBef>
              <a:buClr>
                <a:schemeClr val="accent5">
                  <a:lumMod val="75000"/>
                </a:schemeClr>
              </a:buClr>
              <a:buFont typeface="Wingdings" charset="2"/>
              <a:buChar char="Ø"/>
            </a:pPr>
            <a:r>
              <a:rPr lang="en-US" sz="2000" dirty="0">
                <a:latin typeface="Calibri"/>
                <a:cs typeface="Calibri"/>
              </a:rPr>
              <a:t>Provides observation operator (H) needed for data assimilation</a:t>
            </a:r>
          </a:p>
          <a:p>
            <a:pPr algn="just">
              <a:lnSpc>
                <a:spcPct val="100000"/>
              </a:lnSpc>
              <a:spcBef>
                <a:spcPts val="600"/>
              </a:spcBef>
              <a:buClr>
                <a:schemeClr val="accent5">
                  <a:lumMod val="75000"/>
                </a:schemeClr>
              </a:buClr>
              <a:buFont typeface="Wingdings" charset="2"/>
              <a:buChar char="Ø"/>
            </a:pPr>
            <a:r>
              <a:rPr lang="en-US" sz="2000" dirty="0">
                <a:latin typeface="Calibri"/>
                <a:cs typeface="Calibri"/>
              </a:rPr>
              <a:t>Cloud OD &lt;= 1.0</a:t>
            </a:r>
          </a:p>
          <a:p>
            <a:pPr algn="just">
              <a:lnSpc>
                <a:spcPct val="100000"/>
              </a:lnSpc>
              <a:spcBef>
                <a:spcPts val="600"/>
              </a:spcBef>
              <a:buClr>
                <a:schemeClr val="accent5">
                  <a:lumMod val="75000"/>
                </a:schemeClr>
              </a:buClr>
              <a:buFont typeface="Wingdings" charset="2"/>
              <a:buChar char="Ø"/>
            </a:pPr>
            <a:endParaRPr lang="en-US" sz="2000" dirty="0">
              <a:latin typeface="Calibri"/>
              <a:cs typeface="Calibri"/>
            </a:endParaRPr>
          </a:p>
        </p:txBody>
      </p:sp>
      <p:sp>
        <p:nvSpPr>
          <p:cNvPr id="18" name="TextBox 17"/>
          <p:cNvSpPr txBox="1"/>
          <p:nvPr/>
        </p:nvSpPr>
        <p:spPr>
          <a:xfrm>
            <a:off x="4202112" y="4237521"/>
            <a:ext cx="704890" cy="685316"/>
          </a:xfrm>
          <a:prstGeom prst="rect">
            <a:avLst/>
          </a:prstGeom>
          <a:noFill/>
        </p:spPr>
        <p:txBody>
          <a:bodyPr wrap="none" rtlCol="0">
            <a:spAutoFit/>
          </a:bodyPr>
          <a:lstStyle/>
          <a:p>
            <a:pPr algn="ctr"/>
            <a:r>
              <a:rPr lang="en-US" sz="2000" b="1" dirty="0">
                <a:solidFill>
                  <a:schemeClr val="tx1"/>
                </a:solidFill>
                <a:latin typeface="Calibri"/>
                <a:cs typeface="Calibri"/>
              </a:rPr>
              <a:t>O</a:t>
            </a:r>
            <a:r>
              <a:rPr lang="en-US" sz="2000" b="1" baseline="-25000" dirty="0">
                <a:solidFill>
                  <a:schemeClr val="tx1"/>
                </a:solidFill>
                <a:latin typeface="Calibri"/>
                <a:cs typeface="Calibri"/>
              </a:rPr>
              <a:t>3</a:t>
            </a:r>
            <a:r>
              <a:rPr lang="en-US" sz="2000" b="1" dirty="0">
                <a:solidFill>
                  <a:schemeClr val="tx1"/>
                </a:solidFill>
                <a:latin typeface="Calibri"/>
                <a:cs typeface="Calibri"/>
              </a:rPr>
              <a:t> </a:t>
            </a:r>
          </a:p>
          <a:p>
            <a:pPr algn="ctr"/>
            <a:r>
              <a:rPr lang="en-US" sz="2000" b="1" dirty="0">
                <a:solidFill>
                  <a:schemeClr val="tx1"/>
                </a:solidFill>
                <a:latin typeface="Calibri"/>
                <a:cs typeface="Calibri"/>
              </a:rPr>
              <a:t>VMR</a:t>
            </a:r>
          </a:p>
        </p:txBody>
      </p:sp>
      <p:sp>
        <p:nvSpPr>
          <p:cNvPr id="20" name="TextBox 19"/>
          <p:cNvSpPr txBox="1"/>
          <p:nvPr/>
        </p:nvSpPr>
        <p:spPr>
          <a:xfrm>
            <a:off x="352119" y="3627437"/>
            <a:ext cx="1194943" cy="446917"/>
          </a:xfrm>
          <a:prstGeom prst="rect">
            <a:avLst/>
          </a:prstGeom>
          <a:noFill/>
        </p:spPr>
        <p:txBody>
          <a:bodyPr wrap="none" rtlCol="0">
            <a:spAutoFit/>
          </a:bodyPr>
          <a:lstStyle/>
          <a:p>
            <a:r>
              <a:rPr lang="en-US" b="1" dirty="0">
                <a:solidFill>
                  <a:schemeClr val="tx1"/>
                </a:solidFill>
                <a:latin typeface="Calibri"/>
                <a:cs typeface="Calibri"/>
              </a:rPr>
              <a:t>500 </a:t>
            </a:r>
            <a:r>
              <a:rPr lang="en-US" b="1" dirty="0" err="1">
                <a:solidFill>
                  <a:schemeClr val="tx1"/>
                </a:solidFill>
                <a:latin typeface="Calibri"/>
                <a:cs typeface="Calibri"/>
              </a:rPr>
              <a:t>hPa</a:t>
            </a:r>
            <a:endParaRPr lang="en-US" b="1" dirty="0">
              <a:solidFill>
                <a:schemeClr val="tx1"/>
              </a:solidFill>
              <a:latin typeface="Calibri"/>
              <a:cs typeface="Calibri"/>
            </a:endParaRPr>
          </a:p>
        </p:txBody>
      </p:sp>
    </p:spTree>
    <p:extLst>
      <p:ext uri="{BB962C8B-B14F-4D97-AF65-F5344CB8AC3E}">
        <p14:creationId xmlns:p14="http://schemas.microsoft.com/office/powerpoint/2010/main" val="4146841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noChangeAspect="1"/>
          </p:cNvPicPr>
          <p:nvPr/>
        </p:nvPicPr>
        <p:blipFill>
          <a:blip r:embed="rId3"/>
          <a:stretch>
            <a:fillRect/>
          </a:stretch>
        </p:blipFill>
        <p:spPr>
          <a:xfrm>
            <a:off x="239712" y="4343717"/>
            <a:ext cx="4023360" cy="3017520"/>
          </a:xfrm>
          <a:prstGeom prst="rect">
            <a:avLst/>
          </a:prstGeom>
        </p:spPr>
      </p:pic>
      <p:pic>
        <p:nvPicPr>
          <p:cNvPr id="6" name="Picture 5"/>
          <p:cNvPicPr preferRelativeResize="0">
            <a:picLocks noChangeAspect="1"/>
          </p:cNvPicPr>
          <p:nvPr/>
        </p:nvPicPr>
        <p:blipFill>
          <a:blip r:embed="rId4"/>
          <a:stretch>
            <a:fillRect/>
          </a:stretch>
        </p:blipFill>
        <p:spPr>
          <a:xfrm>
            <a:off x="4826952" y="1219517"/>
            <a:ext cx="4023360" cy="3017520"/>
          </a:xfrm>
          <a:prstGeom prst="rect">
            <a:avLst/>
          </a:prstGeom>
        </p:spPr>
      </p:pic>
      <p:pic>
        <p:nvPicPr>
          <p:cNvPr id="17" name="Picture 16"/>
          <p:cNvPicPr preferRelativeResize="0">
            <a:picLocks noChangeAspect="1"/>
          </p:cNvPicPr>
          <p:nvPr/>
        </p:nvPicPr>
        <p:blipFill>
          <a:blip r:embed="rId5"/>
          <a:stretch>
            <a:fillRect/>
          </a:stretch>
        </p:blipFill>
        <p:spPr>
          <a:xfrm>
            <a:off x="239712" y="1219517"/>
            <a:ext cx="4023360" cy="3017520"/>
          </a:xfrm>
          <a:prstGeom prst="rect">
            <a:avLst/>
          </a:prstGeom>
        </p:spPr>
      </p:pic>
      <p:sp>
        <p:nvSpPr>
          <p:cNvPr id="2" name="Title 1"/>
          <p:cNvSpPr>
            <a:spLocks noGrp="1"/>
          </p:cNvSpPr>
          <p:nvPr>
            <p:ph type="title"/>
          </p:nvPr>
        </p:nvSpPr>
        <p:spPr>
          <a:xfrm>
            <a:off x="1001712" y="0"/>
            <a:ext cx="9074150" cy="960437"/>
          </a:xfrm>
        </p:spPr>
        <p:txBody>
          <a:bodyPr/>
          <a:lstStyle/>
          <a:p>
            <a:r>
              <a:rPr lang="en-US" sz="2800" dirty="0"/>
              <a:t>Observations from AIRS, </a:t>
            </a:r>
            <a:r>
              <a:rPr lang="en-US" sz="2800" dirty="0" err="1"/>
              <a:t>CrIS</a:t>
            </a:r>
            <a:r>
              <a:rPr lang="en-US" sz="2800" dirty="0"/>
              <a:t> and MODIS on Aug 19, 2015</a:t>
            </a:r>
          </a:p>
        </p:txBody>
      </p:sp>
      <p:sp>
        <p:nvSpPr>
          <p:cNvPr id="71" name="TextBox 70"/>
          <p:cNvSpPr txBox="1"/>
          <p:nvPr/>
        </p:nvSpPr>
        <p:spPr>
          <a:xfrm>
            <a:off x="239712" y="960437"/>
            <a:ext cx="2298676" cy="449354"/>
          </a:xfrm>
          <a:prstGeom prst="rect">
            <a:avLst/>
          </a:prstGeom>
          <a:solidFill>
            <a:schemeClr val="bg1"/>
          </a:solidFill>
        </p:spPr>
        <p:txBody>
          <a:bodyPr wrap="none" rtlCol="0">
            <a:spAutoFit/>
          </a:bodyPr>
          <a:lstStyle/>
          <a:p>
            <a:r>
              <a:rPr lang="en-US" b="1" dirty="0" err="1">
                <a:solidFill>
                  <a:schemeClr val="tx1"/>
                </a:solidFill>
                <a:latin typeface="Calibri"/>
                <a:cs typeface="Calibri"/>
              </a:rPr>
              <a:t>CrIS</a:t>
            </a:r>
            <a:r>
              <a:rPr lang="en-US" b="1" dirty="0">
                <a:solidFill>
                  <a:schemeClr val="tx1"/>
                </a:solidFill>
                <a:latin typeface="Calibri"/>
                <a:cs typeface="Calibri"/>
              </a:rPr>
              <a:t> O</a:t>
            </a:r>
            <a:r>
              <a:rPr lang="en-US" b="1" baseline="-25000" dirty="0">
                <a:solidFill>
                  <a:schemeClr val="tx1"/>
                </a:solidFill>
                <a:latin typeface="Calibri"/>
                <a:cs typeface="Calibri"/>
              </a:rPr>
              <a:t>3</a:t>
            </a:r>
            <a:r>
              <a:rPr lang="en-US" b="1" dirty="0">
                <a:solidFill>
                  <a:schemeClr val="tx1"/>
                </a:solidFill>
                <a:latin typeface="Calibri"/>
                <a:cs typeface="Calibri"/>
              </a:rPr>
              <a:t> [MUSES]</a:t>
            </a:r>
          </a:p>
        </p:txBody>
      </p:sp>
      <p:sp>
        <p:nvSpPr>
          <p:cNvPr id="72" name="TextBox 71"/>
          <p:cNvSpPr txBox="1"/>
          <p:nvPr/>
        </p:nvSpPr>
        <p:spPr>
          <a:xfrm>
            <a:off x="4887912" y="960437"/>
            <a:ext cx="1776748" cy="449354"/>
          </a:xfrm>
          <a:prstGeom prst="rect">
            <a:avLst/>
          </a:prstGeom>
          <a:solidFill>
            <a:schemeClr val="bg1"/>
          </a:solidFill>
        </p:spPr>
        <p:txBody>
          <a:bodyPr wrap="none" rtlCol="0">
            <a:spAutoFit/>
          </a:bodyPr>
          <a:lstStyle/>
          <a:p>
            <a:r>
              <a:rPr lang="en-US" b="1" dirty="0">
                <a:solidFill>
                  <a:schemeClr val="tx1"/>
                </a:solidFill>
                <a:latin typeface="Calibri"/>
                <a:cs typeface="Calibri"/>
              </a:rPr>
              <a:t>AIRS O</a:t>
            </a:r>
            <a:r>
              <a:rPr lang="en-US" b="1" baseline="-25000" dirty="0">
                <a:solidFill>
                  <a:schemeClr val="tx1"/>
                </a:solidFill>
                <a:latin typeface="Calibri"/>
                <a:cs typeface="Calibri"/>
              </a:rPr>
              <a:t>3</a:t>
            </a:r>
            <a:r>
              <a:rPr lang="en-US" b="1" dirty="0">
                <a:solidFill>
                  <a:schemeClr val="tx1"/>
                </a:solidFill>
                <a:latin typeface="Calibri"/>
                <a:cs typeface="Calibri"/>
              </a:rPr>
              <a:t> [v6]</a:t>
            </a:r>
          </a:p>
        </p:txBody>
      </p:sp>
      <p:sp>
        <p:nvSpPr>
          <p:cNvPr id="73" name="TextBox 72"/>
          <p:cNvSpPr txBox="1"/>
          <p:nvPr/>
        </p:nvSpPr>
        <p:spPr>
          <a:xfrm>
            <a:off x="284851" y="4244883"/>
            <a:ext cx="1783661" cy="449354"/>
          </a:xfrm>
          <a:prstGeom prst="rect">
            <a:avLst/>
          </a:prstGeom>
          <a:solidFill>
            <a:schemeClr val="bg1"/>
          </a:solidFill>
        </p:spPr>
        <p:txBody>
          <a:bodyPr wrap="none" rtlCol="0">
            <a:spAutoFit/>
          </a:bodyPr>
          <a:lstStyle/>
          <a:p>
            <a:r>
              <a:rPr lang="en-US" b="1" dirty="0">
                <a:solidFill>
                  <a:schemeClr val="tx1"/>
                </a:solidFill>
                <a:latin typeface="Calibri"/>
                <a:cs typeface="Calibri"/>
              </a:rPr>
              <a:t>AIRS CO [v6]</a:t>
            </a:r>
          </a:p>
        </p:txBody>
      </p:sp>
      <p:pic>
        <p:nvPicPr>
          <p:cNvPr id="75" name="Picture 74"/>
          <p:cNvPicPr>
            <a:picLocks noChangeAspect="1"/>
          </p:cNvPicPr>
          <p:nvPr/>
        </p:nvPicPr>
        <p:blipFill>
          <a:blip r:embed="rId6"/>
          <a:stretch>
            <a:fillRect/>
          </a:stretch>
        </p:blipFill>
        <p:spPr>
          <a:xfrm>
            <a:off x="5105862" y="4389437"/>
            <a:ext cx="4582650" cy="2873868"/>
          </a:xfrm>
          <a:prstGeom prst="rect">
            <a:avLst/>
          </a:prstGeom>
        </p:spPr>
      </p:pic>
      <p:sp>
        <p:nvSpPr>
          <p:cNvPr id="13" name="Oval 12"/>
          <p:cNvSpPr/>
          <p:nvPr/>
        </p:nvSpPr>
        <p:spPr>
          <a:xfrm rot="4500000">
            <a:off x="1377471" y="1073309"/>
            <a:ext cx="731520" cy="2286000"/>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a:stretch>
            <a:fillRect/>
          </a:stretch>
        </p:blipFill>
        <p:spPr>
          <a:xfrm>
            <a:off x="9102793" y="1852687"/>
            <a:ext cx="509519" cy="2079550"/>
          </a:xfrm>
          <a:prstGeom prst="rect">
            <a:avLst/>
          </a:prstGeom>
        </p:spPr>
      </p:pic>
      <p:sp>
        <p:nvSpPr>
          <p:cNvPr id="15" name="TextBox 14"/>
          <p:cNvSpPr txBox="1"/>
          <p:nvPr/>
        </p:nvSpPr>
        <p:spPr>
          <a:xfrm>
            <a:off x="8850312" y="1265237"/>
            <a:ext cx="1022986" cy="389850"/>
          </a:xfrm>
          <a:prstGeom prst="rect">
            <a:avLst/>
          </a:prstGeom>
          <a:noFill/>
        </p:spPr>
        <p:txBody>
          <a:bodyPr wrap="none" rtlCol="0">
            <a:spAutoFit/>
          </a:bodyPr>
          <a:lstStyle/>
          <a:p>
            <a:r>
              <a:rPr lang="en-US" sz="2000" b="1" dirty="0">
                <a:solidFill>
                  <a:schemeClr val="tx1"/>
                </a:solidFill>
                <a:latin typeface="Calibri"/>
                <a:cs typeface="Calibri"/>
              </a:rPr>
              <a:t>O</a:t>
            </a:r>
            <a:r>
              <a:rPr lang="en-US" sz="2000" b="1" baseline="-25000" dirty="0">
                <a:solidFill>
                  <a:schemeClr val="tx1"/>
                </a:solidFill>
                <a:latin typeface="Calibri"/>
                <a:cs typeface="Calibri"/>
              </a:rPr>
              <a:t>3</a:t>
            </a:r>
            <a:r>
              <a:rPr lang="en-US" sz="2000" b="1" dirty="0">
                <a:solidFill>
                  <a:schemeClr val="tx1"/>
                </a:solidFill>
                <a:latin typeface="Calibri"/>
                <a:cs typeface="Calibri"/>
              </a:rPr>
              <a:t> VMR</a:t>
            </a:r>
          </a:p>
        </p:txBody>
      </p:sp>
      <p:sp>
        <p:nvSpPr>
          <p:cNvPr id="16" name="Oval 15"/>
          <p:cNvSpPr/>
          <p:nvPr/>
        </p:nvSpPr>
        <p:spPr>
          <a:xfrm rot="4500000">
            <a:off x="5983358" y="1041271"/>
            <a:ext cx="640080" cy="2286000"/>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188902" y="4313237"/>
            <a:ext cx="2289810" cy="449354"/>
          </a:xfrm>
          <a:prstGeom prst="rect">
            <a:avLst/>
          </a:prstGeom>
          <a:solidFill>
            <a:schemeClr val="bg1"/>
          </a:solidFill>
        </p:spPr>
        <p:txBody>
          <a:bodyPr wrap="none" rtlCol="0">
            <a:spAutoFit/>
          </a:bodyPr>
          <a:lstStyle/>
          <a:p>
            <a:r>
              <a:rPr lang="en-US" b="1" dirty="0">
                <a:solidFill>
                  <a:schemeClr val="tx1"/>
                </a:solidFill>
                <a:latin typeface="Calibri"/>
                <a:cs typeface="Calibri"/>
              </a:rPr>
              <a:t>MODIS Fire Map</a:t>
            </a:r>
          </a:p>
        </p:txBody>
      </p:sp>
      <p:sp>
        <p:nvSpPr>
          <p:cNvPr id="19" name="Oval 18"/>
          <p:cNvSpPr/>
          <p:nvPr/>
        </p:nvSpPr>
        <p:spPr>
          <a:xfrm rot="4500000">
            <a:off x="1342233" y="4200365"/>
            <a:ext cx="731520" cy="2286000"/>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a:stretch>
            <a:fillRect/>
          </a:stretch>
        </p:blipFill>
        <p:spPr>
          <a:xfrm>
            <a:off x="4278312" y="4922837"/>
            <a:ext cx="632160" cy="2241885"/>
          </a:xfrm>
          <a:prstGeom prst="rect">
            <a:avLst/>
          </a:prstGeom>
        </p:spPr>
      </p:pic>
      <p:sp>
        <p:nvSpPr>
          <p:cNvPr id="20" name="TextBox 19"/>
          <p:cNvSpPr txBox="1"/>
          <p:nvPr/>
        </p:nvSpPr>
        <p:spPr>
          <a:xfrm>
            <a:off x="4202112" y="4237037"/>
            <a:ext cx="704890" cy="685316"/>
          </a:xfrm>
          <a:prstGeom prst="rect">
            <a:avLst/>
          </a:prstGeom>
          <a:noFill/>
        </p:spPr>
        <p:txBody>
          <a:bodyPr wrap="none" rtlCol="0">
            <a:spAutoFit/>
          </a:bodyPr>
          <a:lstStyle/>
          <a:p>
            <a:pPr algn="ctr"/>
            <a:r>
              <a:rPr lang="en-US" sz="2000" b="1" dirty="0">
                <a:solidFill>
                  <a:schemeClr val="tx1"/>
                </a:solidFill>
                <a:latin typeface="Calibri"/>
                <a:cs typeface="Calibri"/>
              </a:rPr>
              <a:t>CO </a:t>
            </a:r>
          </a:p>
          <a:p>
            <a:pPr algn="ctr"/>
            <a:r>
              <a:rPr lang="en-US" sz="2000" b="1" dirty="0">
                <a:solidFill>
                  <a:schemeClr val="tx1"/>
                </a:solidFill>
                <a:latin typeface="Calibri"/>
                <a:cs typeface="Calibri"/>
              </a:rPr>
              <a:t>VMR</a:t>
            </a:r>
          </a:p>
        </p:txBody>
      </p:sp>
    </p:spTree>
    <p:extLst>
      <p:ext uri="{BB962C8B-B14F-4D97-AF65-F5344CB8AC3E}">
        <p14:creationId xmlns:p14="http://schemas.microsoft.com/office/powerpoint/2010/main" val="1325693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335712" y="1169987"/>
            <a:ext cx="2932699" cy="2228850"/>
          </a:xfrm>
          <a:prstGeom prst="rect">
            <a:avLst/>
          </a:prstGeom>
        </p:spPr>
      </p:pic>
      <p:sp>
        <p:nvSpPr>
          <p:cNvPr id="17" name="TextBox 65"/>
          <p:cNvSpPr txBox="1">
            <a:spLocks noChangeArrowheads="1"/>
          </p:cNvSpPr>
          <p:nvPr/>
        </p:nvSpPr>
        <p:spPr bwMode="auto">
          <a:xfrm>
            <a:off x="239712" y="5774478"/>
            <a:ext cx="9646920" cy="1590179"/>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eaLnBrk="0" hangingPunct="0">
              <a:defRPr sz="2900">
                <a:solidFill>
                  <a:schemeClr val="tx1"/>
                </a:solidFill>
                <a:latin typeface="Arial Narrow" charset="0"/>
                <a:ea typeface="ＭＳ Ｐゴシック" charset="0"/>
                <a:cs typeface="ＭＳ Ｐゴシック" charset="0"/>
              </a:defRPr>
            </a:lvl1pPr>
            <a:lvl2pPr marL="742950" indent="-285750" eaLnBrk="0" hangingPunct="0">
              <a:defRPr sz="2900">
                <a:solidFill>
                  <a:schemeClr val="tx1"/>
                </a:solidFill>
                <a:latin typeface="Arial Narrow" charset="0"/>
                <a:ea typeface="ＭＳ Ｐゴシック" charset="0"/>
              </a:defRPr>
            </a:lvl2pPr>
            <a:lvl3pPr marL="1143000" indent="-228600" eaLnBrk="0" hangingPunct="0">
              <a:defRPr sz="2900">
                <a:solidFill>
                  <a:schemeClr val="tx1"/>
                </a:solidFill>
                <a:latin typeface="Arial Narrow" charset="0"/>
                <a:ea typeface="ＭＳ Ｐゴシック" charset="0"/>
              </a:defRPr>
            </a:lvl3pPr>
            <a:lvl4pPr marL="1600200" indent="-228600" eaLnBrk="0" hangingPunct="0">
              <a:defRPr sz="2900">
                <a:solidFill>
                  <a:schemeClr val="tx1"/>
                </a:solidFill>
                <a:latin typeface="Arial Narrow" charset="0"/>
                <a:ea typeface="ＭＳ Ｐゴシック" charset="0"/>
              </a:defRPr>
            </a:lvl4pPr>
            <a:lvl5pPr marL="2057400" indent="-228600" eaLnBrk="0" hangingPunct="0">
              <a:defRPr sz="29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0"/>
              </a:defRPr>
            </a:lvl9pPr>
          </a:lstStyle>
          <a:p>
            <a:pPr marL="287338" lvl="1" indent="-287338" algn="just">
              <a:lnSpc>
                <a:spcPts val="1600"/>
              </a:lnSpc>
              <a:spcBef>
                <a:spcPts val="1000"/>
              </a:spcBef>
              <a:buClr>
                <a:srgbClr val="008000"/>
              </a:buClr>
              <a:buFont typeface="Wingdings" charset="2"/>
              <a:buChar char="Ø"/>
              <a:defRPr/>
            </a:pPr>
            <a:r>
              <a:rPr lang="en-US" sz="1800" dirty="0">
                <a:latin typeface="Calibri"/>
                <a:cs typeface="Calibri"/>
              </a:rPr>
              <a:t>MUSES has been applied to joint </a:t>
            </a:r>
            <a:r>
              <a:rPr lang="en-US" sz="1800" dirty="0" err="1">
                <a:latin typeface="Calibri"/>
                <a:cs typeface="Calibri"/>
              </a:rPr>
              <a:t>CrIS</a:t>
            </a:r>
            <a:r>
              <a:rPr lang="en-US" sz="1800" dirty="0">
                <a:latin typeface="Calibri"/>
                <a:cs typeface="Calibri"/>
              </a:rPr>
              <a:t>/OMPS ozone retrievals over Africa on October 21, 2013. </a:t>
            </a:r>
          </a:p>
          <a:p>
            <a:pPr marL="287338" lvl="1" indent="-287338" algn="just">
              <a:lnSpc>
                <a:spcPts val="1600"/>
              </a:lnSpc>
              <a:spcBef>
                <a:spcPts val="1000"/>
              </a:spcBef>
              <a:buClr>
                <a:srgbClr val="008000"/>
              </a:buClr>
              <a:buFont typeface="Wingdings" charset="2"/>
              <a:buChar char="Ø"/>
              <a:defRPr/>
            </a:pPr>
            <a:r>
              <a:rPr lang="en-US" sz="1800" dirty="0">
                <a:latin typeface="Calibri"/>
                <a:cs typeface="Calibri"/>
              </a:rPr>
              <a:t>The  elevated ozone concentrations between 2 - 20°S are associated with biomass burning.</a:t>
            </a:r>
          </a:p>
          <a:p>
            <a:pPr marL="287338" lvl="1" indent="-287338" algn="just">
              <a:lnSpc>
                <a:spcPct val="100000"/>
              </a:lnSpc>
              <a:spcBef>
                <a:spcPts val="1000"/>
              </a:spcBef>
              <a:buClr>
                <a:srgbClr val="008000"/>
              </a:buClr>
              <a:buFont typeface="Wingdings" charset="2"/>
              <a:buChar char="Ø"/>
              <a:defRPr/>
            </a:pPr>
            <a:r>
              <a:rPr lang="en-US" sz="1800" dirty="0">
                <a:latin typeface="Calibri"/>
                <a:cs typeface="Calibri"/>
              </a:rPr>
              <a:t>Joint </a:t>
            </a:r>
            <a:r>
              <a:rPr lang="en-US" sz="1800" dirty="0" err="1">
                <a:latin typeface="Calibri"/>
                <a:cs typeface="Calibri"/>
              </a:rPr>
              <a:t>CrIS</a:t>
            </a:r>
            <a:r>
              <a:rPr lang="en-US" sz="1800" dirty="0">
                <a:latin typeface="Calibri"/>
                <a:cs typeface="Calibri"/>
              </a:rPr>
              <a:t>/OMPS O</a:t>
            </a:r>
            <a:r>
              <a:rPr lang="en-US" sz="1800" baseline="-25000" dirty="0">
                <a:latin typeface="Calibri"/>
                <a:cs typeface="Calibri"/>
              </a:rPr>
              <a:t>3</a:t>
            </a:r>
            <a:r>
              <a:rPr lang="en-US" sz="1800" dirty="0">
                <a:latin typeface="Calibri"/>
                <a:cs typeface="Calibri"/>
              </a:rPr>
              <a:t> and </a:t>
            </a:r>
            <a:r>
              <a:rPr lang="en-US" sz="1800" dirty="0" err="1">
                <a:latin typeface="Calibri"/>
                <a:cs typeface="Calibri"/>
              </a:rPr>
              <a:t>CrIS</a:t>
            </a:r>
            <a:r>
              <a:rPr lang="en-US" sz="1800" dirty="0">
                <a:latin typeface="Calibri"/>
                <a:cs typeface="Calibri"/>
              </a:rPr>
              <a:t> CO retrievals using MUSES will support the NOAA FIREX flight campaign (Fire Influence on Regional and global Environments Experiment) – an intensive study of the impacts of western North America fires on climate and air quality.</a:t>
            </a:r>
          </a:p>
        </p:txBody>
      </p:sp>
      <p:sp>
        <p:nvSpPr>
          <p:cNvPr id="2" name="Title 1"/>
          <p:cNvSpPr>
            <a:spLocks noGrp="1"/>
          </p:cNvSpPr>
          <p:nvPr>
            <p:ph type="title"/>
          </p:nvPr>
        </p:nvSpPr>
        <p:spPr>
          <a:xfrm>
            <a:off x="842962" y="-182563"/>
            <a:ext cx="9074150" cy="1258887"/>
          </a:xfrm>
        </p:spPr>
        <p:txBody>
          <a:bodyPr/>
          <a:lstStyle/>
          <a:p>
            <a:r>
              <a:rPr lang="en-US" sz="2800" dirty="0"/>
              <a:t> </a:t>
            </a:r>
            <a:r>
              <a:rPr lang="en-US" sz="2800" dirty="0">
                <a:solidFill>
                  <a:schemeClr val="bg1"/>
                </a:solidFill>
                <a:cs typeface="Calibri"/>
              </a:rPr>
              <a:t>Extension to </a:t>
            </a:r>
            <a:r>
              <a:rPr lang="en-US" sz="2800" dirty="0"/>
              <a:t>Joint </a:t>
            </a:r>
            <a:r>
              <a:rPr lang="en-US" sz="2800" dirty="0" err="1"/>
              <a:t>CrIS</a:t>
            </a:r>
            <a:r>
              <a:rPr lang="en-US" sz="2800" dirty="0"/>
              <a:t>/OMPS </a:t>
            </a:r>
            <a:r>
              <a:rPr lang="en-US" sz="2800" dirty="0">
                <a:solidFill>
                  <a:schemeClr val="bg1"/>
                </a:solidFill>
                <a:cs typeface="Calibri"/>
              </a:rPr>
              <a:t>O</a:t>
            </a:r>
            <a:r>
              <a:rPr lang="en-US" sz="2800" baseline="-25000" dirty="0">
                <a:solidFill>
                  <a:schemeClr val="bg1"/>
                </a:solidFill>
                <a:cs typeface="Calibri"/>
              </a:rPr>
              <a:t>3 </a:t>
            </a:r>
            <a:r>
              <a:rPr lang="en-US" sz="2800" dirty="0"/>
              <a:t>Retrievals </a:t>
            </a:r>
          </a:p>
        </p:txBody>
      </p:sp>
      <p:sp>
        <p:nvSpPr>
          <p:cNvPr id="6" name="TextBox 5"/>
          <p:cNvSpPr txBox="1"/>
          <p:nvPr/>
        </p:nvSpPr>
        <p:spPr>
          <a:xfrm>
            <a:off x="-2438144" y="4842255"/>
            <a:ext cx="184666" cy="449354"/>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4"/>
          <a:stretch>
            <a:fillRect/>
          </a:stretch>
        </p:blipFill>
        <p:spPr>
          <a:xfrm>
            <a:off x="1077912" y="1104383"/>
            <a:ext cx="4034144" cy="2294454"/>
          </a:xfrm>
          <a:prstGeom prst="rect">
            <a:avLst/>
          </a:prstGeom>
        </p:spPr>
      </p:pic>
      <p:cxnSp>
        <p:nvCxnSpPr>
          <p:cNvPr id="11" name="Straight Connector 10"/>
          <p:cNvCxnSpPr/>
          <p:nvPr/>
        </p:nvCxnSpPr>
        <p:spPr>
          <a:xfrm>
            <a:off x="3255928" y="2255837"/>
            <a:ext cx="152400" cy="3810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228026" y="1068310"/>
            <a:ext cx="3964686" cy="425527"/>
          </a:xfrm>
          <a:prstGeom prst="rect">
            <a:avLst/>
          </a:prstGeom>
          <a:noFill/>
        </p:spPr>
        <p:txBody>
          <a:bodyPr wrap="square" rtlCol="0">
            <a:spAutoFit/>
          </a:bodyPr>
          <a:lstStyle/>
          <a:p>
            <a:pPr>
              <a:buClr>
                <a:srgbClr val="008000"/>
              </a:buClr>
            </a:pPr>
            <a:r>
              <a:rPr lang="en-US" sz="2000" b="1" dirty="0">
                <a:solidFill>
                  <a:srgbClr val="000000"/>
                </a:solidFill>
                <a:latin typeface="Calibri"/>
                <a:cs typeface="Calibri"/>
              </a:rPr>
              <a:t>Monthly mean TES O</a:t>
            </a:r>
            <a:r>
              <a:rPr lang="en-US" sz="2000" b="1" baseline="-25000" dirty="0">
                <a:solidFill>
                  <a:srgbClr val="000000"/>
                </a:solidFill>
                <a:latin typeface="Calibri"/>
                <a:cs typeface="Calibri"/>
              </a:rPr>
              <a:t>3</a:t>
            </a:r>
            <a:r>
              <a:rPr lang="en-US" sz="2000" b="1" dirty="0">
                <a:solidFill>
                  <a:srgbClr val="000000"/>
                </a:solidFill>
                <a:latin typeface="Calibri"/>
                <a:cs typeface="Calibri"/>
              </a:rPr>
              <a:t> @ 681 hPa  </a:t>
            </a:r>
          </a:p>
        </p:txBody>
      </p:sp>
      <p:pic>
        <p:nvPicPr>
          <p:cNvPr id="5" name="Picture 4"/>
          <p:cNvPicPr>
            <a:picLocks noChangeAspect="1"/>
          </p:cNvPicPr>
          <p:nvPr/>
        </p:nvPicPr>
        <p:blipFill>
          <a:blip r:embed="rId5"/>
          <a:stretch>
            <a:fillRect/>
          </a:stretch>
        </p:blipFill>
        <p:spPr>
          <a:xfrm>
            <a:off x="315912" y="3475037"/>
            <a:ext cx="9372600" cy="2209800"/>
          </a:xfrm>
          <a:prstGeom prst="rect">
            <a:avLst/>
          </a:prstGeom>
        </p:spPr>
      </p:pic>
      <p:cxnSp>
        <p:nvCxnSpPr>
          <p:cNvPr id="26" name="Straight Arrow Connector 25"/>
          <p:cNvCxnSpPr/>
          <p:nvPr/>
        </p:nvCxnSpPr>
        <p:spPr>
          <a:xfrm flipH="1">
            <a:off x="1306512" y="2636837"/>
            <a:ext cx="2057400" cy="914400"/>
          </a:xfrm>
          <a:prstGeom prst="straightConnector1">
            <a:avLst/>
          </a:prstGeom>
          <a:ln>
            <a:tailEnd type="arrow"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211512" y="2255837"/>
            <a:ext cx="6324600" cy="1295400"/>
          </a:xfrm>
          <a:prstGeom prst="straightConnector1">
            <a:avLst/>
          </a:prstGeom>
          <a:ln>
            <a:tailEnd type="arrow"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953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172157" y="5456237"/>
            <a:ext cx="5172955" cy="2005592"/>
          </a:xfrm>
          <a:prstGeom prst="rect">
            <a:avLst/>
          </a:prstGeom>
        </p:spPr>
      </p:pic>
      <p:sp>
        <p:nvSpPr>
          <p:cNvPr id="2" name="Title 1"/>
          <p:cNvSpPr>
            <a:spLocks noGrp="1"/>
          </p:cNvSpPr>
          <p:nvPr>
            <p:ph type="title"/>
          </p:nvPr>
        </p:nvSpPr>
        <p:spPr>
          <a:xfrm>
            <a:off x="1001712" y="0"/>
            <a:ext cx="9074150" cy="960437"/>
          </a:xfrm>
        </p:spPr>
        <p:txBody>
          <a:bodyPr/>
          <a:lstStyle/>
          <a:p>
            <a:r>
              <a:rPr lang="en-US" sz="2800" dirty="0" err="1"/>
              <a:t>CrIS</a:t>
            </a:r>
            <a:r>
              <a:rPr lang="en-US" sz="2800" dirty="0"/>
              <a:t> and MOPITT CO during Biomass Burning on August 27-28, 2013</a:t>
            </a:r>
          </a:p>
        </p:txBody>
      </p:sp>
      <p:sp>
        <p:nvSpPr>
          <p:cNvPr id="7" name="TextBox 3"/>
          <p:cNvSpPr txBox="1">
            <a:spLocks noChangeArrowheads="1"/>
          </p:cNvSpPr>
          <p:nvPr/>
        </p:nvSpPr>
        <p:spPr bwMode="auto">
          <a:xfrm>
            <a:off x="127000" y="1157288"/>
            <a:ext cx="5446712" cy="1077218"/>
          </a:xfrm>
          <a:prstGeom prst="rect">
            <a:avLst/>
          </a:prstGeom>
          <a:solidFill>
            <a:srgbClr val="808080">
              <a:lumMod val="75000"/>
            </a:srgbClr>
          </a:solidFill>
          <a:ln w="9525">
            <a:solidFill>
              <a:srgbClr val="000000"/>
            </a:solidFill>
            <a:miter lim="800000"/>
            <a:headEnd/>
            <a:tailEnd/>
          </a:ln>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Motivation: </a:t>
            </a:r>
            <a:r>
              <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MOPITT’s unique thermal IR/near IR multispectral CO measurements, which are able to separate near-surface from the free troposphere, have no planned follow-on.</a:t>
            </a:r>
          </a:p>
        </p:txBody>
      </p:sp>
      <p:sp>
        <p:nvSpPr>
          <p:cNvPr id="9" name="TextBox 8"/>
          <p:cNvSpPr txBox="1"/>
          <p:nvPr/>
        </p:nvSpPr>
        <p:spPr>
          <a:xfrm>
            <a:off x="127000" y="2412306"/>
            <a:ext cx="5446711" cy="1569660"/>
          </a:xfrm>
          <a:prstGeom prst="rect">
            <a:avLst/>
          </a:prstGeom>
          <a:solidFill>
            <a:srgbClr val="2D2DB9">
              <a:lumMod val="60000"/>
              <a:lumOff val="40000"/>
            </a:srgbClr>
          </a:solid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rPr>
              <a:t>We applied the MUSES algorithm to the retrieval of CO VMR profiles from the NOAA/NASA </a:t>
            </a:r>
            <a:r>
              <a:rPr kumimoji="0" lang="en-US" sz="1600" b="0" i="0" u="none" strike="noStrike" kern="0" cap="none" spc="0" normalizeH="0" baseline="0" noProof="0" dirty="0" err="1">
                <a:ln>
                  <a:noFill/>
                </a:ln>
                <a:solidFill>
                  <a:srgbClr val="FFFFFF"/>
                </a:solidFill>
                <a:effectLst/>
                <a:uLnTx/>
                <a:uFillTx/>
              </a:rPr>
              <a:t>CrIS</a:t>
            </a:r>
            <a:r>
              <a:rPr kumimoji="0" lang="en-US" sz="1600" b="0" i="0" u="none" strike="noStrike" kern="0" cap="none" spc="0" normalizeH="0" baseline="0" noProof="0" dirty="0">
                <a:ln>
                  <a:noFill/>
                </a:ln>
                <a:solidFill>
                  <a:srgbClr val="FFFFFF"/>
                </a:solidFill>
                <a:effectLst/>
                <a:uLnTx/>
                <a:uFillTx/>
              </a:rPr>
              <a:t>  Measurements.  An analysis showed that combining </a:t>
            </a:r>
            <a:r>
              <a:rPr kumimoji="0" lang="en-US" sz="1600" b="0" i="0" u="none" strike="noStrike" kern="0" cap="none" spc="0" normalizeH="0" baseline="0" noProof="0" dirty="0" err="1">
                <a:ln>
                  <a:noFill/>
                </a:ln>
                <a:solidFill>
                  <a:srgbClr val="FFFFFF"/>
                </a:solidFill>
                <a:effectLst/>
                <a:uLnTx/>
                <a:uFillTx/>
              </a:rPr>
              <a:t>CrIS</a:t>
            </a:r>
            <a:r>
              <a:rPr kumimoji="0" lang="en-US" sz="1600" b="0" i="0" u="none" strike="noStrike" kern="0" cap="none" spc="0" normalizeH="0" baseline="0" noProof="0" dirty="0">
                <a:ln>
                  <a:noFill/>
                </a:ln>
                <a:solidFill>
                  <a:srgbClr val="FFFFFF"/>
                </a:solidFill>
                <a:effectLst/>
                <a:uLnTx/>
                <a:uFillTx/>
              </a:rPr>
              <a:t> TIR with the Sentinel 5p TROPOMI NIR data would have comparable to vertical sensitivity of MOPITT but with daily coverage (Fu </a:t>
            </a:r>
            <a:r>
              <a:rPr kumimoji="0" lang="en-US" sz="1600" b="0" i="1" u="none" strike="noStrike" kern="0" cap="none" spc="0" normalizeH="0" baseline="0" noProof="0" dirty="0">
                <a:ln>
                  <a:noFill/>
                </a:ln>
                <a:solidFill>
                  <a:srgbClr val="FFFFFF"/>
                </a:solidFill>
                <a:effectLst/>
                <a:uLnTx/>
                <a:uFillTx/>
              </a:rPr>
              <a:t>et al.</a:t>
            </a:r>
            <a:r>
              <a:rPr kumimoji="0" lang="en-US" sz="1600" b="0" i="0" u="none" strike="noStrike" kern="0" cap="none" spc="0" normalizeH="0" baseline="0" noProof="0" dirty="0">
                <a:ln>
                  <a:noFill/>
                </a:ln>
                <a:solidFill>
                  <a:srgbClr val="FFFFFF"/>
                </a:solidFill>
                <a:effectLst/>
                <a:uLnTx/>
                <a:uFillTx/>
              </a:rPr>
              <a:t>, 2016). </a:t>
            </a:r>
            <a:endParaRPr kumimoji="0" lang="en-US" sz="1800" b="0" i="0" u="none" strike="noStrike" kern="0" cap="none" spc="0" normalizeH="0" baseline="0" noProof="0" dirty="0">
              <a:ln>
                <a:noFill/>
              </a:ln>
              <a:solidFill>
                <a:srgbClr val="FFFFFF"/>
              </a:solidFill>
              <a:effectLst/>
              <a:uLnTx/>
              <a:uFillTx/>
            </a:endParaRPr>
          </a:p>
        </p:txBody>
      </p:sp>
      <p:pic>
        <p:nvPicPr>
          <p:cNvPr id="26" name="Picture 25"/>
          <p:cNvPicPr>
            <a:picLocks noChangeAspect="1"/>
          </p:cNvPicPr>
          <p:nvPr/>
        </p:nvPicPr>
        <p:blipFill>
          <a:blip r:embed="rId4"/>
          <a:stretch>
            <a:fillRect/>
          </a:stretch>
        </p:blipFill>
        <p:spPr>
          <a:xfrm>
            <a:off x="5685460" y="1189037"/>
            <a:ext cx="4247155" cy="6247665"/>
          </a:xfrm>
          <a:prstGeom prst="rect">
            <a:avLst/>
          </a:prstGeom>
        </p:spPr>
      </p:pic>
      <p:sp>
        <p:nvSpPr>
          <p:cNvPr id="28" name="TextBox 27"/>
          <p:cNvSpPr txBox="1"/>
          <p:nvPr/>
        </p:nvSpPr>
        <p:spPr>
          <a:xfrm>
            <a:off x="239712" y="4050185"/>
            <a:ext cx="5334000" cy="1553656"/>
          </a:xfrm>
          <a:prstGeom prst="rect">
            <a:avLst/>
          </a:prstGeom>
          <a:noFill/>
        </p:spPr>
        <p:txBody>
          <a:bodyPr wrap="square" rtlCol="0">
            <a:spAutoFit/>
          </a:bodyPr>
          <a:lstStyle/>
          <a:p>
            <a:r>
              <a:rPr lang="en-US" sz="1400" dirty="0">
                <a:solidFill>
                  <a:srgbClr val="000000"/>
                </a:solidFill>
              </a:rPr>
              <a:t>MOPITT and </a:t>
            </a:r>
            <a:r>
              <a:rPr lang="en-US" sz="1400" dirty="0" err="1">
                <a:solidFill>
                  <a:srgbClr val="000000"/>
                </a:solidFill>
              </a:rPr>
              <a:t>CrIS</a:t>
            </a:r>
            <a:endParaRPr lang="en-US" sz="1400" dirty="0">
              <a:solidFill>
                <a:srgbClr val="000000"/>
              </a:solidFill>
            </a:endParaRPr>
          </a:p>
          <a:p>
            <a:pPr marL="285750" indent="-285750">
              <a:spcBef>
                <a:spcPts val="300"/>
              </a:spcBef>
              <a:buFont typeface="Wingdings" charset="2"/>
              <a:buChar char="Ø"/>
            </a:pPr>
            <a:r>
              <a:rPr lang="en-US" sz="1200" dirty="0">
                <a:solidFill>
                  <a:srgbClr val="000000"/>
                </a:solidFill>
              </a:rPr>
              <a:t>Real </a:t>
            </a:r>
            <a:r>
              <a:rPr lang="en-US" sz="1200" dirty="0" err="1">
                <a:solidFill>
                  <a:srgbClr val="000000"/>
                </a:solidFill>
              </a:rPr>
              <a:t>CrIS</a:t>
            </a:r>
            <a:r>
              <a:rPr lang="en-US" sz="1200" dirty="0">
                <a:solidFill>
                  <a:srgbClr val="000000"/>
                </a:solidFill>
              </a:rPr>
              <a:t> single footprint, full spectral resolution measurements </a:t>
            </a:r>
          </a:p>
          <a:p>
            <a:pPr marL="285750" indent="-285750">
              <a:spcBef>
                <a:spcPts val="300"/>
              </a:spcBef>
              <a:buFont typeface="Wingdings" charset="2"/>
              <a:buChar char="Ø"/>
            </a:pPr>
            <a:r>
              <a:rPr lang="en-US" sz="1200" dirty="0">
                <a:solidFill>
                  <a:srgbClr val="000000"/>
                </a:solidFill>
              </a:rPr>
              <a:t>MUSES algorithm was used in </a:t>
            </a:r>
            <a:endParaRPr lang="en-US" sz="1400" dirty="0">
              <a:solidFill>
                <a:srgbClr val="000000"/>
              </a:solidFill>
            </a:endParaRPr>
          </a:p>
          <a:p>
            <a:pPr>
              <a:spcBef>
                <a:spcPts val="1200"/>
              </a:spcBef>
            </a:pPr>
            <a:r>
              <a:rPr lang="en-US" sz="1400" dirty="0">
                <a:solidFill>
                  <a:srgbClr val="000000"/>
                </a:solidFill>
              </a:rPr>
              <a:t>Joint </a:t>
            </a:r>
            <a:r>
              <a:rPr lang="en-US" sz="1400" dirty="0" err="1">
                <a:solidFill>
                  <a:srgbClr val="000000"/>
                </a:solidFill>
              </a:rPr>
              <a:t>CrIS</a:t>
            </a:r>
            <a:r>
              <a:rPr lang="en-US" sz="1400" dirty="0">
                <a:solidFill>
                  <a:srgbClr val="000000"/>
                </a:solidFill>
              </a:rPr>
              <a:t>/TROPOMI</a:t>
            </a:r>
          </a:p>
          <a:p>
            <a:pPr marL="285750" indent="-285750">
              <a:spcBef>
                <a:spcPts val="300"/>
              </a:spcBef>
              <a:buFont typeface="Wingdings" charset="2"/>
              <a:buChar char="Ø"/>
            </a:pPr>
            <a:r>
              <a:rPr lang="en-US" sz="1200" dirty="0">
                <a:solidFill>
                  <a:srgbClr val="000000"/>
                </a:solidFill>
              </a:rPr>
              <a:t>Synthetic retrievals with realistic conditions</a:t>
            </a:r>
          </a:p>
          <a:p>
            <a:pPr marL="285750" indent="-285750">
              <a:spcBef>
                <a:spcPts val="300"/>
              </a:spcBef>
              <a:buFont typeface="Wingdings" charset="2"/>
              <a:buChar char="Ø"/>
            </a:pPr>
            <a:r>
              <a:rPr lang="en-US" sz="1200" dirty="0">
                <a:solidFill>
                  <a:srgbClr val="000000"/>
                </a:solidFill>
              </a:rPr>
              <a:t>MUSES algorithm</a:t>
            </a:r>
          </a:p>
        </p:txBody>
      </p:sp>
    </p:spTree>
    <p:extLst>
      <p:ext uri="{BB962C8B-B14F-4D97-AF65-F5344CB8AC3E}">
        <p14:creationId xmlns:p14="http://schemas.microsoft.com/office/powerpoint/2010/main" val="3584180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712" y="0"/>
            <a:ext cx="9074150" cy="960437"/>
          </a:xfrm>
        </p:spPr>
        <p:txBody>
          <a:bodyPr/>
          <a:lstStyle/>
          <a:p>
            <a:r>
              <a:rPr lang="en-US" sz="2800" dirty="0"/>
              <a:t>High Resolution CO/CH</a:t>
            </a:r>
            <a:r>
              <a:rPr lang="en-US" sz="2800" baseline="-25000" dirty="0"/>
              <a:t>4</a:t>
            </a:r>
            <a:r>
              <a:rPr lang="en-US" sz="2800" dirty="0"/>
              <a:t> Near Surface Data Through Combining </a:t>
            </a:r>
            <a:r>
              <a:rPr lang="en-US" sz="2800" dirty="0" err="1"/>
              <a:t>CrIS</a:t>
            </a:r>
            <a:r>
              <a:rPr lang="en-US" sz="2800" dirty="0"/>
              <a:t>/TROPOMI Measurements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112" y="1265237"/>
            <a:ext cx="6817360" cy="2865120"/>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9112" y="4562157"/>
            <a:ext cx="6929120" cy="2875280"/>
          </a:xfrm>
          <a:prstGeom prst="rect">
            <a:avLst/>
          </a:prstGeom>
          <a:noFill/>
          <a:ln>
            <a:noFill/>
          </a:ln>
        </p:spPr>
      </p:pic>
      <p:cxnSp>
        <p:nvCxnSpPr>
          <p:cNvPr id="9" name="Straight Connector 8"/>
          <p:cNvCxnSpPr>
            <a:cxnSpLocks noChangeAspect="1"/>
          </p:cNvCxnSpPr>
          <p:nvPr/>
        </p:nvCxnSpPr>
        <p:spPr>
          <a:xfrm rot="18900000">
            <a:off x="1564961" y="837886"/>
            <a:ext cx="6766792" cy="6766792"/>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112" y="884237"/>
            <a:ext cx="2736850" cy="6330387"/>
          </a:xfrm>
          <a:prstGeom prst="rect">
            <a:avLst/>
          </a:prstGeom>
          <a:noFill/>
        </p:spPr>
        <p:txBody>
          <a:bodyPr wrap="square" rtlCol="0">
            <a:spAutoFit/>
          </a:bodyPr>
          <a:lstStyle/>
          <a:p>
            <a:endParaRPr lang="en-US" sz="1800" dirty="0">
              <a:solidFill>
                <a:srgbClr val="000000"/>
              </a:solidFill>
            </a:endParaRPr>
          </a:p>
          <a:p>
            <a:pPr marL="285750" indent="-285750">
              <a:spcBef>
                <a:spcPts val="600"/>
              </a:spcBef>
              <a:buClr>
                <a:srgbClr val="008000"/>
              </a:buClr>
              <a:buFont typeface="Wingdings" charset="2"/>
              <a:buChar char="Ø"/>
            </a:pPr>
            <a:r>
              <a:rPr lang="en-US" sz="1800" b="1" dirty="0">
                <a:solidFill>
                  <a:srgbClr val="0556E4"/>
                </a:solidFill>
              </a:rPr>
              <a:t>XCO: </a:t>
            </a:r>
            <a:r>
              <a:rPr lang="en-US" sz="1800" dirty="0">
                <a:solidFill>
                  <a:srgbClr val="000000"/>
                </a:solidFill>
              </a:rPr>
              <a:t>Near surface partial column averaged VMR [surface to ~750 </a:t>
            </a:r>
            <a:r>
              <a:rPr lang="en-US" sz="1800" dirty="0" err="1">
                <a:solidFill>
                  <a:srgbClr val="000000"/>
                </a:solidFill>
              </a:rPr>
              <a:t>hPa</a:t>
            </a:r>
            <a:r>
              <a:rPr lang="en-US" sz="1800" dirty="0">
                <a:solidFill>
                  <a:srgbClr val="000000"/>
                </a:solidFill>
              </a:rPr>
              <a:t>]</a:t>
            </a:r>
          </a:p>
          <a:p>
            <a:pPr marL="285750" indent="-285750">
              <a:spcBef>
                <a:spcPts val="600"/>
              </a:spcBef>
              <a:buClr>
                <a:srgbClr val="008000"/>
              </a:buClr>
              <a:buFont typeface="Wingdings" charset="2"/>
              <a:buChar char="Ø"/>
            </a:pPr>
            <a:r>
              <a:rPr lang="en-US" sz="1800" dirty="0">
                <a:solidFill>
                  <a:srgbClr val="000000"/>
                </a:solidFill>
              </a:rPr>
              <a:t>Extend and improve the MOPITT joint TIR/NIR</a:t>
            </a:r>
            <a:r>
              <a:rPr lang="en-US" sz="1800" b="1" dirty="0">
                <a:solidFill>
                  <a:srgbClr val="0000FF"/>
                </a:solidFill>
              </a:rPr>
              <a:t> CO </a:t>
            </a:r>
            <a:r>
              <a:rPr lang="en-US" sz="1800" dirty="0">
                <a:solidFill>
                  <a:srgbClr val="000000"/>
                </a:solidFill>
              </a:rPr>
              <a:t>data [Fu et al., AMT, 2016]</a:t>
            </a:r>
          </a:p>
          <a:p>
            <a:pPr marL="285750" indent="-285750">
              <a:buClr>
                <a:srgbClr val="008000"/>
              </a:buClr>
              <a:buFont typeface="Wingdings" charset="2"/>
              <a:buChar char="Ø"/>
            </a:pPr>
            <a:endParaRPr lang="en-US" sz="1800" dirty="0">
              <a:solidFill>
                <a:srgbClr val="000000"/>
              </a:solidFill>
            </a:endParaRPr>
          </a:p>
          <a:p>
            <a:pPr marL="285750" indent="-285750">
              <a:buClr>
                <a:srgbClr val="008000"/>
              </a:buClr>
              <a:buFont typeface="Wingdings" charset="2"/>
              <a:buChar char="Ø"/>
            </a:pPr>
            <a:endParaRPr lang="en-US" sz="1800" dirty="0">
              <a:solidFill>
                <a:srgbClr val="000000"/>
              </a:solidFill>
            </a:endParaRPr>
          </a:p>
          <a:p>
            <a:pPr marL="285750" indent="-285750">
              <a:spcBef>
                <a:spcPts val="600"/>
              </a:spcBef>
              <a:spcAft>
                <a:spcPts val="300"/>
              </a:spcAft>
              <a:buClr>
                <a:srgbClr val="008000"/>
              </a:buClr>
              <a:buFont typeface="Wingdings" charset="2"/>
              <a:buChar char="Ø"/>
            </a:pPr>
            <a:endParaRPr lang="en-US" sz="1800" dirty="0">
              <a:solidFill>
                <a:srgbClr val="000000"/>
              </a:solidFill>
            </a:endParaRPr>
          </a:p>
          <a:p>
            <a:pPr marL="285750" indent="-285750">
              <a:spcBef>
                <a:spcPts val="1200"/>
              </a:spcBef>
              <a:spcAft>
                <a:spcPts val="300"/>
              </a:spcAft>
              <a:buClr>
                <a:srgbClr val="008000"/>
              </a:buClr>
              <a:buFont typeface="Wingdings" charset="2"/>
              <a:buChar char="Ø"/>
            </a:pPr>
            <a:endParaRPr lang="en-US" sz="1800" b="1" dirty="0">
              <a:solidFill>
                <a:srgbClr val="0556E4"/>
              </a:solidFill>
            </a:endParaRPr>
          </a:p>
          <a:p>
            <a:pPr marL="285750" indent="-285750">
              <a:spcBef>
                <a:spcPts val="600"/>
              </a:spcBef>
              <a:spcAft>
                <a:spcPts val="300"/>
              </a:spcAft>
              <a:buClr>
                <a:srgbClr val="008000"/>
              </a:buClr>
              <a:buFont typeface="Wingdings" charset="2"/>
              <a:buChar char="Ø"/>
            </a:pPr>
            <a:r>
              <a:rPr lang="en-US" sz="1800" b="1" dirty="0">
                <a:solidFill>
                  <a:srgbClr val="0556E4"/>
                </a:solidFill>
              </a:rPr>
              <a:t>XCH</a:t>
            </a:r>
            <a:r>
              <a:rPr lang="en-US" sz="1800" b="1" baseline="-25000" dirty="0">
                <a:solidFill>
                  <a:srgbClr val="0556E4"/>
                </a:solidFill>
              </a:rPr>
              <a:t>4</a:t>
            </a:r>
            <a:r>
              <a:rPr lang="en-US" sz="1800" dirty="0">
                <a:solidFill>
                  <a:srgbClr val="000000"/>
                </a:solidFill>
              </a:rPr>
              <a:t>: Near surface partial column averaged VMR [surface to ~750 </a:t>
            </a:r>
            <a:r>
              <a:rPr lang="en-US" sz="1800" dirty="0" err="1">
                <a:solidFill>
                  <a:srgbClr val="000000"/>
                </a:solidFill>
              </a:rPr>
              <a:t>hPa</a:t>
            </a:r>
            <a:r>
              <a:rPr lang="en-US" sz="1800" dirty="0">
                <a:solidFill>
                  <a:srgbClr val="000000"/>
                </a:solidFill>
              </a:rPr>
              <a:t>]</a:t>
            </a:r>
          </a:p>
          <a:p>
            <a:pPr marL="285750" indent="-285750">
              <a:spcBef>
                <a:spcPts val="600"/>
              </a:spcBef>
              <a:spcAft>
                <a:spcPts val="300"/>
              </a:spcAft>
              <a:buClr>
                <a:srgbClr val="008000"/>
              </a:buClr>
              <a:buFont typeface="Wingdings" charset="2"/>
              <a:buChar char="Ø"/>
            </a:pPr>
            <a:r>
              <a:rPr lang="en-US" sz="1800" dirty="0">
                <a:solidFill>
                  <a:srgbClr val="000000"/>
                </a:solidFill>
              </a:rPr>
              <a:t>Extend and Improve the joint TES/GOSAT </a:t>
            </a:r>
            <a:r>
              <a:rPr lang="en-US" sz="1800" b="1" dirty="0">
                <a:solidFill>
                  <a:srgbClr val="0000FF"/>
                </a:solidFill>
              </a:rPr>
              <a:t>CH</a:t>
            </a:r>
            <a:r>
              <a:rPr lang="en-US" sz="1800" b="1" baseline="-25000" dirty="0">
                <a:solidFill>
                  <a:srgbClr val="0000FF"/>
                </a:solidFill>
              </a:rPr>
              <a:t>4</a:t>
            </a:r>
            <a:r>
              <a:rPr lang="en-US" sz="1800" b="1" dirty="0">
                <a:solidFill>
                  <a:srgbClr val="0000FF"/>
                </a:solidFill>
              </a:rPr>
              <a:t> </a:t>
            </a:r>
            <a:r>
              <a:rPr lang="en-US" sz="1800" dirty="0">
                <a:solidFill>
                  <a:srgbClr val="000000"/>
                </a:solidFill>
              </a:rPr>
              <a:t>data [Worden et al., AMT, 2015]</a:t>
            </a:r>
          </a:p>
        </p:txBody>
      </p:sp>
      <p:sp>
        <p:nvSpPr>
          <p:cNvPr id="15" name="Right Arrow 14"/>
          <p:cNvSpPr/>
          <p:nvPr/>
        </p:nvSpPr>
        <p:spPr>
          <a:xfrm>
            <a:off x="2601912" y="2560637"/>
            <a:ext cx="38100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2678112" y="5837237"/>
            <a:ext cx="38100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059112" y="1036637"/>
            <a:ext cx="6096000" cy="369332"/>
          </a:xfrm>
          <a:prstGeom prst="rect">
            <a:avLst/>
          </a:prstGeom>
          <a:solidFill>
            <a:schemeClr val="bg1"/>
          </a:solidFill>
        </p:spPr>
        <p:txBody>
          <a:bodyPr wrap="square" rtlCol="0">
            <a:spAutoFit/>
          </a:bodyPr>
          <a:lstStyle/>
          <a:p>
            <a:pPr marL="285750" marR="0" lvl="0" indent="-285750" defTabSz="914400" eaLnBrk="1" fontAlgn="auto" latinLnBrk="0" hangingPunct="1">
              <a:lnSpc>
                <a:spcPct val="100000"/>
              </a:lnSpc>
              <a:spcBef>
                <a:spcPts val="600"/>
              </a:spcBef>
              <a:spcAft>
                <a:spcPts val="0"/>
              </a:spcAft>
              <a:buClr>
                <a:srgbClr val="008000"/>
              </a:buClr>
              <a:buSzTx/>
              <a:buFont typeface="Wingdings" charset="2"/>
              <a:buNone/>
              <a:tabLst/>
              <a:defRPr/>
            </a:pPr>
            <a:r>
              <a:rPr lang="en-US" sz="1800" b="1" dirty="0">
                <a:solidFill>
                  <a:schemeClr val="tx1"/>
                </a:solidFill>
              </a:rPr>
              <a:t>   True                Joint C/T               </a:t>
            </a:r>
            <a:r>
              <a:rPr lang="en-US" sz="1800" b="1" dirty="0" err="1">
                <a:solidFill>
                  <a:schemeClr val="tx1"/>
                </a:solidFill>
              </a:rPr>
              <a:t>CrIS</a:t>
            </a:r>
            <a:r>
              <a:rPr lang="en-US" sz="1800" b="1" dirty="0">
                <a:solidFill>
                  <a:schemeClr val="tx1"/>
                </a:solidFill>
              </a:rPr>
              <a:t>           TROPOMI</a:t>
            </a:r>
            <a:endParaRPr lang="en-US" sz="1800" dirty="0">
              <a:solidFill>
                <a:schemeClr val="tx1"/>
              </a:solidFill>
            </a:endParaRPr>
          </a:p>
        </p:txBody>
      </p:sp>
      <p:sp>
        <p:nvSpPr>
          <p:cNvPr id="12" name="TextBox 11"/>
          <p:cNvSpPr txBox="1"/>
          <p:nvPr/>
        </p:nvSpPr>
        <p:spPr>
          <a:xfrm>
            <a:off x="3036227" y="4373682"/>
            <a:ext cx="6096000" cy="369332"/>
          </a:xfrm>
          <a:prstGeom prst="rect">
            <a:avLst/>
          </a:prstGeom>
          <a:solidFill>
            <a:schemeClr val="bg1"/>
          </a:solidFill>
        </p:spPr>
        <p:txBody>
          <a:bodyPr wrap="square" rtlCol="0">
            <a:spAutoFit/>
          </a:bodyPr>
          <a:lstStyle/>
          <a:p>
            <a:pPr marL="285750" marR="0" lvl="0" indent="-285750" defTabSz="914400" eaLnBrk="1" fontAlgn="auto" latinLnBrk="0" hangingPunct="1">
              <a:lnSpc>
                <a:spcPct val="100000"/>
              </a:lnSpc>
              <a:spcBef>
                <a:spcPts val="600"/>
              </a:spcBef>
              <a:spcAft>
                <a:spcPts val="0"/>
              </a:spcAft>
              <a:buClr>
                <a:srgbClr val="008000"/>
              </a:buClr>
              <a:buSzTx/>
              <a:buFont typeface="Wingdings" charset="2"/>
              <a:buNone/>
              <a:tabLst/>
              <a:defRPr/>
            </a:pPr>
            <a:r>
              <a:rPr lang="en-US" sz="1800" b="1" dirty="0">
                <a:solidFill>
                  <a:schemeClr val="tx1"/>
                </a:solidFill>
              </a:rPr>
              <a:t>   True                Joint C/T               </a:t>
            </a:r>
            <a:r>
              <a:rPr lang="en-US" sz="1800" b="1" dirty="0" err="1">
                <a:solidFill>
                  <a:schemeClr val="tx1"/>
                </a:solidFill>
              </a:rPr>
              <a:t>CrIS</a:t>
            </a:r>
            <a:r>
              <a:rPr lang="en-US" sz="1800" b="1" dirty="0">
                <a:solidFill>
                  <a:schemeClr val="tx1"/>
                </a:solidFill>
              </a:rPr>
              <a:t>           TROPOMI</a:t>
            </a:r>
            <a:endParaRPr lang="en-US" sz="1800" dirty="0">
              <a:solidFill>
                <a:schemeClr val="tx1"/>
              </a:solidFill>
            </a:endParaRPr>
          </a:p>
        </p:txBody>
      </p:sp>
    </p:spTree>
    <p:extLst>
      <p:ext uri="{BB962C8B-B14F-4D97-AF65-F5344CB8AC3E}">
        <p14:creationId xmlns:p14="http://schemas.microsoft.com/office/powerpoint/2010/main" val="1888630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Summary</a:t>
            </a:r>
          </a:p>
        </p:txBody>
      </p:sp>
      <p:sp>
        <p:nvSpPr>
          <p:cNvPr id="4" name="Content Placeholder 3"/>
          <p:cNvSpPr>
            <a:spLocks noGrp="1"/>
          </p:cNvSpPr>
          <p:nvPr>
            <p:ph idx="1"/>
          </p:nvPr>
        </p:nvSpPr>
        <p:spPr>
          <a:xfrm>
            <a:off x="239712" y="1189037"/>
            <a:ext cx="9677400" cy="6248400"/>
          </a:xfrm>
          <a:noFill/>
          <a:ln w="12700">
            <a:solidFill>
              <a:schemeClr val="tx1"/>
            </a:solidFill>
          </a:ln>
        </p:spPr>
        <p:txBody>
          <a:bodyPr/>
          <a:lstStyle/>
          <a:p>
            <a:pPr marL="377825" lvl="1" indent="-377825" algn="just">
              <a:spcBef>
                <a:spcPts val="300"/>
              </a:spcBef>
              <a:buClr>
                <a:schemeClr val="accent5">
                  <a:lumMod val="75000"/>
                </a:schemeClr>
              </a:buClr>
              <a:buFont typeface="Wingdings" charset="2"/>
              <a:buChar char="Ø"/>
            </a:pPr>
            <a:r>
              <a:rPr lang="en-US" sz="2200" dirty="0">
                <a:latin typeface="Calibri"/>
                <a:cs typeface="Calibri"/>
              </a:rPr>
              <a:t>MUSES retrieval algorithm can combine radiances measured from LW and SW sensors including TES, AIRS, </a:t>
            </a:r>
            <a:r>
              <a:rPr lang="en-US" sz="2200" dirty="0" err="1">
                <a:latin typeface="Calibri"/>
                <a:cs typeface="Calibri"/>
              </a:rPr>
              <a:t>CrIS</a:t>
            </a:r>
            <a:r>
              <a:rPr lang="en-US" sz="2200" dirty="0">
                <a:latin typeface="Calibri"/>
                <a:cs typeface="Calibri"/>
              </a:rPr>
              <a:t>, OMI, OMPS, TROPOMI. </a:t>
            </a:r>
          </a:p>
          <a:p>
            <a:pPr marL="819150" lvl="2" indent="-377825" algn="just">
              <a:spcBef>
                <a:spcPts val="300"/>
              </a:spcBef>
              <a:buClr>
                <a:schemeClr val="accent5">
                  <a:lumMod val="75000"/>
                </a:schemeClr>
              </a:buClr>
              <a:buFont typeface="Wingdings" charset="2"/>
              <a:buChar char="v"/>
            </a:pPr>
            <a:r>
              <a:rPr lang="en-US" sz="2000" dirty="0">
                <a:latin typeface="Calibri"/>
                <a:cs typeface="Calibri"/>
              </a:rPr>
              <a:t>Joint AIRS/OMI and </a:t>
            </a:r>
            <a:r>
              <a:rPr lang="en-US" sz="2000" dirty="0" err="1">
                <a:latin typeface="Calibri"/>
                <a:cs typeface="Calibri"/>
              </a:rPr>
              <a:t>CrIS</a:t>
            </a:r>
            <a:r>
              <a:rPr lang="en-US" sz="2000" dirty="0">
                <a:latin typeface="Calibri"/>
                <a:cs typeface="Calibri"/>
              </a:rPr>
              <a:t>/OMPS retrieved O</a:t>
            </a:r>
            <a:r>
              <a:rPr lang="en-US" sz="2000" baseline="-25000" dirty="0">
                <a:latin typeface="Calibri"/>
                <a:cs typeface="Calibri"/>
              </a:rPr>
              <a:t>3</a:t>
            </a:r>
            <a:r>
              <a:rPr lang="en-US" sz="2000" dirty="0">
                <a:latin typeface="Calibri"/>
                <a:cs typeface="Calibri"/>
              </a:rPr>
              <a:t> profiles can distinguish the abundances in the upper troposphere from the lower troposphere, and show better agreement to the well-validated TES data products.</a:t>
            </a:r>
          </a:p>
          <a:p>
            <a:pPr marL="819150" lvl="2" indent="-377825" algn="just">
              <a:spcBef>
                <a:spcPts val="300"/>
              </a:spcBef>
              <a:buClr>
                <a:schemeClr val="accent5">
                  <a:lumMod val="75000"/>
                </a:schemeClr>
              </a:buClr>
              <a:buFont typeface="Wingdings" charset="2"/>
              <a:buChar char="v"/>
            </a:pPr>
            <a:r>
              <a:rPr lang="en-US" sz="2000" dirty="0">
                <a:latin typeface="Calibri"/>
                <a:cs typeface="Calibri"/>
              </a:rPr>
              <a:t>Joint </a:t>
            </a:r>
            <a:r>
              <a:rPr lang="en-US" sz="2000" dirty="0" err="1">
                <a:latin typeface="Calibri"/>
                <a:cs typeface="Calibri"/>
              </a:rPr>
              <a:t>CrIS</a:t>
            </a:r>
            <a:r>
              <a:rPr lang="en-US" sz="2000" dirty="0">
                <a:latin typeface="Calibri"/>
                <a:cs typeface="Calibri"/>
              </a:rPr>
              <a:t>/TROPOMI </a:t>
            </a:r>
          </a:p>
          <a:p>
            <a:pPr marL="1323975" lvl="3" indent="-377825" algn="just">
              <a:spcBef>
                <a:spcPts val="300"/>
              </a:spcBef>
              <a:buClr>
                <a:schemeClr val="accent5">
                  <a:lumMod val="75000"/>
                </a:schemeClr>
              </a:buClr>
              <a:buFont typeface="Wingdings" charset="2"/>
              <a:buChar char="v"/>
            </a:pPr>
            <a:r>
              <a:rPr lang="en-US" sz="1600" dirty="0">
                <a:latin typeface="Calibri"/>
                <a:cs typeface="Calibri"/>
              </a:rPr>
              <a:t>retrieved CO profiles show similar vertical resolution as MOPITT TIR/NIR, but with a factor of two finer footprint size and daily global coverage. </a:t>
            </a:r>
          </a:p>
          <a:p>
            <a:pPr marL="1323975" lvl="3" indent="-377825" algn="just">
              <a:spcBef>
                <a:spcPts val="300"/>
              </a:spcBef>
              <a:buClr>
                <a:schemeClr val="accent5">
                  <a:lumMod val="75000"/>
                </a:schemeClr>
              </a:buClr>
              <a:buFont typeface="Wingdings" charset="2"/>
              <a:buChar char="v"/>
            </a:pPr>
            <a:r>
              <a:rPr lang="en-US" sz="1600" dirty="0">
                <a:cs typeface="Calibri"/>
              </a:rPr>
              <a:t>retrieved CH</a:t>
            </a:r>
            <a:r>
              <a:rPr lang="en-US" sz="1600" baseline="-25000" dirty="0">
                <a:cs typeface="Calibri"/>
              </a:rPr>
              <a:t>4</a:t>
            </a:r>
            <a:r>
              <a:rPr lang="en-US" sz="1600" dirty="0">
                <a:cs typeface="Calibri"/>
              </a:rPr>
              <a:t> profiles would provide similar vertical resolution as joint TES/GOSAT, but with a factor of ~100 times daily spatial coverage. </a:t>
            </a:r>
            <a:endParaRPr lang="en-US" sz="1600" dirty="0">
              <a:latin typeface="Calibri"/>
              <a:cs typeface="Calibri"/>
            </a:endParaRPr>
          </a:p>
          <a:p>
            <a:pPr marL="377825" lvl="1" indent="-377825" algn="just">
              <a:spcBef>
                <a:spcPts val="900"/>
              </a:spcBef>
              <a:buClr>
                <a:schemeClr val="accent5">
                  <a:lumMod val="75000"/>
                </a:schemeClr>
              </a:buClr>
              <a:buFont typeface="Wingdings" charset="2"/>
              <a:buChar char="Ø"/>
            </a:pPr>
            <a:r>
              <a:rPr lang="en-US" sz="2200" dirty="0">
                <a:latin typeface="Calibri"/>
                <a:cs typeface="Calibri"/>
              </a:rPr>
              <a:t>The observation operators of joint AIRS/OMI data products enable data assimilation, e.g., “CHASER-DA”, demonstrating the significant impacts on ozone distributions. </a:t>
            </a:r>
          </a:p>
          <a:p>
            <a:pPr marL="377825" lvl="1" indent="-377825" algn="just">
              <a:spcBef>
                <a:spcPts val="900"/>
              </a:spcBef>
              <a:buClr>
                <a:schemeClr val="accent5">
                  <a:lumMod val="75000"/>
                </a:schemeClr>
              </a:buClr>
              <a:buFont typeface="Wingdings" charset="2"/>
              <a:buChar char="Ø"/>
            </a:pPr>
            <a:r>
              <a:rPr lang="en-US" sz="2200" dirty="0">
                <a:latin typeface="Calibri"/>
                <a:cs typeface="Calibri"/>
              </a:rPr>
              <a:t>The multiple spectral observations enable the continuation of key EOS observations including TES and MOPITT which do not have follow on missions. </a:t>
            </a:r>
          </a:p>
          <a:p>
            <a:pPr marL="377825" lvl="1" indent="-377825" algn="just">
              <a:spcBef>
                <a:spcPts val="900"/>
              </a:spcBef>
              <a:buClr>
                <a:schemeClr val="accent5">
                  <a:lumMod val="75000"/>
                </a:schemeClr>
              </a:buClr>
              <a:buFont typeface="Wingdings" charset="2"/>
              <a:buChar char="Ø"/>
            </a:pPr>
            <a:r>
              <a:rPr lang="en-US" sz="2200" dirty="0">
                <a:latin typeface="Calibri"/>
                <a:cs typeface="Calibri"/>
              </a:rPr>
              <a:t>These critical observations will form the pillar of the LEO and GEO air quality constellations [Bowman, 2013; Fu et al., 2016].   </a:t>
            </a:r>
          </a:p>
          <a:p>
            <a:pPr algn="just">
              <a:spcBef>
                <a:spcPts val="900"/>
              </a:spcBef>
              <a:buClr>
                <a:schemeClr val="accent5">
                  <a:lumMod val="75000"/>
                </a:schemeClr>
              </a:buClr>
              <a:buFont typeface="Wingdings" charset="2"/>
              <a:buChar char="Ø"/>
            </a:pPr>
            <a:r>
              <a:rPr lang="en-US" sz="2200" dirty="0">
                <a:latin typeface="Calibri"/>
                <a:cs typeface="Calibri"/>
              </a:rPr>
              <a:t>Thank you for attention. Questions?</a:t>
            </a:r>
          </a:p>
          <a:p>
            <a:pPr algn="just">
              <a:spcBef>
                <a:spcPts val="900"/>
              </a:spcBef>
              <a:buClr>
                <a:schemeClr val="accent5">
                  <a:lumMod val="75000"/>
                </a:schemeClr>
              </a:buClr>
              <a:buFont typeface="Wingdings" charset="2"/>
              <a:buChar char="Ø"/>
            </a:pPr>
            <a:endParaRPr lang="en-US" sz="2200" dirty="0">
              <a:latin typeface="Calibri"/>
              <a:cs typeface="Calibri"/>
            </a:endParaRPr>
          </a:p>
        </p:txBody>
      </p:sp>
    </p:spTree>
    <p:extLst>
      <p:ext uri="{BB962C8B-B14F-4D97-AF65-F5344CB8AC3E}">
        <p14:creationId xmlns:p14="http://schemas.microsoft.com/office/powerpoint/2010/main" val="2037414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9712" y="2865437"/>
            <a:ext cx="9677400" cy="2286000"/>
          </a:xfrm>
        </p:spPr>
        <p:txBody>
          <a:bodyPr/>
          <a:lstStyle/>
          <a:p>
            <a:pPr marL="0" indent="0" algn="ctr">
              <a:spcBef>
                <a:spcPts val="900"/>
              </a:spcBef>
              <a:buClr>
                <a:schemeClr val="accent5">
                  <a:lumMod val="75000"/>
                </a:schemeClr>
              </a:buClr>
              <a:buNone/>
            </a:pPr>
            <a:r>
              <a:rPr lang="en-US" sz="11500" dirty="0">
                <a:latin typeface="Calibri"/>
                <a:cs typeface="Calibri"/>
              </a:rPr>
              <a:t>Backup</a:t>
            </a:r>
          </a:p>
        </p:txBody>
      </p:sp>
      <p:sp>
        <p:nvSpPr>
          <p:cNvPr id="2" name="Slide Number Placeholder 1"/>
          <p:cNvSpPr>
            <a:spLocks noGrp="1"/>
          </p:cNvSpPr>
          <p:nvPr>
            <p:ph type="sldNum" sz="quarter" idx="12"/>
          </p:nvPr>
        </p:nvSpPr>
        <p:spPr/>
        <p:txBody>
          <a:bodyPr/>
          <a:lstStyle/>
          <a:p>
            <a:pPr algn="r"/>
            <a:fld id="{A065055B-5B43-4948-9F38-B1DF325D5759}" type="slidenum">
              <a:rPr lang="en-US" smtClean="0">
                <a:solidFill>
                  <a:srgbClr val="000000"/>
                </a:solidFill>
              </a:rPr>
              <a:pPr algn="r"/>
              <a:t>16</a:t>
            </a:fld>
            <a:endParaRPr lang="en-US">
              <a:solidFill>
                <a:srgbClr val="000000"/>
              </a:solidFill>
            </a:endParaRPr>
          </a:p>
        </p:txBody>
      </p:sp>
    </p:spTree>
    <p:extLst>
      <p:ext uri="{BB962C8B-B14F-4D97-AF65-F5344CB8AC3E}">
        <p14:creationId xmlns:p14="http://schemas.microsoft.com/office/powerpoint/2010/main" val="3140387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4"/>
          <p:cNvSpPr txBox="1">
            <a:spLocks noChangeArrowheads="1"/>
          </p:cNvSpPr>
          <p:nvPr/>
        </p:nvSpPr>
        <p:spPr bwMode="auto">
          <a:xfrm>
            <a:off x="112524" y="6047740"/>
            <a:ext cx="6327728" cy="118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just" eaLnBrk="1" hangingPunct="1">
              <a:lnSpc>
                <a:spcPts val="1653"/>
              </a:lnSpc>
            </a:pPr>
            <a:r>
              <a:rPr lang="en-US" altLang="en-US" sz="1213" b="1">
                <a:latin typeface="Comic Sans MS" charset="0"/>
              </a:rPr>
              <a:t>Figure 1:</a:t>
            </a:r>
            <a:r>
              <a:rPr lang="en-US" altLang="en-US" sz="1213">
                <a:latin typeface="Comic Sans MS" charset="0"/>
              </a:rPr>
              <a:t> (Upper Panel) Unprecedented global LMT O</a:t>
            </a:r>
            <a:r>
              <a:rPr lang="en-US" altLang="en-US" sz="1213" baseline="-25000">
                <a:latin typeface="Comic Sans MS" charset="0"/>
              </a:rPr>
              <a:t>3</a:t>
            </a:r>
            <a:r>
              <a:rPr lang="en-US" altLang="en-US" sz="1213">
                <a:latin typeface="Comic Sans MS" charset="0"/>
              </a:rPr>
              <a:t> and NO</a:t>
            </a:r>
            <a:r>
              <a:rPr lang="en-US" altLang="en-US" sz="1213" baseline="-25000">
                <a:latin typeface="Comic Sans MS" charset="0"/>
              </a:rPr>
              <a:t>2</a:t>
            </a:r>
            <a:r>
              <a:rPr lang="en-US" altLang="en-US" sz="1213">
                <a:latin typeface="Comic Sans MS" charset="0"/>
              </a:rPr>
              <a:t> measurements of PUVIS, covering key regions not observed by the slated future GEO missions. (1a-d) Estimated performance of PUVIS measurements in capturing the changes of LMT O</a:t>
            </a:r>
            <a:r>
              <a:rPr lang="en-US" altLang="en-US" sz="1213" baseline="-25000">
                <a:latin typeface="Comic Sans MS" charset="0"/>
              </a:rPr>
              <a:t>3</a:t>
            </a:r>
            <a:r>
              <a:rPr lang="en-US" altLang="en-US" sz="1213">
                <a:latin typeface="Comic Sans MS" charset="0"/>
              </a:rPr>
              <a:t> and NO</a:t>
            </a:r>
            <a:r>
              <a:rPr lang="en-US" altLang="en-US" sz="1213" baseline="-25000">
                <a:latin typeface="Comic Sans MS" charset="0"/>
              </a:rPr>
              <a:t>2</a:t>
            </a:r>
            <a:r>
              <a:rPr lang="en-US" altLang="en-US" sz="1213">
                <a:latin typeface="Comic Sans MS" charset="0"/>
              </a:rPr>
              <a:t> between polluted and clean days over India: True differences of O</a:t>
            </a:r>
            <a:r>
              <a:rPr lang="en-US" altLang="en-US" sz="1213" baseline="-25000">
                <a:latin typeface="Comic Sans MS" charset="0"/>
              </a:rPr>
              <a:t>3</a:t>
            </a:r>
            <a:r>
              <a:rPr lang="en-US" altLang="en-US" sz="1213">
                <a:latin typeface="Comic Sans MS" charset="0"/>
              </a:rPr>
              <a:t> (1a) and NO</a:t>
            </a:r>
            <a:r>
              <a:rPr lang="en-US" altLang="en-US" sz="1213" baseline="-25000">
                <a:latin typeface="Comic Sans MS" charset="0"/>
              </a:rPr>
              <a:t>2</a:t>
            </a:r>
            <a:r>
              <a:rPr lang="en-US" altLang="en-US" sz="1213">
                <a:latin typeface="Comic Sans MS" charset="0"/>
              </a:rPr>
              <a:t> (1b); Simulated PUVIS measurements of O</a:t>
            </a:r>
            <a:r>
              <a:rPr lang="en-US" altLang="en-US" sz="1213" baseline="-25000">
                <a:latin typeface="Comic Sans MS" charset="0"/>
              </a:rPr>
              <a:t>3</a:t>
            </a:r>
            <a:r>
              <a:rPr lang="en-US" altLang="en-US" sz="1213">
                <a:latin typeface="Comic Sans MS" charset="0"/>
              </a:rPr>
              <a:t> (1c) and NO</a:t>
            </a:r>
            <a:r>
              <a:rPr lang="en-US" altLang="en-US" sz="1213" baseline="-25000">
                <a:latin typeface="Comic Sans MS" charset="0"/>
              </a:rPr>
              <a:t>2</a:t>
            </a:r>
            <a:r>
              <a:rPr lang="en-US" altLang="en-US" sz="1213">
                <a:latin typeface="Comic Sans MS" charset="0"/>
              </a:rPr>
              <a:t> (1d). </a:t>
            </a:r>
          </a:p>
        </p:txBody>
      </p:sp>
      <p:sp>
        <p:nvSpPr>
          <p:cNvPr id="25682" name="Text Box 82"/>
          <p:cNvSpPr txBox="1">
            <a:spLocks noChangeArrowheads="1"/>
          </p:cNvSpPr>
          <p:nvPr/>
        </p:nvSpPr>
        <p:spPr bwMode="auto">
          <a:xfrm>
            <a:off x="140523" y="981708"/>
            <a:ext cx="5053783" cy="498203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tabLst>
                <a:tab pos="1830388" algn="ctr"/>
                <a:tab pos="2514600" algn="ctr"/>
                <a:tab pos="3200400" algn="ctr"/>
              </a:tabLst>
              <a:defRPr sz="2400">
                <a:solidFill>
                  <a:schemeClr val="tx1"/>
                </a:solidFill>
                <a:latin typeface="Times New Roman" charset="0"/>
                <a:ea typeface="ＭＳ Ｐゴシック" charset="-128"/>
              </a:defRPr>
            </a:lvl1pPr>
            <a:lvl2pPr marL="742950" indent="-285750" eaLnBrk="0" hangingPunct="0">
              <a:tabLst>
                <a:tab pos="1830388" algn="ctr"/>
                <a:tab pos="2514600" algn="ctr"/>
                <a:tab pos="3200400" algn="ctr"/>
              </a:tabLst>
              <a:defRPr sz="2400">
                <a:solidFill>
                  <a:schemeClr val="tx1"/>
                </a:solidFill>
                <a:latin typeface="Times New Roman" charset="0"/>
                <a:ea typeface="ＭＳ Ｐゴシック" charset="-128"/>
              </a:defRPr>
            </a:lvl2pPr>
            <a:lvl3pPr marL="1143000" indent="-228600" eaLnBrk="0" hangingPunct="0">
              <a:tabLst>
                <a:tab pos="1830388" algn="ctr"/>
                <a:tab pos="2514600" algn="ctr"/>
                <a:tab pos="3200400" algn="ctr"/>
              </a:tabLst>
              <a:defRPr sz="2400">
                <a:solidFill>
                  <a:schemeClr val="tx1"/>
                </a:solidFill>
                <a:latin typeface="Times New Roman" charset="0"/>
                <a:ea typeface="ＭＳ Ｐゴシック" charset="-128"/>
              </a:defRPr>
            </a:lvl3pPr>
            <a:lvl4pPr marL="1600200" indent="-228600" eaLnBrk="0" hangingPunct="0">
              <a:tabLst>
                <a:tab pos="1830388" algn="ctr"/>
                <a:tab pos="2514600" algn="ctr"/>
                <a:tab pos="3200400" algn="ctr"/>
              </a:tabLst>
              <a:defRPr sz="2400">
                <a:solidFill>
                  <a:schemeClr val="tx1"/>
                </a:solidFill>
                <a:latin typeface="Times New Roman" charset="0"/>
                <a:ea typeface="ＭＳ Ｐゴシック" charset="-128"/>
              </a:defRPr>
            </a:lvl4pPr>
            <a:lvl5pPr marL="2057400" indent="-228600" eaLnBrk="0" hangingPunct="0">
              <a:tabLst>
                <a:tab pos="1830388" algn="ctr"/>
                <a:tab pos="2514600" algn="ctr"/>
                <a:tab pos="3200400" algn="ctr"/>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1830388" algn="ctr"/>
                <a:tab pos="2514600" algn="ctr"/>
                <a:tab pos="3200400" algn="ctr"/>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1830388" algn="ctr"/>
                <a:tab pos="2514600" algn="ctr"/>
                <a:tab pos="3200400" algn="ctr"/>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1830388" algn="ctr"/>
                <a:tab pos="2514600" algn="ctr"/>
                <a:tab pos="3200400" algn="ctr"/>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1830388" algn="ctr"/>
                <a:tab pos="2514600" algn="ctr"/>
                <a:tab pos="3200400" algn="ctr"/>
              </a:tabLst>
              <a:defRPr sz="2400">
                <a:solidFill>
                  <a:schemeClr val="tx1"/>
                </a:solidFill>
                <a:latin typeface="Times New Roman" charset="0"/>
                <a:ea typeface="ＭＳ Ｐゴシック" charset="-128"/>
              </a:defRPr>
            </a:lvl9pPr>
          </a:lstStyle>
          <a:p>
            <a:pPr algn="just">
              <a:spcBef>
                <a:spcPts val="661"/>
              </a:spcBef>
            </a:pPr>
            <a:r>
              <a:rPr lang="en-US" altLang="en-US" sz="1764" b="1" u="sng" dirty="0">
                <a:latin typeface="Comic Sans MS" charset="0"/>
              </a:rPr>
              <a:t>Description and Objectives:</a:t>
            </a:r>
            <a:endParaRPr lang="en-US" altLang="en-US" sz="1764" u="sng" dirty="0">
              <a:latin typeface="Comic Sans MS" charset="0"/>
            </a:endParaRPr>
          </a:p>
          <a:p>
            <a:pPr algn="just">
              <a:spcBef>
                <a:spcPts val="661"/>
              </a:spcBef>
            </a:pPr>
            <a:r>
              <a:rPr lang="en-US" altLang="en-US" sz="1323" dirty="0">
                <a:latin typeface="Comic Sans MS" charset="0"/>
              </a:rPr>
              <a:t>The proposed effort will advance the state of art in the imaging </a:t>
            </a:r>
            <a:r>
              <a:rPr lang="en-US" altLang="en-US" sz="1323" dirty="0" err="1">
                <a:latin typeface="Comic Sans MS" charset="0"/>
              </a:rPr>
              <a:t>spectropolarimetric</a:t>
            </a:r>
            <a:r>
              <a:rPr lang="en-US" altLang="en-US" sz="1323" dirty="0">
                <a:latin typeface="Comic Sans MS" charset="0"/>
              </a:rPr>
              <a:t> technology thus enabling new Earth measurement capabilities of atmospheric composition in the Lower Most Troposphere (0-2 km) with meeting the accuracy/precision/resolution requirements specified by the 2017 NASA Decadal Survey science community [</a:t>
            </a:r>
            <a:r>
              <a:rPr lang="en-US" altLang="en-US" sz="1323" dirty="0" err="1">
                <a:latin typeface="Comic Sans MS" charset="0"/>
              </a:rPr>
              <a:t>Neu</a:t>
            </a:r>
            <a:r>
              <a:rPr lang="en-US" altLang="en-US" sz="1323" dirty="0">
                <a:latin typeface="Comic Sans MS" charset="0"/>
              </a:rPr>
              <a:t> J.L. et al., 2016; Pickering K. et al., 2016] and the 2015 NASA workshop on Outstanding Questions in Atmospheric Composition named “Air Quality in the Developing World”.</a:t>
            </a:r>
          </a:p>
          <a:p>
            <a:pPr algn="just">
              <a:spcBef>
                <a:spcPts val="661"/>
              </a:spcBef>
            </a:pPr>
            <a:r>
              <a:rPr lang="en-US" altLang="en-US" sz="1213" dirty="0">
                <a:latin typeface="Comic Sans MS" charset="0"/>
              </a:rPr>
              <a:t>PUVIS not only enables new Earth science measurements, its design substantially reduces the size, mass, power, volume, and cost of the instrumentation needed to accomplish key air quality and climate science objects identified by science community. </a:t>
            </a:r>
          </a:p>
          <a:p>
            <a:pPr algn="just">
              <a:spcBef>
                <a:spcPts val="661"/>
              </a:spcBef>
            </a:pPr>
            <a:r>
              <a:rPr lang="en-US" altLang="en-US" sz="1213" b="1" dirty="0">
                <a:latin typeface="Comic Sans MS" charset="0"/>
              </a:rPr>
              <a:t>Air-PUVIS: </a:t>
            </a:r>
            <a:r>
              <a:rPr lang="en-US" altLang="en-US" sz="1213" dirty="0">
                <a:latin typeface="Comic Sans MS" charset="0"/>
              </a:rPr>
              <a:t>to</a:t>
            </a:r>
            <a:r>
              <a:rPr lang="en-US" altLang="en-US" sz="1213" b="1" dirty="0">
                <a:latin typeface="Comic Sans MS" charset="0"/>
              </a:rPr>
              <a:t> </a:t>
            </a:r>
            <a:r>
              <a:rPr lang="en-US" altLang="en-US" sz="1213" dirty="0">
                <a:latin typeface="Comic Sans MS" charset="0"/>
              </a:rPr>
              <a:t>fit readily on a NASA aircraft for  demonstrating the technology and advancing TRL. When flying on ER-2 (cruise altitude: ~20 km </a:t>
            </a:r>
            <a:r>
              <a:rPr lang="en-US" altLang="en-US" sz="1213" dirty="0" err="1">
                <a:latin typeface="Comic Sans MS" charset="0"/>
              </a:rPr>
              <a:t>a.b.s.l</a:t>
            </a:r>
            <a:r>
              <a:rPr lang="en-US" altLang="en-US" sz="1213" dirty="0">
                <a:latin typeface="Comic Sans MS" charset="0"/>
              </a:rPr>
              <a:t>.), the spatial resolution would be 100×100 m</a:t>
            </a:r>
            <a:r>
              <a:rPr lang="en-US" altLang="en-US" sz="1213" baseline="30000" dirty="0">
                <a:latin typeface="Comic Sans MS" charset="0"/>
              </a:rPr>
              <a:t>2 </a:t>
            </a:r>
            <a:r>
              <a:rPr lang="en-US" altLang="en-US" sz="1213" dirty="0">
                <a:latin typeface="Comic Sans MS" charset="0"/>
              </a:rPr>
              <a:t>with a swath width of 31 km.  </a:t>
            </a:r>
          </a:p>
          <a:p>
            <a:pPr algn="just">
              <a:spcBef>
                <a:spcPts val="661"/>
              </a:spcBef>
            </a:pPr>
            <a:r>
              <a:rPr lang="en-US" altLang="en-US" sz="1213" b="1" dirty="0">
                <a:latin typeface="Comic Sans MS" charset="0"/>
              </a:rPr>
              <a:t>Satellite-PUVIS</a:t>
            </a:r>
            <a:r>
              <a:rPr lang="en-US" altLang="en-US" sz="1213" dirty="0">
                <a:latin typeface="Comic Sans MS" charset="0"/>
              </a:rPr>
              <a:t>: to provide unique high spatial resolution (4×4 km</a:t>
            </a:r>
            <a:r>
              <a:rPr lang="en-US" altLang="en-US" sz="1213" baseline="30000" dirty="0">
                <a:latin typeface="Comic Sans MS" charset="0"/>
              </a:rPr>
              <a:t>2</a:t>
            </a:r>
            <a:r>
              <a:rPr lang="en-US" altLang="en-US" sz="1213" dirty="0">
                <a:latin typeface="Comic Sans MS" charset="0"/>
              </a:rPr>
              <a:t>) and high sensitivity measurements of LMT O</a:t>
            </a:r>
            <a:r>
              <a:rPr lang="en-US" altLang="en-US" sz="1213" baseline="-25000" dirty="0">
                <a:latin typeface="Comic Sans MS" charset="0"/>
              </a:rPr>
              <a:t>3</a:t>
            </a:r>
            <a:r>
              <a:rPr lang="en-US" altLang="en-US" sz="1213" dirty="0">
                <a:latin typeface="Comic Sans MS" charset="0"/>
              </a:rPr>
              <a:t> and NO</a:t>
            </a:r>
            <a:r>
              <a:rPr lang="en-US" altLang="en-US" sz="1213" baseline="-25000" dirty="0">
                <a:latin typeface="Comic Sans MS" charset="0"/>
              </a:rPr>
              <a:t>2</a:t>
            </a:r>
            <a:r>
              <a:rPr lang="en-US" altLang="en-US" sz="1213" dirty="0">
                <a:latin typeface="Comic Sans MS" charset="0"/>
              </a:rPr>
              <a:t>, and  a set of trace gases (HCHO, SO</a:t>
            </a:r>
            <a:r>
              <a:rPr lang="en-US" altLang="en-US" sz="1213" baseline="-25000" dirty="0">
                <a:latin typeface="Comic Sans MS" charset="0"/>
              </a:rPr>
              <a:t>2</a:t>
            </a:r>
            <a:r>
              <a:rPr lang="en-US" altLang="en-US" sz="1213" dirty="0">
                <a:latin typeface="Comic Sans MS" charset="0"/>
              </a:rPr>
              <a:t>, </a:t>
            </a:r>
            <a:r>
              <a:rPr lang="en-US" altLang="en-US" sz="1213" dirty="0" err="1">
                <a:latin typeface="Comic Sans MS" charset="0"/>
              </a:rPr>
              <a:t>BrO</a:t>
            </a:r>
            <a:r>
              <a:rPr lang="en-US" altLang="en-US" sz="1213" dirty="0">
                <a:latin typeface="Comic Sans MS" charset="0"/>
              </a:rPr>
              <a:t>, C</a:t>
            </a:r>
            <a:r>
              <a:rPr lang="en-US" altLang="en-US" sz="1213" baseline="-25000" dirty="0">
                <a:latin typeface="Comic Sans MS" charset="0"/>
              </a:rPr>
              <a:t>2</a:t>
            </a:r>
            <a:r>
              <a:rPr lang="en-US" altLang="en-US" sz="1213" dirty="0">
                <a:latin typeface="Comic Sans MS" charset="0"/>
              </a:rPr>
              <a:t>H</a:t>
            </a:r>
            <a:r>
              <a:rPr lang="en-US" altLang="en-US" sz="1213" baseline="-25000" dirty="0">
                <a:latin typeface="Comic Sans MS" charset="0"/>
              </a:rPr>
              <a:t>2</a:t>
            </a:r>
            <a:r>
              <a:rPr lang="en-US" altLang="en-US" sz="1213" dirty="0">
                <a:latin typeface="Comic Sans MS" charset="0"/>
              </a:rPr>
              <a:t>O</a:t>
            </a:r>
            <a:r>
              <a:rPr lang="en-US" altLang="en-US" sz="1213" baseline="-25000" dirty="0">
                <a:latin typeface="Comic Sans MS" charset="0"/>
              </a:rPr>
              <a:t>2</a:t>
            </a:r>
            <a:r>
              <a:rPr lang="en-US" altLang="en-US" sz="1213" dirty="0">
                <a:latin typeface="Comic Sans MS" charset="0"/>
              </a:rPr>
              <a:t>, Aerosol &amp; Cloud properties), with a swath width of 2,854 km when onboard a 12 U platform in a LEO orbit (altitude ~ 824 km </a:t>
            </a:r>
            <a:r>
              <a:rPr lang="en-US" altLang="en-US" sz="1213" dirty="0" err="1">
                <a:latin typeface="Comic Sans MS" charset="0"/>
              </a:rPr>
              <a:t>a.b.s.l</a:t>
            </a:r>
            <a:r>
              <a:rPr lang="en-US" altLang="en-US" sz="1213" dirty="0">
                <a:latin typeface="Comic Sans MS" charset="0"/>
              </a:rPr>
              <a:t>.). </a:t>
            </a:r>
          </a:p>
        </p:txBody>
      </p:sp>
      <p:sp>
        <p:nvSpPr>
          <p:cNvPr id="25602" name="Text Box 2"/>
          <p:cNvSpPr txBox="1">
            <a:spLocks noChangeArrowheads="1"/>
          </p:cNvSpPr>
          <p:nvPr/>
        </p:nvSpPr>
        <p:spPr bwMode="auto">
          <a:xfrm>
            <a:off x="403012" y="4745796"/>
            <a:ext cx="184731" cy="385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984">
              <a:latin typeface="Times" charset="0"/>
              <a:ea typeface="ＭＳ Ｐゴシック" charset="0"/>
            </a:endParaRPr>
          </a:p>
        </p:txBody>
      </p:sp>
      <p:sp>
        <p:nvSpPr>
          <p:cNvPr id="25603" name="Line 3"/>
          <p:cNvSpPr>
            <a:spLocks noChangeShapeType="1"/>
          </p:cNvSpPr>
          <p:nvPr/>
        </p:nvSpPr>
        <p:spPr bwMode="auto">
          <a:xfrm>
            <a:off x="5190806" y="1007956"/>
            <a:ext cx="0" cy="5039783"/>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07" name="Line 7"/>
          <p:cNvSpPr>
            <a:spLocks noChangeShapeType="1"/>
          </p:cNvSpPr>
          <p:nvPr/>
        </p:nvSpPr>
        <p:spPr bwMode="auto">
          <a:xfrm>
            <a:off x="182522" y="7281437"/>
            <a:ext cx="8264895" cy="0"/>
          </a:xfrm>
          <a:prstGeom prst="line">
            <a:avLst/>
          </a:prstGeom>
          <a:noFill/>
          <a:ln w="254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08" name="Line 8"/>
          <p:cNvSpPr>
            <a:spLocks noChangeShapeType="1"/>
          </p:cNvSpPr>
          <p:nvPr/>
        </p:nvSpPr>
        <p:spPr bwMode="auto">
          <a:xfrm>
            <a:off x="131774" y="7223689"/>
            <a:ext cx="8446886" cy="0"/>
          </a:xfrm>
          <a:prstGeom prst="line">
            <a:avLst/>
          </a:prstGeom>
          <a:noFill/>
          <a:ln w="254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pic>
        <p:nvPicPr>
          <p:cNvPr id="15367" name="Picture 67" descr="NASA-log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22" y="148744"/>
            <a:ext cx="82246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68" name="Text Box 68"/>
          <p:cNvSpPr txBox="1">
            <a:spLocks noChangeArrowheads="1"/>
          </p:cNvSpPr>
          <p:nvPr/>
        </p:nvSpPr>
        <p:spPr bwMode="auto">
          <a:xfrm>
            <a:off x="403012" y="4658299"/>
            <a:ext cx="184731" cy="385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984">
              <a:latin typeface="Times" charset="0"/>
              <a:ea typeface="ＭＳ Ｐゴシック" charset="0"/>
            </a:endParaRPr>
          </a:p>
        </p:txBody>
      </p:sp>
      <p:sp>
        <p:nvSpPr>
          <p:cNvPr id="25670" name="Line 70"/>
          <p:cNvSpPr>
            <a:spLocks noChangeShapeType="1"/>
          </p:cNvSpPr>
          <p:nvPr/>
        </p:nvSpPr>
        <p:spPr bwMode="auto">
          <a:xfrm>
            <a:off x="140523" y="920460"/>
            <a:ext cx="9656085" cy="0"/>
          </a:xfrm>
          <a:prstGeom prst="line">
            <a:avLst/>
          </a:prstGeom>
          <a:noFill/>
          <a:ln w="28575">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71" name="Line 71"/>
          <p:cNvSpPr>
            <a:spLocks noChangeShapeType="1"/>
          </p:cNvSpPr>
          <p:nvPr/>
        </p:nvSpPr>
        <p:spPr bwMode="auto">
          <a:xfrm>
            <a:off x="308516" y="978208"/>
            <a:ext cx="9656085" cy="0"/>
          </a:xfrm>
          <a:prstGeom prst="line">
            <a:avLst/>
          </a:prstGeom>
          <a:noFill/>
          <a:ln w="28575">
            <a:solidFill>
              <a:srgbClr val="FF5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75" name="Rectangle 75"/>
          <p:cNvSpPr>
            <a:spLocks noGrp="1" noChangeArrowheads="1"/>
          </p:cNvSpPr>
          <p:nvPr>
            <p:ph type="title"/>
          </p:nvPr>
        </p:nvSpPr>
        <p:spPr>
          <a:xfrm>
            <a:off x="868491" y="122494"/>
            <a:ext cx="9211604" cy="419982"/>
          </a:xfrm>
          <a:extLs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eaLnBrk="1" hangingPunct="1">
              <a:defRPr/>
            </a:pPr>
            <a:r>
              <a:rPr lang="en-US" sz="1984" b="1" dirty="0">
                <a:latin typeface="Comic Sans MS" charset="0"/>
                <a:cs typeface="+mj-cs"/>
              </a:rPr>
              <a:t>IIP-2016 Concept: A Polarization UV-Vis Imaging Spectrometer (PUVIS) for the Composition in the Lower Most Troposphere</a:t>
            </a:r>
            <a:endParaRPr lang="en-US" sz="4409" b="1" dirty="0">
              <a:latin typeface="Comic Sans MS" charset="0"/>
              <a:cs typeface="+mj-cs"/>
            </a:endParaRPr>
          </a:p>
        </p:txBody>
      </p:sp>
      <p:sp>
        <p:nvSpPr>
          <p:cNvPr id="25677" name="Text Box 77"/>
          <p:cNvSpPr txBox="1">
            <a:spLocks noChangeArrowheads="1"/>
          </p:cNvSpPr>
          <p:nvPr/>
        </p:nvSpPr>
        <p:spPr bwMode="auto">
          <a:xfrm>
            <a:off x="2436424" y="584475"/>
            <a:ext cx="5123780" cy="3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a:spcBef>
                <a:spcPts val="2249"/>
              </a:spcBef>
              <a:defRPr/>
            </a:pPr>
            <a:r>
              <a:rPr lang="en-US" sz="1543" b="1" dirty="0">
                <a:latin typeface="Comic Sans MS" charset="0"/>
                <a:ea typeface="ＭＳ Ｐゴシック" charset="0"/>
              </a:rPr>
              <a:t>PI: </a:t>
            </a:r>
            <a:r>
              <a:rPr lang="en-US" sz="1543" b="1" dirty="0" err="1">
                <a:latin typeface="Comic Sans MS" charset="0"/>
                <a:ea typeface="ＭＳ Ｐゴシック" charset="0"/>
              </a:rPr>
              <a:t>Dejian</a:t>
            </a:r>
            <a:r>
              <a:rPr lang="en-US" sz="1543" b="1" dirty="0">
                <a:latin typeface="Comic Sans MS" charset="0"/>
                <a:ea typeface="ＭＳ Ｐゴシック" charset="0"/>
              </a:rPr>
              <a:t> Fu, JPL</a:t>
            </a:r>
            <a:endParaRPr lang="en-US" sz="1543" dirty="0">
              <a:latin typeface="Comic Sans MS" charset="0"/>
              <a:ea typeface="ＭＳ Ｐゴシック" charset="0"/>
            </a:endParaRPr>
          </a:p>
        </p:txBody>
      </p:sp>
      <p:sp>
        <p:nvSpPr>
          <p:cNvPr id="25683" name="Rectangle 83"/>
          <p:cNvSpPr>
            <a:spLocks noChangeArrowheads="1"/>
          </p:cNvSpPr>
          <p:nvPr/>
        </p:nvSpPr>
        <p:spPr bwMode="auto">
          <a:xfrm>
            <a:off x="7472708" y="5038034"/>
            <a:ext cx="184731" cy="287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323">
              <a:ea typeface="ＭＳ Ｐゴシック" charset="0"/>
            </a:endParaRPr>
          </a:p>
        </p:txBody>
      </p:sp>
      <p:sp>
        <p:nvSpPr>
          <p:cNvPr id="25694" name="Text Box 94"/>
          <p:cNvSpPr txBox="1">
            <a:spLocks noChangeArrowheads="1"/>
          </p:cNvSpPr>
          <p:nvPr/>
        </p:nvSpPr>
        <p:spPr bwMode="auto">
          <a:xfrm>
            <a:off x="252518" y="7258687"/>
            <a:ext cx="1203948" cy="255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102" b="1" dirty="0">
                <a:latin typeface="Comic Sans MS" charset="0"/>
                <a:ea typeface="ＭＳ Ｐゴシック" charset="0"/>
              </a:rPr>
              <a:t>August/17</a:t>
            </a:r>
          </a:p>
        </p:txBody>
      </p:sp>
      <p:pic>
        <p:nvPicPr>
          <p:cNvPr id="1537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66053" y="1044706"/>
            <a:ext cx="4702047" cy="282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9502" y="4087824"/>
            <a:ext cx="3515598" cy="296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Box 3"/>
          <p:cNvSpPr txBox="1">
            <a:spLocks noChangeArrowheads="1"/>
          </p:cNvSpPr>
          <p:nvPr/>
        </p:nvSpPr>
        <p:spPr bwMode="auto">
          <a:xfrm>
            <a:off x="6538247" y="5347769"/>
            <a:ext cx="3471851" cy="14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323" b="1">
                <a:latin typeface="Cosmic San Ms" charset="0"/>
              </a:rPr>
              <a:t>1a and 1b: Model Difference</a:t>
            </a:r>
          </a:p>
          <a:p>
            <a:pPr algn="ctr" eaLnBrk="1" hangingPunct="1"/>
            <a:endParaRPr lang="en-US" altLang="en-US" sz="1323" b="1">
              <a:latin typeface="Cosmic San Ms" charset="0"/>
            </a:endParaRPr>
          </a:p>
          <a:p>
            <a:pPr algn="ctr" eaLnBrk="1" hangingPunct="1"/>
            <a:endParaRPr lang="en-US" altLang="en-US" sz="1323" b="1">
              <a:latin typeface="Cosmic San Ms" charset="0"/>
            </a:endParaRPr>
          </a:p>
          <a:p>
            <a:pPr algn="ctr" eaLnBrk="1" hangingPunct="1"/>
            <a:endParaRPr lang="en-US" altLang="en-US" sz="1323" b="1">
              <a:latin typeface="Cosmic San Ms" charset="0"/>
            </a:endParaRPr>
          </a:p>
          <a:p>
            <a:pPr algn="ctr" eaLnBrk="1" hangingPunct="1"/>
            <a:endParaRPr lang="en-US" altLang="en-US" sz="1323" b="1">
              <a:latin typeface="Cosmic San Ms" charset="0"/>
            </a:endParaRPr>
          </a:p>
          <a:p>
            <a:pPr algn="ctr" eaLnBrk="1" hangingPunct="1"/>
            <a:endParaRPr lang="en-US" altLang="en-US" sz="1323" b="1">
              <a:latin typeface="Cosmic San Ms" charset="0"/>
            </a:endParaRPr>
          </a:p>
          <a:p>
            <a:pPr algn="ctr" eaLnBrk="1" hangingPunct="1"/>
            <a:r>
              <a:rPr lang="en-US" altLang="en-US" sz="1323" b="1">
                <a:latin typeface="Cosmic San Ms" charset="0"/>
              </a:rPr>
              <a:t> 1c and 1d: Difference in Simulated Retrieval</a:t>
            </a:r>
          </a:p>
        </p:txBody>
      </p:sp>
      <p:sp>
        <p:nvSpPr>
          <p:cNvPr id="33" name="Line 3"/>
          <p:cNvSpPr>
            <a:spLocks noChangeShapeType="1"/>
          </p:cNvSpPr>
          <p:nvPr/>
        </p:nvSpPr>
        <p:spPr bwMode="auto">
          <a:xfrm rot="16200000">
            <a:off x="2689288" y="3577721"/>
            <a:ext cx="0" cy="4957537"/>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pic>
        <p:nvPicPr>
          <p:cNvPr id="15379" name="Picture 66" descr="esto-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664" y="6892953"/>
            <a:ext cx="1578432" cy="78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84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3818" y="999207"/>
            <a:ext cx="4985536" cy="246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2"/>
          <p:cNvSpPr txBox="1">
            <a:spLocks noChangeArrowheads="1"/>
          </p:cNvSpPr>
          <p:nvPr/>
        </p:nvSpPr>
        <p:spPr bwMode="auto">
          <a:xfrm>
            <a:off x="403012" y="4745796"/>
            <a:ext cx="184731" cy="385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984">
              <a:latin typeface="Times" charset="0"/>
              <a:ea typeface="ＭＳ Ｐゴシック" charset="0"/>
            </a:endParaRPr>
          </a:p>
        </p:txBody>
      </p:sp>
      <p:sp>
        <p:nvSpPr>
          <p:cNvPr id="25603" name="Line 3"/>
          <p:cNvSpPr>
            <a:spLocks noChangeShapeType="1"/>
          </p:cNvSpPr>
          <p:nvPr/>
        </p:nvSpPr>
        <p:spPr bwMode="auto">
          <a:xfrm>
            <a:off x="4788323" y="1259945"/>
            <a:ext cx="0" cy="5727504"/>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07" name="Line 7"/>
          <p:cNvSpPr>
            <a:spLocks noChangeShapeType="1"/>
          </p:cNvSpPr>
          <p:nvPr/>
        </p:nvSpPr>
        <p:spPr bwMode="auto">
          <a:xfrm>
            <a:off x="182522" y="7281437"/>
            <a:ext cx="8264895" cy="0"/>
          </a:xfrm>
          <a:prstGeom prst="line">
            <a:avLst/>
          </a:prstGeom>
          <a:noFill/>
          <a:ln w="254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08" name="Line 8"/>
          <p:cNvSpPr>
            <a:spLocks noChangeShapeType="1"/>
          </p:cNvSpPr>
          <p:nvPr/>
        </p:nvSpPr>
        <p:spPr bwMode="auto">
          <a:xfrm>
            <a:off x="131774" y="7223689"/>
            <a:ext cx="8446886" cy="0"/>
          </a:xfrm>
          <a:prstGeom prst="line">
            <a:avLst/>
          </a:prstGeom>
          <a:noFill/>
          <a:ln w="254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pic>
        <p:nvPicPr>
          <p:cNvPr id="17414" name="Picture 66" descr="esto-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664" y="6892953"/>
            <a:ext cx="1578432" cy="78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7" descr="NASA-log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22" y="148744"/>
            <a:ext cx="82246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68" name="Text Box 68"/>
          <p:cNvSpPr txBox="1">
            <a:spLocks noChangeArrowheads="1"/>
          </p:cNvSpPr>
          <p:nvPr/>
        </p:nvSpPr>
        <p:spPr bwMode="auto">
          <a:xfrm>
            <a:off x="403012" y="4658299"/>
            <a:ext cx="184731" cy="385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984">
              <a:latin typeface="Times" charset="0"/>
              <a:ea typeface="ＭＳ Ｐゴシック" charset="0"/>
            </a:endParaRPr>
          </a:p>
        </p:txBody>
      </p:sp>
      <p:sp>
        <p:nvSpPr>
          <p:cNvPr id="25670" name="Line 70"/>
          <p:cNvSpPr>
            <a:spLocks noChangeShapeType="1"/>
          </p:cNvSpPr>
          <p:nvPr/>
        </p:nvSpPr>
        <p:spPr bwMode="auto">
          <a:xfrm>
            <a:off x="140523" y="920460"/>
            <a:ext cx="9656085" cy="0"/>
          </a:xfrm>
          <a:prstGeom prst="line">
            <a:avLst/>
          </a:prstGeom>
          <a:noFill/>
          <a:ln w="28575">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71" name="Line 71"/>
          <p:cNvSpPr>
            <a:spLocks noChangeShapeType="1"/>
          </p:cNvSpPr>
          <p:nvPr/>
        </p:nvSpPr>
        <p:spPr bwMode="auto">
          <a:xfrm>
            <a:off x="308516" y="978208"/>
            <a:ext cx="9656085" cy="0"/>
          </a:xfrm>
          <a:prstGeom prst="line">
            <a:avLst/>
          </a:prstGeom>
          <a:noFill/>
          <a:ln w="28575">
            <a:solidFill>
              <a:srgbClr val="FF5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76" name="Text Box 76"/>
          <p:cNvSpPr txBox="1">
            <a:spLocks noChangeArrowheads="1"/>
          </p:cNvSpPr>
          <p:nvPr/>
        </p:nvSpPr>
        <p:spPr bwMode="auto">
          <a:xfrm>
            <a:off x="252518" y="4616301"/>
            <a:ext cx="184731" cy="385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984">
              <a:latin typeface="Comic Sans MS" charset="0"/>
              <a:ea typeface="ＭＳ Ｐゴシック" charset="0"/>
            </a:endParaRPr>
          </a:p>
        </p:txBody>
      </p:sp>
      <p:sp>
        <p:nvSpPr>
          <p:cNvPr id="25677" name="Text Box 77"/>
          <p:cNvSpPr txBox="1">
            <a:spLocks noChangeArrowheads="1"/>
          </p:cNvSpPr>
          <p:nvPr/>
        </p:nvSpPr>
        <p:spPr bwMode="auto">
          <a:xfrm>
            <a:off x="2436424" y="584475"/>
            <a:ext cx="5123780" cy="3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a:spcBef>
                <a:spcPts val="2249"/>
              </a:spcBef>
              <a:defRPr/>
            </a:pPr>
            <a:r>
              <a:rPr lang="en-US" sz="1543" b="1" dirty="0">
                <a:latin typeface="Comic Sans MS" charset="0"/>
                <a:ea typeface="ＭＳ Ｐゴシック" charset="0"/>
              </a:rPr>
              <a:t>PI: </a:t>
            </a:r>
            <a:r>
              <a:rPr lang="en-US" sz="1543" b="1" dirty="0" err="1">
                <a:latin typeface="Comic Sans MS" charset="0"/>
                <a:ea typeface="ＭＳ Ｐゴシック" charset="0"/>
              </a:rPr>
              <a:t>Dejian</a:t>
            </a:r>
            <a:r>
              <a:rPr lang="en-US" sz="1543" b="1" dirty="0">
                <a:latin typeface="Comic Sans MS" charset="0"/>
                <a:ea typeface="ＭＳ Ｐゴシック" charset="0"/>
              </a:rPr>
              <a:t> Fu, JPL</a:t>
            </a:r>
            <a:endParaRPr lang="en-US" sz="1543" dirty="0">
              <a:latin typeface="Comic Sans MS" charset="0"/>
              <a:ea typeface="ＭＳ Ｐゴシック" charset="0"/>
            </a:endParaRPr>
          </a:p>
        </p:txBody>
      </p:sp>
      <p:sp>
        <p:nvSpPr>
          <p:cNvPr id="25678" name="Text Box 78"/>
          <p:cNvSpPr txBox="1">
            <a:spLocks noChangeArrowheads="1"/>
          </p:cNvSpPr>
          <p:nvPr/>
        </p:nvSpPr>
        <p:spPr bwMode="auto">
          <a:xfrm>
            <a:off x="112524" y="6607715"/>
            <a:ext cx="4619801" cy="7438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7475" indent="-117475" defTabSz="339725">
              <a:defRPr sz="2400">
                <a:solidFill>
                  <a:schemeClr val="tx1"/>
                </a:solidFill>
                <a:latin typeface="Times New Roman" charset="0"/>
                <a:ea typeface="ＭＳ Ｐゴシック" charset="0"/>
              </a:defRPr>
            </a:lvl1pPr>
            <a:lvl2pPr marL="339725" indent="169863" defTabSz="339725">
              <a:defRPr sz="2400">
                <a:solidFill>
                  <a:schemeClr val="tx1"/>
                </a:solidFill>
                <a:latin typeface="Times New Roman" charset="0"/>
                <a:ea typeface="ＭＳ Ｐゴシック" charset="0"/>
              </a:defRPr>
            </a:lvl2pPr>
            <a:lvl3pPr defTabSz="339725">
              <a:defRPr sz="2400">
                <a:solidFill>
                  <a:schemeClr val="tx1"/>
                </a:solidFill>
                <a:latin typeface="Times New Roman" charset="0"/>
                <a:ea typeface="ＭＳ Ｐゴシック" charset="0"/>
              </a:defRPr>
            </a:lvl3pPr>
            <a:lvl4pPr defTabSz="339725">
              <a:defRPr sz="2400">
                <a:solidFill>
                  <a:schemeClr val="tx1"/>
                </a:solidFill>
                <a:latin typeface="Times New Roman" charset="0"/>
                <a:ea typeface="ＭＳ Ｐゴシック" charset="0"/>
              </a:defRPr>
            </a:lvl4pPr>
            <a:lvl5pPr defTabSz="339725">
              <a:defRPr sz="2400">
                <a:solidFill>
                  <a:schemeClr val="tx1"/>
                </a:solidFill>
                <a:latin typeface="Times New Roman" charset="0"/>
                <a:ea typeface="ＭＳ Ｐゴシック" charset="0"/>
              </a:defRPr>
            </a:lvl5pPr>
            <a:lvl6pPr defTabSz="339725" fontAlgn="base">
              <a:spcBef>
                <a:spcPct val="0"/>
              </a:spcBef>
              <a:spcAft>
                <a:spcPct val="0"/>
              </a:spcAft>
              <a:defRPr sz="2400">
                <a:solidFill>
                  <a:schemeClr val="tx1"/>
                </a:solidFill>
                <a:latin typeface="Times New Roman" charset="0"/>
                <a:ea typeface="ＭＳ Ｐゴシック" charset="0"/>
              </a:defRPr>
            </a:lvl6pPr>
            <a:lvl7pPr defTabSz="339725" fontAlgn="base">
              <a:spcBef>
                <a:spcPct val="0"/>
              </a:spcBef>
              <a:spcAft>
                <a:spcPct val="0"/>
              </a:spcAft>
              <a:defRPr sz="2400">
                <a:solidFill>
                  <a:schemeClr val="tx1"/>
                </a:solidFill>
                <a:latin typeface="Times New Roman" charset="0"/>
                <a:ea typeface="ＭＳ Ｐゴシック" charset="0"/>
              </a:defRPr>
            </a:lvl7pPr>
            <a:lvl8pPr defTabSz="339725" fontAlgn="base">
              <a:spcBef>
                <a:spcPct val="0"/>
              </a:spcBef>
              <a:spcAft>
                <a:spcPct val="0"/>
              </a:spcAft>
              <a:defRPr sz="2400">
                <a:solidFill>
                  <a:schemeClr val="tx1"/>
                </a:solidFill>
                <a:latin typeface="Times New Roman" charset="0"/>
                <a:ea typeface="ＭＳ Ｐゴシック" charset="0"/>
              </a:defRPr>
            </a:lvl8pPr>
            <a:lvl9pPr defTabSz="339725"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sz="1764" b="1" dirty="0" err="1">
                <a:latin typeface="Comic Sans MS" charset="0"/>
              </a:rPr>
              <a:t>CoIs</a:t>
            </a:r>
            <a:r>
              <a:rPr lang="en-US" sz="1764" b="1" dirty="0">
                <a:latin typeface="Comic Sans MS" charset="0"/>
              </a:rPr>
              <a:t>: </a:t>
            </a:r>
            <a:r>
              <a:rPr lang="en-US" sz="1323" dirty="0">
                <a:solidFill>
                  <a:srgbClr val="000000"/>
                </a:solidFill>
                <a:latin typeface="Comic Sans MS" charset="0"/>
              </a:rPr>
              <a:t>Russell </a:t>
            </a:r>
            <a:r>
              <a:rPr lang="en-US" sz="1323" dirty="0" err="1">
                <a:solidFill>
                  <a:srgbClr val="000000"/>
                </a:solidFill>
                <a:latin typeface="Comic Sans MS" charset="0"/>
              </a:rPr>
              <a:t>Chipman</a:t>
            </a:r>
            <a:r>
              <a:rPr lang="en-US" sz="1323" dirty="0">
                <a:solidFill>
                  <a:srgbClr val="000000"/>
                </a:solidFill>
                <a:latin typeface="Comic Sans MS" charset="0"/>
              </a:rPr>
              <a:t>, University of Arizona</a:t>
            </a:r>
          </a:p>
          <a:p>
            <a:pPr eaLnBrk="0" hangingPunct="0">
              <a:defRPr/>
            </a:pPr>
            <a:r>
              <a:rPr lang="en-US" sz="1323" dirty="0" err="1">
                <a:solidFill>
                  <a:srgbClr val="000000"/>
                </a:solidFill>
                <a:latin typeface="Comic Sans MS" charset="0"/>
              </a:rPr>
              <a:t>Shouleh</a:t>
            </a:r>
            <a:r>
              <a:rPr lang="en-US" sz="1323" dirty="0">
                <a:solidFill>
                  <a:srgbClr val="000000"/>
                </a:solidFill>
                <a:latin typeface="Comic Sans MS" charset="0"/>
              </a:rPr>
              <a:t> </a:t>
            </a:r>
            <a:r>
              <a:rPr lang="en-US" sz="1323" dirty="0" err="1">
                <a:solidFill>
                  <a:srgbClr val="000000"/>
                </a:solidFill>
                <a:latin typeface="Comic Sans MS" charset="0"/>
              </a:rPr>
              <a:t>Nikzad</a:t>
            </a:r>
            <a:r>
              <a:rPr lang="en-US" sz="1323" dirty="0">
                <a:solidFill>
                  <a:srgbClr val="000000"/>
                </a:solidFill>
                <a:latin typeface="Comic Sans MS" charset="0"/>
              </a:rPr>
              <a:t>, </a:t>
            </a:r>
            <a:r>
              <a:rPr lang="en-US" sz="1323" dirty="0">
                <a:solidFill>
                  <a:srgbClr val="000000"/>
                </a:solidFill>
                <a:latin typeface="Comic Sans MS" charset="0"/>
                <a:cs typeface="ＭＳ Ｐゴシック" charset="0"/>
              </a:rPr>
              <a:t>Stanley Sander; and </a:t>
            </a:r>
            <a:r>
              <a:rPr lang="en-US" sz="1323" dirty="0" err="1">
                <a:solidFill>
                  <a:srgbClr val="000000"/>
                </a:solidFill>
                <a:latin typeface="Comic Sans MS" charset="0"/>
                <a:cs typeface="ＭＳ Ｐゴシック" charset="0"/>
              </a:rPr>
              <a:t>Shanshan</a:t>
            </a:r>
            <a:r>
              <a:rPr lang="en-US" sz="1323" dirty="0">
                <a:solidFill>
                  <a:srgbClr val="000000"/>
                </a:solidFill>
                <a:latin typeface="Comic Sans MS" charset="0"/>
                <a:cs typeface="ＭＳ Ｐゴシック" charset="0"/>
              </a:rPr>
              <a:t> Yu, </a:t>
            </a:r>
            <a:r>
              <a:rPr lang="en-US" sz="1323" dirty="0">
                <a:solidFill>
                  <a:srgbClr val="000000"/>
                </a:solidFill>
                <a:latin typeface="Comic Sans MS" charset="0"/>
              </a:rPr>
              <a:t> JPL</a:t>
            </a:r>
          </a:p>
          <a:p>
            <a:pPr eaLnBrk="0" hangingPunct="0">
              <a:defRPr/>
            </a:pPr>
            <a:endParaRPr lang="en-US" sz="1323" dirty="0">
              <a:solidFill>
                <a:srgbClr val="000000"/>
              </a:solidFill>
              <a:latin typeface="Comic Sans MS" charset="0"/>
            </a:endParaRPr>
          </a:p>
        </p:txBody>
      </p:sp>
      <p:sp>
        <p:nvSpPr>
          <p:cNvPr id="25679" name="Text Box 79"/>
          <p:cNvSpPr txBox="1">
            <a:spLocks noChangeArrowheads="1"/>
          </p:cNvSpPr>
          <p:nvPr/>
        </p:nvSpPr>
        <p:spPr bwMode="auto">
          <a:xfrm>
            <a:off x="275268" y="3860334"/>
            <a:ext cx="184731" cy="385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984" u="sng">
              <a:latin typeface="Comic Sans MS" charset="0"/>
              <a:ea typeface="ＭＳ Ｐゴシック" charset="0"/>
            </a:endParaRPr>
          </a:p>
        </p:txBody>
      </p:sp>
      <p:sp>
        <p:nvSpPr>
          <p:cNvPr id="25680" name="Text Box 80"/>
          <p:cNvSpPr txBox="1">
            <a:spLocks noChangeArrowheads="1"/>
          </p:cNvSpPr>
          <p:nvPr/>
        </p:nvSpPr>
        <p:spPr bwMode="auto">
          <a:xfrm>
            <a:off x="4872320" y="3981079"/>
            <a:ext cx="1816523" cy="352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764" b="1" u="sng" dirty="0">
                <a:solidFill>
                  <a:schemeClr val="tx1"/>
                </a:solidFill>
                <a:latin typeface="Comic Sans MS" charset="0"/>
                <a:ea typeface="ＭＳ Ｐゴシック" charset="0"/>
              </a:rPr>
              <a:t>Key Milestones</a:t>
            </a:r>
          </a:p>
        </p:txBody>
      </p:sp>
      <p:sp>
        <p:nvSpPr>
          <p:cNvPr id="25681" name="Line 81"/>
          <p:cNvSpPr>
            <a:spLocks noChangeShapeType="1"/>
          </p:cNvSpPr>
          <p:nvPr/>
        </p:nvSpPr>
        <p:spPr bwMode="auto">
          <a:xfrm>
            <a:off x="-83468" y="3988079"/>
            <a:ext cx="10079567"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82" name="Text Box 82"/>
          <p:cNvSpPr txBox="1">
            <a:spLocks noChangeArrowheads="1"/>
          </p:cNvSpPr>
          <p:nvPr/>
        </p:nvSpPr>
        <p:spPr bwMode="auto">
          <a:xfrm>
            <a:off x="84525" y="1009707"/>
            <a:ext cx="4703798" cy="285412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tabLst>
                <a:tab pos="1830388" algn="ctr"/>
                <a:tab pos="2514600" algn="ctr"/>
                <a:tab pos="3200400" algn="ctr"/>
              </a:tabLst>
              <a:defRPr sz="2400">
                <a:solidFill>
                  <a:schemeClr val="tx1"/>
                </a:solidFill>
                <a:latin typeface="Times New Roman" charset="0"/>
                <a:ea typeface="ＭＳ Ｐゴシック" charset="-128"/>
              </a:defRPr>
            </a:lvl1pPr>
            <a:lvl2pPr marL="742950" indent="-285750" eaLnBrk="0" hangingPunct="0">
              <a:tabLst>
                <a:tab pos="1830388" algn="ctr"/>
                <a:tab pos="2514600" algn="ctr"/>
                <a:tab pos="3200400" algn="ctr"/>
              </a:tabLst>
              <a:defRPr sz="2400">
                <a:solidFill>
                  <a:schemeClr val="tx1"/>
                </a:solidFill>
                <a:latin typeface="Times New Roman" charset="0"/>
                <a:ea typeface="ＭＳ Ｐゴシック" charset="-128"/>
              </a:defRPr>
            </a:lvl2pPr>
            <a:lvl3pPr marL="1143000" indent="-228600" eaLnBrk="0" hangingPunct="0">
              <a:tabLst>
                <a:tab pos="1830388" algn="ctr"/>
                <a:tab pos="2514600" algn="ctr"/>
                <a:tab pos="3200400" algn="ctr"/>
              </a:tabLst>
              <a:defRPr sz="2400">
                <a:solidFill>
                  <a:schemeClr val="tx1"/>
                </a:solidFill>
                <a:latin typeface="Times New Roman" charset="0"/>
                <a:ea typeface="ＭＳ Ｐゴシック" charset="-128"/>
              </a:defRPr>
            </a:lvl3pPr>
            <a:lvl4pPr marL="1600200" indent="-228600" eaLnBrk="0" hangingPunct="0">
              <a:tabLst>
                <a:tab pos="1830388" algn="ctr"/>
                <a:tab pos="2514600" algn="ctr"/>
                <a:tab pos="3200400" algn="ctr"/>
              </a:tabLst>
              <a:defRPr sz="2400">
                <a:solidFill>
                  <a:schemeClr val="tx1"/>
                </a:solidFill>
                <a:latin typeface="Times New Roman" charset="0"/>
                <a:ea typeface="ＭＳ Ｐゴシック" charset="-128"/>
              </a:defRPr>
            </a:lvl4pPr>
            <a:lvl5pPr marL="2057400" indent="-228600" eaLnBrk="0" hangingPunct="0">
              <a:tabLst>
                <a:tab pos="1830388" algn="ctr"/>
                <a:tab pos="2514600" algn="ctr"/>
                <a:tab pos="3200400" algn="ctr"/>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1830388" algn="ctr"/>
                <a:tab pos="2514600" algn="ctr"/>
                <a:tab pos="3200400" algn="ctr"/>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1830388" algn="ctr"/>
                <a:tab pos="2514600" algn="ctr"/>
                <a:tab pos="3200400" algn="ctr"/>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1830388" algn="ctr"/>
                <a:tab pos="2514600" algn="ctr"/>
                <a:tab pos="3200400" algn="ctr"/>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1830388" algn="ctr"/>
                <a:tab pos="2514600" algn="ctr"/>
                <a:tab pos="3200400" algn="ctr"/>
              </a:tabLst>
              <a:defRPr sz="2400">
                <a:solidFill>
                  <a:schemeClr val="tx1"/>
                </a:solidFill>
                <a:latin typeface="Times New Roman" charset="0"/>
                <a:ea typeface="ＭＳ Ｐゴシック" charset="-128"/>
              </a:defRPr>
            </a:lvl9pPr>
          </a:lstStyle>
          <a:p>
            <a:pPr algn="just">
              <a:spcBef>
                <a:spcPts val="661"/>
              </a:spcBef>
            </a:pPr>
            <a:endParaRPr lang="en-US" altLang="en-US" sz="1323" b="1">
              <a:latin typeface="Comic Sans MS" charset="0"/>
            </a:endParaRPr>
          </a:p>
          <a:p>
            <a:pPr algn="just">
              <a:spcBef>
                <a:spcPts val="661"/>
              </a:spcBef>
            </a:pPr>
            <a:r>
              <a:rPr lang="en-US" altLang="en-US" sz="1323">
                <a:latin typeface="Comic Sans MS" charset="0"/>
              </a:rPr>
              <a:t>The proposed effort will advance the state of art in the imaging spectropolarimetric technology thus enabling new Earth measurement capabilities of near surface (0-2 km) atmospheric composition, as specified by the 2017 NASA Decadal Survey science community.</a:t>
            </a:r>
          </a:p>
          <a:p>
            <a:pPr algn="just">
              <a:spcBef>
                <a:spcPts val="331"/>
              </a:spcBef>
              <a:buFont typeface="ＭＳ Ｐゴシック" charset="-128"/>
              <a:buAutoNum type="circleNumDbPlain"/>
            </a:pPr>
            <a:r>
              <a:rPr lang="en-US" altLang="en-US" sz="1323">
                <a:latin typeface="Comic Sans MS" charset="0"/>
              </a:rPr>
              <a:t>Advance the innovative imaging spectropolarimetric technology (TRL in/out: 3/5) </a:t>
            </a:r>
          </a:p>
          <a:p>
            <a:pPr algn="just">
              <a:spcBef>
                <a:spcPts val="331"/>
              </a:spcBef>
              <a:buFont typeface="ＭＳ Ｐゴシック" charset="-128"/>
              <a:buAutoNum type="circleNumDbPlain"/>
            </a:pPr>
            <a:r>
              <a:rPr lang="en-US" altLang="en-US" sz="1323">
                <a:latin typeface="Comic Sans MS" charset="0"/>
              </a:rPr>
              <a:t>Advance the high quantum efficiency, low noise UV-Vis Focal Plane Assembly (FPA) technology (TRL in/out: 3/5) </a:t>
            </a:r>
          </a:p>
          <a:p>
            <a:pPr algn="just">
              <a:spcBef>
                <a:spcPts val="331"/>
              </a:spcBef>
              <a:buFont typeface="ＭＳ Ｐゴシック" charset="-128"/>
              <a:buAutoNum type="circleNumDbPlain"/>
            </a:pPr>
            <a:r>
              <a:rPr lang="en-US" altLang="en-US" sz="1323">
                <a:latin typeface="Comic Sans MS" charset="0"/>
              </a:rPr>
              <a:t>Advance the TRL of a Air-PUVIS instrument package (TRL in/out: 3/4) </a:t>
            </a:r>
          </a:p>
        </p:txBody>
      </p:sp>
      <p:sp>
        <p:nvSpPr>
          <p:cNvPr id="25683" name="Rectangle 83"/>
          <p:cNvSpPr>
            <a:spLocks noChangeArrowheads="1"/>
          </p:cNvSpPr>
          <p:nvPr/>
        </p:nvSpPr>
        <p:spPr bwMode="auto">
          <a:xfrm>
            <a:off x="7472708" y="5038034"/>
            <a:ext cx="184731" cy="287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323">
              <a:ea typeface="ＭＳ Ｐゴシック" charset="0"/>
            </a:endParaRPr>
          </a:p>
        </p:txBody>
      </p:sp>
      <p:sp>
        <p:nvSpPr>
          <p:cNvPr id="25684" name="Text Box 84"/>
          <p:cNvSpPr txBox="1">
            <a:spLocks noChangeArrowheads="1"/>
          </p:cNvSpPr>
          <p:nvPr/>
        </p:nvSpPr>
        <p:spPr bwMode="auto">
          <a:xfrm>
            <a:off x="28527" y="3972329"/>
            <a:ext cx="1287532" cy="352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764" b="1" u="sng" dirty="0">
                <a:solidFill>
                  <a:schemeClr val="tx1"/>
                </a:solidFill>
                <a:latin typeface="Comic Sans MS" charset="0"/>
                <a:ea typeface="ＭＳ Ｐゴシック" charset="0"/>
              </a:rPr>
              <a:t>Approach:</a:t>
            </a:r>
            <a:endParaRPr lang="en-US" sz="1984" u="sng" dirty="0">
              <a:solidFill>
                <a:schemeClr val="tx1"/>
              </a:solidFill>
              <a:latin typeface="Comic Sans MS" charset="0"/>
              <a:ea typeface="ＭＳ Ｐゴシック" charset="0"/>
            </a:endParaRPr>
          </a:p>
        </p:txBody>
      </p:sp>
      <p:sp>
        <p:nvSpPr>
          <p:cNvPr id="25685" name="Text Box 85"/>
          <p:cNvSpPr txBox="1">
            <a:spLocks noChangeArrowheads="1"/>
          </p:cNvSpPr>
          <p:nvPr/>
        </p:nvSpPr>
        <p:spPr bwMode="auto">
          <a:xfrm>
            <a:off x="56526" y="4308315"/>
            <a:ext cx="4619801" cy="22775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4300" indent="-114300" defTabSz="828675" eaLnBrk="0" hangingPunct="0">
              <a:defRPr sz="2400">
                <a:solidFill>
                  <a:schemeClr val="tx1"/>
                </a:solidFill>
                <a:latin typeface="Times New Roman" charset="0"/>
                <a:ea typeface="ＭＳ Ｐゴシック" charset="-128"/>
              </a:defRPr>
            </a:lvl1pPr>
            <a:lvl2pPr marL="742950" indent="-285750" defTabSz="828675" eaLnBrk="0" hangingPunct="0">
              <a:defRPr sz="2400">
                <a:solidFill>
                  <a:schemeClr val="tx1"/>
                </a:solidFill>
                <a:latin typeface="Times New Roman" charset="0"/>
                <a:ea typeface="ＭＳ Ｐゴシック" charset="-128"/>
              </a:defRPr>
            </a:lvl2pPr>
            <a:lvl3pPr marL="1143000" indent="-228600" defTabSz="828675" eaLnBrk="0" hangingPunct="0">
              <a:defRPr sz="2400">
                <a:solidFill>
                  <a:schemeClr val="tx1"/>
                </a:solidFill>
                <a:latin typeface="Times New Roman" charset="0"/>
                <a:ea typeface="ＭＳ Ｐゴシック" charset="-128"/>
              </a:defRPr>
            </a:lvl3pPr>
            <a:lvl4pPr marL="1600200" indent="-228600" defTabSz="828675" eaLnBrk="0" hangingPunct="0">
              <a:defRPr sz="2400">
                <a:solidFill>
                  <a:schemeClr val="tx1"/>
                </a:solidFill>
                <a:latin typeface="Times New Roman" charset="0"/>
                <a:ea typeface="ＭＳ Ｐゴシック" charset="-128"/>
              </a:defRPr>
            </a:lvl4pPr>
            <a:lvl5pPr marL="2057400" indent="-228600" defTabSz="828675" eaLnBrk="0" hangingPunct="0">
              <a:defRPr sz="2400">
                <a:solidFill>
                  <a:schemeClr val="tx1"/>
                </a:solidFill>
                <a:latin typeface="Times New Roman" charset="0"/>
                <a:ea typeface="ＭＳ Ｐゴシック" charset="-128"/>
              </a:defRPr>
            </a:lvl5pPr>
            <a:lvl6pPr marL="2514600" indent="-228600" defTabSz="828675"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828675"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828675"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828675" eaLnBrk="0" fontAlgn="base" hangingPunct="0">
              <a:spcBef>
                <a:spcPct val="0"/>
              </a:spcBef>
              <a:spcAft>
                <a:spcPct val="0"/>
              </a:spcAft>
              <a:defRPr sz="2400">
                <a:solidFill>
                  <a:schemeClr val="tx1"/>
                </a:solidFill>
                <a:latin typeface="Times New Roman" charset="0"/>
                <a:ea typeface="ＭＳ Ｐゴシック" charset="-128"/>
              </a:defRPr>
            </a:lvl9pPr>
          </a:lstStyle>
          <a:p>
            <a:pPr algn="just" hangingPunct="1">
              <a:spcBef>
                <a:spcPts val="606"/>
              </a:spcBef>
            </a:pPr>
            <a:r>
              <a:rPr lang="en-US" altLang="en-US" sz="1323">
                <a:latin typeface="Comic Sans MS" charset="0"/>
              </a:rPr>
              <a:t>Capitalize on UofA’s and JPL’s unique strengths in optical/coating design for accurate polarization measurements and UV-Vis sensitive, low-noise FPAs</a:t>
            </a:r>
          </a:p>
          <a:p>
            <a:pPr algn="just" hangingPunct="1">
              <a:spcBef>
                <a:spcPts val="606"/>
              </a:spcBef>
            </a:pPr>
            <a:r>
              <a:rPr lang="en-US" altLang="en-US" sz="1323">
                <a:latin typeface="Comic Sans MS" charset="0"/>
              </a:rPr>
              <a:t>Design/build/calibrate a precision/accuracy (≤0.5%) resilient imaging spectropolarimeter</a:t>
            </a:r>
          </a:p>
          <a:p>
            <a:pPr algn="just" hangingPunct="1">
              <a:spcBef>
                <a:spcPts val="606"/>
              </a:spcBef>
            </a:pPr>
            <a:r>
              <a:rPr lang="en-US" altLang="en-US" sz="1323">
                <a:latin typeface="Comic Sans MS" charset="0"/>
              </a:rPr>
              <a:t>Build/characterize a UV-Vis sensitive (</a:t>
            </a:r>
            <a:r>
              <a:rPr lang="en-US" altLang="en-US" sz="1213">
                <a:latin typeface="Comic Sans MS" charset="0"/>
              </a:rPr>
              <a:t>QE≥50%; 290-500nm</a:t>
            </a:r>
            <a:r>
              <a:rPr lang="en-US" altLang="en-US" sz="1323">
                <a:latin typeface="Comic Sans MS" charset="0"/>
              </a:rPr>
              <a:t>), low-noise, high-read-out rate FPA by modifying a commercial 2-D sCOMS detector</a:t>
            </a:r>
          </a:p>
          <a:p>
            <a:pPr algn="just" hangingPunct="1">
              <a:spcBef>
                <a:spcPts val="606"/>
              </a:spcBef>
            </a:pPr>
            <a:r>
              <a:rPr lang="en-US" altLang="en-US" sz="1323">
                <a:latin typeface="Comic Sans MS" charset="0"/>
              </a:rPr>
              <a:t>Validate end-to-end high-accuracy polarimetry and radiometry in the laboratory, followed by field tests</a:t>
            </a:r>
          </a:p>
        </p:txBody>
      </p:sp>
      <p:sp>
        <p:nvSpPr>
          <p:cNvPr id="25687" name="Text Box 87"/>
          <p:cNvSpPr txBox="1">
            <a:spLocks noChangeArrowheads="1"/>
          </p:cNvSpPr>
          <p:nvPr/>
        </p:nvSpPr>
        <p:spPr bwMode="auto">
          <a:xfrm>
            <a:off x="4872319" y="6432662"/>
            <a:ext cx="5025784" cy="776175"/>
          </a:xfrm>
          <a:prstGeom prst="rect">
            <a:avLst/>
          </a:prstGeom>
          <a:noFill/>
          <a:ln>
            <a:noFill/>
          </a:ln>
          <a:effectLst/>
          <a:extLst>
            <a:ext uri="{909E8E84-426E-40dd-AFC4-6F175D3DCCD1}">
              <a14:hiddenFill xmlns:a14="http://schemas.microsoft.com/office/drawing/2010/main" xmlns="">
                <a:solidFill>
                  <a:srgbClr val="B5B5B5"/>
                </a:solidFill>
              </a14:hiddenFill>
            </a:ex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1543" b="1" dirty="0" err="1">
                <a:solidFill>
                  <a:schemeClr val="tx2"/>
                </a:solidFill>
                <a:latin typeface="Comic Sans MS" charset="0"/>
                <a:ea typeface="ＭＳ Ｐゴシック" charset="0"/>
              </a:rPr>
              <a:t>TRL</a:t>
            </a:r>
            <a:r>
              <a:rPr lang="en-US" sz="1543" b="1" baseline="-25000" dirty="0" err="1">
                <a:solidFill>
                  <a:schemeClr val="tx2"/>
                </a:solidFill>
                <a:latin typeface="Comic Sans MS" charset="0"/>
                <a:ea typeface="ＭＳ Ｐゴシック" charset="0"/>
              </a:rPr>
              <a:t>in</a:t>
            </a:r>
            <a:r>
              <a:rPr lang="en-US" sz="1543" b="1" baseline="-25000" dirty="0">
                <a:solidFill>
                  <a:schemeClr val="tx2"/>
                </a:solidFill>
                <a:latin typeface="Comic Sans MS" charset="0"/>
                <a:ea typeface="ＭＳ Ｐゴシック" charset="0"/>
              </a:rPr>
              <a:t>  </a:t>
            </a:r>
            <a:r>
              <a:rPr lang="en-US" sz="1543" b="1" dirty="0">
                <a:solidFill>
                  <a:schemeClr val="tx2"/>
                </a:solidFill>
                <a:latin typeface="Comic Sans MS" charset="0"/>
                <a:ea typeface="ＭＳ Ｐゴシック" charset="0"/>
              </a:rPr>
              <a:t>= 3 </a:t>
            </a:r>
          </a:p>
          <a:p>
            <a:pPr eaLnBrk="0" hangingPunct="0">
              <a:defRPr/>
            </a:pPr>
            <a:r>
              <a:rPr lang="en-US" sz="1543" b="1" dirty="0" err="1">
                <a:solidFill>
                  <a:schemeClr val="tx2"/>
                </a:solidFill>
                <a:latin typeface="Comic Sans MS" charset="0"/>
                <a:ea typeface="ＭＳ Ｐゴシック" charset="0"/>
                <a:cs typeface="ＭＳ Ｐゴシック" charset="0"/>
              </a:rPr>
              <a:t>TRL</a:t>
            </a:r>
            <a:r>
              <a:rPr lang="en-US" sz="1543" b="1" baseline="-25000" dirty="0" err="1">
                <a:solidFill>
                  <a:schemeClr val="tx2"/>
                </a:solidFill>
                <a:latin typeface="Comic Sans MS" charset="0"/>
                <a:ea typeface="ＭＳ Ｐゴシック" charset="0"/>
                <a:cs typeface="ＭＳ Ｐゴシック" charset="0"/>
              </a:rPr>
              <a:t>out</a:t>
            </a:r>
            <a:r>
              <a:rPr lang="en-US" sz="1543" b="1" baseline="-25000" dirty="0">
                <a:solidFill>
                  <a:schemeClr val="tx2"/>
                </a:solidFill>
                <a:latin typeface="Comic Sans MS" charset="0"/>
                <a:ea typeface="ＭＳ Ｐゴシック" charset="0"/>
                <a:cs typeface="ＭＳ Ｐゴシック" charset="0"/>
              </a:rPr>
              <a:t> </a:t>
            </a:r>
            <a:r>
              <a:rPr lang="en-US" sz="1543" b="1" dirty="0">
                <a:solidFill>
                  <a:schemeClr val="tx2"/>
                </a:solidFill>
                <a:latin typeface="Comic Sans MS" charset="0"/>
                <a:ea typeface="ＭＳ Ｐゴシック" charset="0"/>
                <a:cs typeface="ＭＳ Ｐゴシック" charset="0"/>
              </a:rPr>
              <a:t>= 5 (</a:t>
            </a:r>
            <a:r>
              <a:rPr lang="en-US" sz="1543" b="1" dirty="0" err="1">
                <a:solidFill>
                  <a:schemeClr val="tx2"/>
                </a:solidFill>
                <a:latin typeface="Comic Sans MS" charset="0"/>
                <a:ea typeface="ＭＳ Ｐゴシック" charset="0"/>
                <a:cs typeface="ＭＳ Ｐゴシック" charset="0"/>
              </a:rPr>
              <a:t>Spectropolarimeter</a:t>
            </a:r>
            <a:r>
              <a:rPr lang="en-US" sz="1543" b="1" dirty="0">
                <a:solidFill>
                  <a:schemeClr val="tx2"/>
                </a:solidFill>
                <a:latin typeface="Comic Sans MS" charset="0"/>
                <a:ea typeface="ＭＳ Ｐゴシック" charset="0"/>
                <a:cs typeface="ＭＳ Ｐゴシック" charset="0"/>
              </a:rPr>
              <a:t>, UV-Vis FPA)</a:t>
            </a:r>
          </a:p>
          <a:p>
            <a:pPr lvl="1" eaLnBrk="0" hangingPunct="0">
              <a:defRPr/>
            </a:pPr>
            <a:r>
              <a:rPr lang="en-US" sz="1543" b="1" dirty="0">
                <a:solidFill>
                  <a:schemeClr val="tx2"/>
                </a:solidFill>
                <a:latin typeface="Comic Sans MS" charset="0"/>
                <a:ea typeface="ＭＳ Ｐゴシック" charset="0"/>
                <a:cs typeface="ＭＳ Ｐゴシック" charset="0"/>
              </a:rPr>
              <a:t>    4 (PUVIS System)</a:t>
            </a:r>
            <a:endParaRPr lang="en-US" sz="1543" b="1" dirty="0">
              <a:solidFill>
                <a:schemeClr val="tx2"/>
              </a:solidFill>
              <a:latin typeface="Comic Sans MS" charset="0"/>
              <a:ea typeface="ＭＳ Ｐゴシック" charset="0"/>
            </a:endParaRPr>
          </a:p>
        </p:txBody>
      </p:sp>
      <p:sp>
        <p:nvSpPr>
          <p:cNvPr id="25694" name="Text Box 94"/>
          <p:cNvSpPr txBox="1">
            <a:spLocks noChangeArrowheads="1"/>
          </p:cNvSpPr>
          <p:nvPr/>
        </p:nvSpPr>
        <p:spPr bwMode="auto">
          <a:xfrm>
            <a:off x="252518" y="7258687"/>
            <a:ext cx="1105952" cy="255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102" b="1" dirty="0">
                <a:latin typeface="Comic Sans MS" charset="0"/>
                <a:ea typeface="ＭＳ Ｐゴシック" charset="0"/>
                <a:cs typeface="ＭＳ Ｐゴシック" charset="0"/>
              </a:rPr>
              <a:t>August/17</a:t>
            </a:r>
          </a:p>
        </p:txBody>
      </p:sp>
      <p:sp>
        <p:nvSpPr>
          <p:cNvPr id="17431" name="TextBox 2"/>
          <p:cNvSpPr txBox="1">
            <a:spLocks noChangeArrowheads="1"/>
          </p:cNvSpPr>
          <p:nvPr/>
        </p:nvSpPr>
        <p:spPr bwMode="auto">
          <a:xfrm>
            <a:off x="4839071" y="3429852"/>
            <a:ext cx="5361769" cy="48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ts val="331"/>
              </a:spcBef>
            </a:pPr>
            <a:r>
              <a:rPr lang="en-US" altLang="en-US" sz="1213">
                <a:latin typeface="Comic Sans MS" charset="0"/>
              </a:rPr>
              <a:t>(Left) Optics design from Polaris-M polarization ray trace program                 </a:t>
            </a:r>
          </a:p>
          <a:p>
            <a:pPr eaLnBrk="1" hangingPunct="1">
              <a:spcBef>
                <a:spcPts val="331"/>
              </a:spcBef>
            </a:pPr>
            <a:r>
              <a:rPr lang="en-US" altLang="en-US" sz="1213">
                <a:latin typeface="Comic Sans MS" charset="0"/>
              </a:rPr>
              <a:t>(Right) Layout of spatial and spectropolarimetric image on the FPA. </a:t>
            </a:r>
          </a:p>
        </p:txBody>
      </p:sp>
      <p:sp>
        <p:nvSpPr>
          <p:cNvPr id="29" name="Text Box 84"/>
          <p:cNvSpPr txBox="1">
            <a:spLocks noChangeArrowheads="1"/>
          </p:cNvSpPr>
          <p:nvPr/>
        </p:nvSpPr>
        <p:spPr bwMode="auto">
          <a:xfrm>
            <a:off x="56527" y="948459"/>
            <a:ext cx="3238387" cy="352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764" b="1" u="sng" dirty="0">
                <a:solidFill>
                  <a:schemeClr val="tx1"/>
                </a:solidFill>
                <a:latin typeface="Comic Sans MS" charset="0"/>
                <a:ea typeface="ＭＳ Ｐゴシック" charset="0"/>
              </a:rPr>
              <a:t>Description and Objectives:</a:t>
            </a:r>
            <a:endParaRPr lang="en-US" sz="1984" u="sng" dirty="0">
              <a:solidFill>
                <a:schemeClr val="tx1"/>
              </a:solidFill>
              <a:latin typeface="Comic Sans MS" charset="0"/>
              <a:ea typeface="ＭＳ Ｐゴシック" charset="0"/>
            </a:endParaRPr>
          </a:p>
        </p:txBody>
      </p:sp>
      <p:sp>
        <p:nvSpPr>
          <p:cNvPr id="31" name="Rectangle 88"/>
          <p:cNvSpPr>
            <a:spLocks noChangeArrowheads="1"/>
          </p:cNvSpPr>
          <p:nvPr/>
        </p:nvSpPr>
        <p:spPr bwMode="auto">
          <a:xfrm>
            <a:off x="4802322" y="4280885"/>
            <a:ext cx="4955787" cy="2242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31243" indent="-131243" eaLnBrk="0">
              <a:buFontTx/>
              <a:buChar char="•"/>
              <a:defRPr/>
            </a:pPr>
            <a:r>
              <a:rPr lang="en-US" sz="1323" dirty="0">
                <a:solidFill>
                  <a:schemeClr val="tx1"/>
                </a:solidFill>
                <a:latin typeface="Comic Sans MS" charset="0"/>
                <a:ea typeface="ＭＳ Ｐゴシック" charset="0"/>
              </a:rPr>
              <a:t>Optics and coatings design review	                      06/17</a:t>
            </a:r>
          </a:p>
          <a:p>
            <a:pPr marL="131243" indent="-131243" eaLnBrk="0">
              <a:buFontTx/>
              <a:buChar char="•"/>
              <a:defRPr/>
            </a:pPr>
            <a:r>
              <a:rPr lang="en-US" sz="1323" dirty="0">
                <a:solidFill>
                  <a:schemeClr val="tx1"/>
                </a:solidFill>
                <a:latin typeface="Comic Sans MS" charset="0"/>
                <a:ea typeface="ＭＳ Ｐゴシック" charset="0"/>
                <a:cs typeface="ＭＳ Ｐゴシック" charset="0"/>
              </a:rPr>
              <a:t>Detector tests, meeting requirements	  </a:t>
            </a:r>
            <a:r>
              <a:rPr lang="en-US" sz="1323" dirty="0">
                <a:solidFill>
                  <a:schemeClr val="tx1"/>
                </a:solidFill>
                <a:latin typeface="Comic Sans MS" charset="0"/>
                <a:ea typeface="ＭＳ Ｐゴシック" charset="0"/>
              </a:rPr>
              <a:t>04/18</a:t>
            </a:r>
          </a:p>
          <a:p>
            <a:pPr marL="131243" indent="-131243" eaLnBrk="0">
              <a:buFontTx/>
              <a:buChar char="•"/>
              <a:defRPr/>
            </a:pPr>
            <a:r>
              <a:rPr lang="en-US" sz="1323" dirty="0" err="1">
                <a:solidFill>
                  <a:schemeClr val="tx1"/>
                </a:solidFill>
                <a:latin typeface="Comic Sans MS" charset="0"/>
                <a:ea typeface="ＭＳ Ｐゴシック" charset="0"/>
                <a:cs typeface="ＭＳ Ｐゴシック" charset="0"/>
              </a:rPr>
              <a:t>Spectropolarimeter</a:t>
            </a:r>
            <a:r>
              <a:rPr lang="en-US" sz="1323" dirty="0">
                <a:solidFill>
                  <a:schemeClr val="tx1"/>
                </a:solidFill>
                <a:latin typeface="Comic Sans MS" charset="0"/>
                <a:ea typeface="ＭＳ Ｐゴシック" charset="0"/>
                <a:cs typeface="ＭＳ Ｐゴシック" charset="0"/>
              </a:rPr>
              <a:t> integrated 		  04/18</a:t>
            </a:r>
            <a:endParaRPr lang="en-US" sz="1323" dirty="0">
              <a:solidFill>
                <a:schemeClr val="tx1"/>
              </a:solidFill>
              <a:latin typeface="Comic Sans MS" charset="0"/>
              <a:ea typeface="ＭＳ Ｐゴシック" charset="0"/>
            </a:endParaRPr>
          </a:p>
          <a:p>
            <a:pPr marL="131243" indent="-131243" eaLnBrk="0">
              <a:buFontTx/>
              <a:buChar char="•"/>
              <a:defRPr/>
            </a:pPr>
            <a:r>
              <a:rPr lang="en-US" sz="1323" dirty="0" err="1">
                <a:solidFill>
                  <a:schemeClr val="tx1"/>
                </a:solidFill>
                <a:latin typeface="Comic Sans MS" charset="0"/>
                <a:ea typeface="ＭＳ Ｐゴシック" charset="0"/>
              </a:rPr>
              <a:t>Spectropolarimeter</a:t>
            </a:r>
            <a:r>
              <a:rPr lang="en-US" sz="1323" dirty="0">
                <a:solidFill>
                  <a:schemeClr val="tx1"/>
                </a:solidFill>
                <a:latin typeface="Comic Sans MS" charset="0"/>
                <a:ea typeface="ＭＳ Ｐゴシック" charset="0"/>
              </a:rPr>
              <a:t> calibrated		  </a:t>
            </a:r>
            <a:r>
              <a:rPr lang="en-US" sz="1323" dirty="0">
                <a:solidFill>
                  <a:schemeClr val="tx1"/>
                </a:solidFill>
                <a:latin typeface="Comic Sans MS" charset="0"/>
                <a:ea typeface="ＭＳ Ｐゴシック" charset="0"/>
                <a:cs typeface="ＭＳ Ｐゴシック" charset="0"/>
              </a:rPr>
              <a:t>11/18</a:t>
            </a:r>
          </a:p>
          <a:p>
            <a:pPr marL="131243" indent="-131243" eaLnBrk="0">
              <a:buFontTx/>
              <a:buChar char="•"/>
              <a:defRPr/>
            </a:pPr>
            <a:r>
              <a:rPr lang="en-US" sz="1323" dirty="0">
                <a:solidFill>
                  <a:schemeClr val="tx1"/>
                </a:solidFill>
                <a:latin typeface="Comic Sans MS" charset="0"/>
                <a:ea typeface="ＭＳ Ｐゴシック" charset="0"/>
                <a:cs typeface="ＭＳ Ｐゴシック" charset="0"/>
              </a:rPr>
              <a:t>FPA software design review	           12/18</a:t>
            </a:r>
          </a:p>
          <a:p>
            <a:pPr marL="131243" indent="-131243" eaLnBrk="0">
              <a:buFontTx/>
              <a:buChar char="•"/>
              <a:defRPr/>
            </a:pPr>
            <a:r>
              <a:rPr lang="en-US" sz="1323" dirty="0">
                <a:solidFill>
                  <a:schemeClr val="tx1"/>
                </a:solidFill>
                <a:latin typeface="Comic Sans MS" charset="0"/>
                <a:ea typeface="ＭＳ Ｐゴシック" charset="0"/>
                <a:cs typeface="ＭＳ Ｐゴシック" charset="0"/>
              </a:rPr>
              <a:t>FPA tests, meeting requirements		  04/19</a:t>
            </a:r>
            <a:endParaRPr lang="en-US" sz="1323" dirty="0">
              <a:solidFill>
                <a:schemeClr val="tx1"/>
              </a:solidFill>
              <a:latin typeface="Comic Sans MS" charset="0"/>
              <a:ea typeface="ＭＳ Ｐゴシック" charset="0"/>
            </a:endParaRPr>
          </a:p>
          <a:p>
            <a:pPr marL="131243" indent="-131243" eaLnBrk="0">
              <a:buFontTx/>
              <a:buChar char="•"/>
              <a:defRPr/>
            </a:pPr>
            <a:r>
              <a:rPr lang="en-US" sz="1323" dirty="0">
                <a:solidFill>
                  <a:schemeClr val="tx1"/>
                </a:solidFill>
                <a:latin typeface="Comic Sans MS" charset="0"/>
                <a:ea typeface="ＭＳ Ｐゴシック" charset="0"/>
              </a:rPr>
              <a:t>PUVIS system integrated              		  </a:t>
            </a:r>
            <a:r>
              <a:rPr lang="en-US" sz="1323" dirty="0">
                <a:solidFill>
                  <a:schemeClr val="tx1"/>
                </a:solidFill>
                <a:latin typeface="Comic Sans MS" charset="0"/>
                <a:ea typeface="ＭＳ Ｐゴシック" charset="0"/>
                <a:cs typeface="ＭＳ Ｐゴシック" charset="0"/>
              </a:rPr>
              <a:t>06/19</a:t>
            </a:r>
          </a:p>
          <a:p>
            <a:pPr marL="131243" indent="-131243" eaLnBrk="0">
              <a:buFontTx/>
              <a:buChar char="•"/>
              <a:defRPr/>
            </a:pPr>
            <a:r>
              <a:rPr lang="en-US" sz="1323" dirty="0">
                <a:solidFill>
                  <a:schemeClr val="tx1"/>
                </a:solidFill>
                <a:latin typeface="Comic Sans MS" charset="0"/>
                <a:ea typeface="ＭＳ Ｐゴシック" charset="0"/>
                <a:cs typeface="ＭＳ Ｐゴシック" charset="0"/>
              </a:rPr>
              <a:t>End-to-end </a:t>
            </a:r>
            <a:r>
              <a:rPr lang="en-US" sz="1323" dirty="0" err="1">
                <a:solidFill>
                  <a:schemeClr val="tx1"/>
                </a:solidFill>
                <a:latin typeface="Comic Sans MS" charset="0"/>
                <a:ea typeface="ＭＳ Ｐゴシック" charset="0"/>
                <a:cs typeface="ＭＳ Ｐゴシック" charset="0"/>
              </a:rPr>
              <a:t>spectropolarimetric</a:t>
            </a:r>
            <a:r>
              <a:rPr lang="en-US" sz="1323" dirty="0">
                <a:solidFill>
                  <a:schemeClr val="tx1"/>
                </a:solidFill>
                <a:latin typeface="Comic Sans MS" charset="0"/>
                <a:ea typeface="ＭＳ Ｐゴシック" charset="0"/>
                <a:cs typeface="ＭＳ Ｐゴシック" charset="0"/>
              </a:rPr>
              <a:t> calibration 	  09/19</a:t>
            </a:r>
          </a:p>
          <a:p>
            <a:pPr marL="131243" indent="-131243" eaLnBrk="0">
              <a:buFontTx/>
              <a:buChar char="•"/>
              <a:defRPr/>
            </a:pPr>
            <a:r>
              <a:rPr lang="en-US" sz="1323" dirty="0">
                <a:solidFill>
                  <a:schemeClr val="tx1"/>
                </a:solidFill>
                <a:latin typeface="Comic Sans MS" charset="0"/>
                <a:ea typeface="ＭＳ Ｐゴシック" charset="0"/>
                <a:cs typeface="ＭＳ Ｐゴシック" charset="0"/>
              </a:rPr>
              <a:t>PUVIS field tests			                    10/19</a:t>
            </a:r>
          </a:p>
          <a:p>
            <a:pPr marL="131243" indent="-131243" eaLnBrk="0">
              <a:buFontTx/>
              <a:buChar char="•"/>
              <a:defRPr/>
            </a:pPr>
            <a:r>
              <a:rPr lang="en-US" sz="1323" dirty="0">
                <a:solidFill>
                  <a:schemeClr val="tx1"/>
                </a:solidFill>
                <a:latin typeface="Comic Sans MS" charset="0"/>
                <a:ea typeface="ＭＳ Ｐゴシック" charset="0"/>
                <a:cs typeface="ＭＳ Ｐゴシック" charset="0"/>
              </a:rPr>
              <a:t>Deliver final report to NASA IIP program office   12/19</a:t>
            </a:r>
          </a:p>
        </p:txBody>
      </p:sp>
      <p:sp>
        <p:nvSpPr>
          <p:cNvPr id="30" name="Rectangle 75"/>
          <p:cNvSpPr>
            <a:spLocks noGrp="1" noChangeArrowheads="1"/>
          </p:cNvSpPr>
          <p:nvPr>
            <p:ph type="title"/>
          </p:nvPr>
        </p:nvSpPr>
        <p:spPr>
          <a:xfrm>
            <a:off x="868491" y="122494"/>
            <a:ext cx="9211604" cy="419982"/>
          </a:xfrm>
          <a:extLs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eaLnBrk="1" hangingPunct="1">
              <a:defRPr/>
            </a:pPr>
            <a:r>
              <a:rPr lang="en-US" sz="1984" b="1" dirty="0">
                <a:latin typeface="Comic Sans MS" charset="0"/>
                <a:cs typeface="+mj-cs"/>
              </a:rPr>
              <a:t>IIP-2016 Concept: A Polarization UV-Vis Imaging Spectrometer (PUVIS) for the Composition in the Lower Most Troposphere</a:t>
            </a:r>
            <a:endParaRPr lang="en-US" sz="4409" b="1" dirty="0">
              <a:latin typeface="Comic Sans MS" charset="0"/>
              <a:cs typeface="+mj-cs"/>
            </a:endParaRPr>
          </a:p>
        </p:txBody>
      </p:sp>
    </p:spTree>
    <p:extLst>
      <p:ext uri="{BB962C8B-B14F-4D97-AF65-F5344CB8AC3E}">
        <p14:creationId xmlns:p14="http://schemas.microsoft.com/office/powerpoint/2010/main" val="1232257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03012" y="4745796"/>
            <a:ext cx="184731" cy="385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984">
              <a:latin typeface="Times" charset="0"/>
              <a:ea typeface="ＭＳ Ｐゴシック" charset="0"/>
            </a:endParaRPr>
          </a:p>
        </p:txBody>
      </p:sp>
      <p:sp>
        <p:nvSpPr>
          <p:cNvPr id="25607" name="Line 7"/>
          <p:cNvSpPr>
            <a:spLocks noChangeShapeType="1"/>
          </p:cNvSpPr>
          <p:nvPr/>
        </p:nvSpPr>
        <p:spPr bwMode="auto">
          <a:xfrm>
            <a:off x="182522" y="7281437"/>
            <a:ext cx="8264895" cy="0"/>
          </a:xfrm>
          <a:prstGeom prst="line">
            <a:avLst/>
          </a:prstGeom>
          <a:noFill/>
          <a:ln w="254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08" name="Line 8"/>
          <p:cNvSpPr>
            <a:spLocks noChangeShapeType="1"/>
          </p:cNvSpPr>
          <p:nvPr/>
        </p:nvSpPr>
        <p:spPr bwMode="auto">
          <a:xfrm>
            <a:off x="131774" y="7223689"/>
            <a:ext cx="8446886" cy="0"/>
          </a:xfrm>
          <a:prstGeom prst="line">
            <a:avLst/>
          </a:prstGeom>
          <a:noFill/>
          <a:ln w="254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pic>
        <p:nvPicPr>
          <p:cNvPr id="19460" name="Picture 66" descr="est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664" y="6892953"/>
            <a:ext cx="1578432" cy="78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7" descr="NASA-log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22" y="148744"/>
            <a:ext cx="82246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68" name="Text Box 68"/>
          <p:cNvSpPr txBox="1">
            <a:spLocks noChangeArrowheads="1"/>
          </p:cNvSpPr>
          <p:nvPr/>
        </p:nvSpPr>
        <p:spPr bwMode="auto">
          <a:xfrm>
            <a:off x="403012" y="4658299"/>
            <a:ext cx="184731" cy="385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984">
              <a:latin typeface="Times" charset="0"/>
              <a:ea typeface="ＭＳ Ｐゴシック" charset="0"/>
            </a:endParaRPr>
          </a:p>
        </p:txBody>
      </p:sp>
      <p:sp>
        <p:nvSpPr>
          <p:cNvPr id="25670" name="Line 70"/>
          <p:cNvSpPr>
            <a:spLocks noChangeShapeType="1"/>
          </p:cNvSpPr>
          <p:nvPr/>
        </p:nvSpPr>
        <p:spPr bwMode="auto">
          <a:xfrm>
            <a:off x="140523" y="920460"/>
            <a:ext cx="9656085" cy="0"/>
          </a:xfrm>
          <a:prstGeom prst="line">
            <a:avLst/>
          </a:prstGeom>
          <a:noFill/>
          <a:ln w="28575">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71" name="Line 71"/>
          <p:cNvSpPr>
            <a:spLocks noChangeShapeType="1"/>
          </p:cNvSpPr>
          <p:nvPr/>
        </p:nvSpPr>
        <p:spPr bwMode="auto">
          <a:xfrm>
            <a:off x="308516" y="978208"/>
            <a:ext cx="9656085" cy="0"/>
          </a:xfrm>
          <a:prstGeom prst="line">
            <a:avLst/>
          </a:prstGeom>
          <a:noFill/>
          <a:ln w="28575">
            <a:solidFill>
              <a:srgbClr val="FF5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sp>
        <p:nvSpPr>
          <p:cNvPr id="25675" name="Rectangle 75"/>
          <p:cNvSpPr>
            <a:spLocks noGrp="1" noChangeArrowheads="1"/>
          </p:cNvSpPr>
          <p:nvPr>
            <p:ph type="title"/>
          </p:nvPr>
        </p:nvSpPr>
        <p:spPr>
          <a:xfrm>
            <a:off x="6076267" y="4227818"/>
            <a:ext cx="3821836" cy="1903918"/>
          </a:xfrm>
          <a:extLs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algn="just" eaLnBrk="1" hangingPunct="1">
              <a:buClr>
                <a:schemeClr val="accent1">
                  <a:lumMod val="50000"/>
                </a:schemeClr>
              </a:buClr>
              <a:defRPr/>
            </a:pPr>
            <a:r>
              <a:rPr lang="en-US" sz="1323" dirty="0">
                <a:solidFill>
                  <a:schemeClr val="tx1"/>
                </a:solidFill>
                <a:latin typeface="Comic Sans MS" charset="0"/>
                <a:cs typeface="+mj-cs"/>
              </a:rPr>
              <a:t>The JPL ground-based UV-Vis </a:t>
            </a:r>
            <a:r>
              <a:rPr lang="en-US" sz="1323" dirty="0" err="1">
                <a:solidFill>
                  <a:schemeClr val="tx1"/>
                </a:solidFill>
                <a:latin typeface="Comic Sans MS" charset="0"/>
                <a:cs typeface="+mj-cs"/>
              </a:rPr>
              <a:t>Spectropolarimeter</a:t>
            </a:r>
            <a:r>
              <a:rPr lang="en-US" sz="1323" dirty="0">
                <a:solidFill>
                  <a:schemeClr val="tx1"/>
                </a:solidFill>
                <a:latin typeface="Comic Sans MS" charset="0"/>
                <a:cs typeface="+mj-cs"/>
              </a:rPr>
              <a:t>, an innovative remote sensing instrument, can rapidly deliver accurate and high vertical resolution profiles for O</a:t>
            </a:r>
            <a:r>
              <a:rPr lang="en-US" sz="1323" baseline="-25000" dirty="0">
                <a:solidFill>
                  <a:schemeClr val="tx1"/>
                </a:solidFill>
                <a:latin typeface="Comic Sans MS" charset="0"/>
                <a:cs typeface="+mj-cs"/>
              </a:rPr>
              <a:t>3</a:t>
            </a:r>
            <a:r>
              <a:rPr lang="en-US" sz="1323" dirty="0">
                <a:solidFill>
                  <a:schemeClr val="tx1"/>
                </a:solidFill>
                <a:latin typeface="Comic Sans MS" charset="0"/>
                <a:cs typeface="+mj-cs"/>
              </a:rPr>
              <a:t> and its precursors. This capability could greatly contribute to the validation programs of satellite missions, and the ground-based network of air quality and atmospheric composition. </a:t>
            </a:r>
            <a:endParaRPr lang="en-US" sz="3086" dirty="0">
              <a:solidFill>
                <a:schemeClr val="tx1"/>
              </a:solidFill>
              <a:latin typeface="Comic Sans MS" charset="0"/>
              <a:cs typeface="+mj-cs"/>
            </a:endParaRPr>
          </a:p>
        </p:txBody>
      </p:sp>
      <p:sp>
        <p:nvSpPr>
          <p:cNvPr id="25676" name="Text Box 76"/>
          <p:cNvSpPr txBox="1">
            <a:spLocks noChangeArrowheads="1"/>
          </p:cNvSpPr>
          <p:nvPr/>
        </p:nvSpPr>
        <p:spPr bwMode="auto">
          <a:xfrm>
            <a:off x="252518" y="4616301"/>
            <a:ext cx="184731" cy="385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984">
              <a:latin typeface="Comic Sans MS" charset="0"/>
              <a:ea typeface="ＭＳ Ｐゴシック" charset="0"/>
            </a:endParaRPr>
          </a:p>
        </p:txBody>
      </p:sp>
      <p:sp>
        <p:nvSpPr>
          <p:cNvPr id="25679" name="Text Box 79"/>
          <p:cNvSpPr txBox="1">
            <a:spLocks noChangeArrowheads="1"/>
          </p:cNvSpPr>
          <p:nvPr/>
        </p:nvSpPr>
        <p:spPr bwMode="auto">
          <a:xfrm>
            <a:off x="275268" y="3860334"/>
            <a:ext cx="184731" cy="385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984" u="sng">
              <a:latin typeface="Comic Sans MS" charset="0"/>
              <a:ea typeface="ＭＳ Ｐゴシック" charset="0"/>
            </a:endParaRPr>
          </a:p>
        </p:txBody>
      </p:sp>
      <p:sp>
        <p:nvSpPr>
          <p:cNvPr id="25683" name="Rectangle 83"/>
          <p:cNvSpPr>
            <a:spLocks noChangeArrowheads="1"/>
          </p:cNvSpPr>
          <p:nvPr/>
        </p:nvSpPr>
        <p:spPr bwMode="auto">
          <a:xfrm>
            <a:off x="7472708" y="5038034"/>
            <a:ext cx="184731" cy="287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sz="1323">
              <a:ea typeface="ＭＳ Ｐゴシック" charset="0"/>
            </a:endParaRPr>
          </a:p>
        </p:txBody>
      </p:sp>
      <p:sp>
        <p:nvSpPr>
          <p:cNvPr id="25694" name="Text Box 94"/>
          <p:cNvSpPr txBox="1">
            <a:spLocks noChangeArrowheads="1"/>
          </p:cNvSpPr>
          <p:nvPr/>
        </p:nvSpPr>
        <p:spPr bwMode="auto">
          <a:xfrm>
            <a:off x="252518" y="7258687"/>
            <a:ext cx="1189949" cy="255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102" b="1" dirty="0">
                <a:latin typeface="Comic Sans MS" charset="0"/>
                <a:ea typeface="ＭＳ Ｐゴシック" charset="0"/>
                <a:cs typeface="ＭＳ Ｐゴシック" charset="0"/>
              </a:rPr>
              <a:t>August/17</a:t>
            </a:r>
          </a:p>
        </p:txBody>
      </p:sp>
      <p:sp>
        <p:nvSpPr>
          <p:cNvPr id="32" name="Rectangle 75"/>
          <p:cNvSpPr txBox="1">
            <a:spLocks noChangeArrowheads="1"/>
          </p:cNvSpPr>
          <p:nvPr/>
        </p:nvSpPr>
        <p:spPr bwMode="auto">
          <a:xfrm>
            <a:off x="868491" y="122494"/>
            <a:ext cx="9211604" cy="41998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1984" b="1">
                <a:solidFill>
                  <a:schemeClr val="bg1"/>
                </a:solidFill>
                <a:latin typeface="Comic Sans MS" charset="0"/>
                <a:cs typeface="+mj-cs"/>
              </a:rPr>
              <a:t>IIP-2016 Concept: A Polarization UV-Vis Imaging Spectrometer (PUVIS) for the Composition in the Lower Most Troposphere</a:t>
            </a:r>
            <a:endParaRPr lang="en-US" sz="4409" b="1" dirty="0">
              <a:solidFill>
                <a:schemeClr val="bg1"/>
              </a:solidFill>
              <a:latin typeface="Comic Sans MS" charset="0"/>
              <a:cs typeface="+mj-cs"/>
            </a:endParaRPr>
          </a:p>
        </p:txBody>
      </p:sp>
      <p:sp>
        <p:nvSpPr>
          <p:cNvPr id="33" name="Text Box 77"/>
          <p:cNvSpPr txBox="1">
            <a:spLocks noChangeArrowheads="1"/>
          </p:cNvSpPr>
          <p:nvPr/>
        </p:nvSpPr>
        <p:spPr bwMode="auto">
          <a:xfrm>
            <a:off x="2436424" y="584475"/>
            <a:ext cx="5123780" cy="3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a:spcBef>
                <a:spcPts val="2249"/>
              </a:spcBef>
              <a:defRPr/>
            </a:pPr>
            <a:r>
              <a:rPr lang="en-US" sz="1543" b="1" dirty="0">
                <a:latin typeface="Comic Sans MS" charset="0"/>
                <a:ea typeface="ＭＳ Ｐゴシック" charset="0"/>
              </a:rPr>
              <a:t>PI: </a:t>
            </a:r>
            <a:r>
              <a:rPr lang="en-US" sz="1543" b="1" dirty="0" err="1">
                <a:latin typeface="Comic Sans MS" charset="0"/>
                <a:ea typeface="ＭＳ Ｐゴシック" charset="0"/>
              </a:rPr>
              <a:t>Dejian</a:t>
            </a:r>
            <a:r>
              <a:rPr lang="en-US" sz="1543" b="1" dirty="0">
                <a:latin typeface="Comic Sans MS" charset="0"/>
                <a:ea typeface="ＭＳ Ｐゴシック" charset="0"/>
              </a:rPr>
              <a:t> Fu, JPL</a:t>
            </a:r>
            <a:endParaRPr lang="en-US" sz="1543" dirty="0">
              <a:latin typeface="Comic Sans MS" charset="0"/>
              <a:ea typeface="ＭＳ Ｐゴシック" charset="0"/>
            </a:endParaRPr>
          </a:p>
        </p:txBody>
      </p:sp>
      <p:pic>
        <p:nvPicPr>
          <p:cNvPr id="19472" name="Picture 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774" y="4112323"/>
            <a:ext cx="5975993" cy="22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3" name="TextBox 34"/>
          <p:cNvSpPr txBox="1">
            <a:spLocks noChangeArrowheads="1"/>
          </p:cNvSpPr>
          <p:nvPr/>
        </p:nvSpPr>
        <p:spPr bwMode="auto">
          <a:xfrm>
            <a:off x="126523" y="6257731"/>
            <a:ext cx="7335685"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just" eaLnBrk="1" hangingPunct="1"/>
            <a:r>
              <a:rPr lang="en-US" altLang="en-US" sz="1323" b="1">
                <a:latin typeface="Comic Sans MS" charset="0"/>
              </a:rPr>
              <a:t>Figure 4.</a:t>
            </a:r>
            <a:r>
              <a:rPr lang="en-US" altLang="en-US" sz="1323">
                <a:latin typeface="Comic Sans MS" charset="0"/>
              </a:rPr>
              <a:t> (Left) A heritage ground-based high resolution UV-Vis spectropolarimeter that was built with support from the JPL internal Research and Technology Development program. (Right) Measured (red) and simulated (green curve) degree of linear polarization of O</a:t>
            </a:r>
            <a:r>
              <a:rPr lang="en-US" altLang="en-US" sz="1323" baseline="-25000">
                <a:latin typeface="Comic Sans MS" charset="0"/>
              </a:rPr>
              <a:t>3 </a:t>
            </a:r>
            <a:r>
              <a:rPr lang="en-US" altLang="en-US" sz="1323">
                <a:latin typeface="Comic Sans MS" charset="0"/>
              </a:rPr>
              <a:t>from the rooftop of a JPL building. </a:t>
            </a:r>
          </a:p>
        </p:txBody>
      </p:sp>
      <p:sp>
        <p:nvSpPr>
          <p:cNvPr id="36" name="Line 81"/>
          <p:cNvSpPr>
            <a:spLocks noChangeShapeType="1"/>
          </p:cNvSpPr>
          <p:nvPr/>
        </p:nvSpPr>
        <p:spPr bwMode="auto">
          <a:xfrm>
            <a:off x="-83468" y="3988079"/>
            <a:ext cx="10079567"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646">
              <a:ea typeface="ＭＳ Ｐゴシック" charset="0"/>
            </a:endParaRPr>
          </a:p>
        </p:txBody>
      </p:sp>
      <p:pic>
        <p:nvPicPr>
          <p:cNvPr id="1947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0510" y="1072704"/>
            <a:ext cx="5172778" cy="264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6" name="TextBox 38"/>
          <p:cNvSpPr txBox="1">
            <a:spLocks noChangeArrowheads="1"/>
          </p:cNvSpPr>
          <p:nvPr/>
        </p:nvSpPr>
        <p:spPr bwMode="auto">
          <a:xfrm>
            <a:off x="2338429" y="3555847"/>
            <a:ext cx="3344107" cy="28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just" eaLnBrk="1" hangingPunct="1"/>
            <a:r>
              <a:rPr lang="en-US" altLang="en-US" sz="1323" b="1">
                <a:latin typeface="Comic Sans MS" charset="0"/>
              </a:rPr>
              <a:t>Figure 3.</a:t>
            </a:r>
            <a:r>
              <a:rPr lang="en-US" altLang="en-US" sz="1323">
                <a:latin typeface="Comic Sans MS" charset="0"/>
              </a:rPr>
              <a:t> 3-D view of Air-PUVIS.</a:t>
            </a:r>
          </a:p>
        </p:txBody>
      </p:sp>
      <p:sp>
        <p:nvSpPr>
          <p:cNvPr id="40" name="Rectangle 75"/>
          <p:cNvSpPr txBox="1">
            <a:spLocks noChangeArrowheads="1"/>
          </p:cNvSpPr>
          <p:nvPr/>
        </p:nvSpPr>
        <p:spPr bwMode="auto">
          <a:xfrm>
            <a:off x="5684284" y="1133951"/>
            <a:ext cx="4283816" cy="274388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just" eaLnBrk="1" hangingPunct="1"/>
            <a:r>
              <a:rPr lang="en-US" altLang="en-US" sz="1543" b="1" u="sng">
                <a:solidFill>
                  <a:schemeClr val="tx2"/>
                </a:solidFill>
                <a:latin typeface="Comic Sans MS" charset="0"/>
              </a:rPr>
              <a:t>Operational Concept</a:t>
            </a:r>
          </a:p>
          <a:p>
            <a:pPr algn="just" eaLnBrk="1" hangingPunct="1">
              <a:spcBef>
                <a:spcPts val="661"/>
              </a:spcBef>
            </a:pPr>
            <a:r>
              <a:rPr lang="en-US" altLang="en-US" sz="1323">
                <a:solidFill>
                  <a:schemeClr val="tx2"/>
                </a:solidFill>
                <a:latin typeface="Comic Sans MS" charset="0"/>
              </a:rPr>
              <a:t>We propose building an aircraft-size (6U, shown in Figure 3) PUVIS instrument package (FOV 76°, single FPA), which will readily fly on an aircraft for demonstrating the operational readiness in the coming NASA programs in December 2019. </a:t>
            </a:r>
          </a:p>
          <a:p>
            <a:pPr algn="just" eaLnBrk="1" hangingPunct="1">
              <a:spcBef>
                <a:spcPts val="661"/>
              </a:spcBef>
            </a:pPr>
            <a:r>
              <a:rPr lang="en-US" altLang="en-US" sz="1323">
                <a:solidFill>
                  <a:schemeClr val="tx2"/>
                </a:solidFill>
                <a:latin typeface="Comic Sans MS" charset="0"/>
              </a:rPr>
              <a:t>For future space mission, PUVIS could provide imaging spectropolarimetric measurements with a wide swath (FOV 120°, through combining two sets of optics and the FPAs) from a 12U platform in a LEO orbit. </a:t>
            </a:r>
          </a:p>
          <a:p>
            <a:pPr algn="just" eaLnBrk="1" hangingPunct="1"/>
            <a:r>
              <a:rPr lang="en-US" altLang="en-US" sz="1543">
                <a:solidFill>
                  <a:schemeClr val="tx2"/>
                </a:solidFill>
                <a:latin typeface="Comic Sans MS" charset="0"/>
              </a:rPr>
              <a:t> </a:t>
            </a:r>
            <a:endParaRPr lang="en-US" altLang="en-US" sz="3527">
              <a:solidFill>
                <a:schemeClr val="tx2"/>
              </a:solidFill>
              <a:latin typeface="Comic Sans MS" charset="0"/>
            </a:endParaRPr>
          </a:p>
        </p:txBody>
      </p:sp>
      <p:sp>
        <p:nvSpPr>
          <p:cNvPr id="19478" name="TextBox 5"/>
          <p:cNvSpPr txBox="1">
            <a:spLocks noChangeArrowheads="1"/>
          </p:cNvSpPr>
          <p:nvPr/>
        </p:nvSpPr>
        <p:spPr bwMode="auto">
          <a:xfrm>
            <a:off x="3500378" y="4325814"/>
            <a:ext cx="2267903" cy="61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764" b="1">
                <a:solidFill>
                  <a:srgbClr val="FF0000"/>
                </a:solidFill>
              </a:rPr>
              <a:t>Measurement</a:t>
            </a:r>
          </a:p>
          <a:p>
            <a:pPr eaLnBrk="1" hangingPunct="1"/>
            <a:r>
              <a:rPr lang="en-US" altLang="en-US" sz="1764" b="1">
                <a:solidFill>
                  <a:srgbClr val="008000"/>
                </a:solidFill>
              </a:rPr>
              <a:t>Simulation</a:t>
            </a:r>
          </a:p>
        </p:txBody>
      </p:sp>
    </p:spTree>
    <p:extLst>
      <p:ext uri="{BB962C8B-B14F-4D97-AF65-F5344CB8AC3E}">
        <p14:creationId xmlns:p14="http://schemas.microsoft.com/office/powerpoint/2010/main" val="105087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962" y="-182563"/>
            <a:ext cx="9074150" cy="1258887"/>
          </a:xfrm>
        </p:spPr>
        <p:txBody>
          <a:bodyPr/>
          <a:lstStyle/>
          <a:p>
            <a:r>
              <a:rPr lang="en-US" sz="2800" dirty="0"/>
              <a:t>A new Atmospheric  Composition Constellation to Observe Global and Regional Pollution and Greenhouse Gases </a:t>
            </a:r>
          </a:p>
        </p:txBody>
      </p:sp>
      <p:pic>
        <p:nvPicPr>
          <p:cNvPr id="6" name="Picture 5"/>
          <p:cNvPicPr>
            <a:picLocks noChangeAspect="1"/>
          </p:cNvPicPr>
          <p:nvPr/>
        </p:nvPicPr>
        <p:blipFill>
          <a:blip r:embed="rId3"/>
          <a:stretch>
            <a:fillRect/>
          </a:stretch>
        </p:blipFill>
        <p:spPr>
          <a:xfrm>
            <a:off x="1203861" y="3939235"/>
            <a:ext cx="7090992" cy="3505489"/>
          </a:xfrm>
          <a:prstGeom prst="rect">
            <a:avLst/>
          </a:prstGeom>
        </p:spPr>
      </p:pic>
      <p:sp>
        <p:nvSpPr>
          <p:cNvPr id="7" name="TextBox 6"/>
          <p:cNvSpPr txBox="1"/>
          <p:nvPr/>
        </p:nvSpPr>
        <p:spPr>
          <a:xfrm>
            <a:off x="5192712" y="7020730"/>
            <a:ext cx="3276599" cy="507421"/>
          </a:xfrm>
          <a:prstGeom prst="rect">
            <a:avLst/>
          </a:prstGeom>
          <a:solidFill>
            <a:schemeClr val="bg1"/>
          </a:solidFill>
        </p:spPr>
        <p:txBody>
          <a:bodyPr wrap="square" rtlCol="0">
            <a:spAutoFit/>
          </a:bodyPr>
          <a:lstStyle/>
          <a:p>
            <a:r>
              <a:rPr lang="en-US" sz="1400" dirty="0">
                <a:solidFill>
                  <a:schemeClr val="tx1"/>
                </a:solidFill>
              </a:rPr>
              <a:t>A-Train, </a:t>
            </a:r>
            <a:r>
              <a:rPr lang="en-US" sz="1400" dirty="0" err="1">
                <a:solidFill>
                  <a:schemeClr val="tx1"/>
                </a:solidFill>
              </a:rPr>
              <a:t>Suomi</a:t>
            </a:r>
            <a:r>
              <a:rPr lang="en-US" sz="1400" dirty="0">
                <a:solidFill>
                  <a:schemeClr val="tx1"/>
                </a:solidFill>
              </a:rPr>
              <a:t> NPP</a:t>
            </a:r>
          </a:p>
          <a:p>
            <a:r>
              <a:rPr lang="en-US" sz="1400" dirty="0" err="1">
                <a:solidFill>
                  <a:schemeClr val="tx1"/>
                </a:solidFill>
              </a:rPr>
              <a:t>MetOp</a:t>
            </a:r>
            <a:r>
              <a:rPr lang="en-US" sz="1400" dirty="0">
                <a:solidFill>
                  <a:schemeClr val="tx1"/>
                </a:solidFill>
              </a:rPr>
              <a:t>, Sentinel-5P</a:t>
            </a:r>
          </a:p>
        </p:txBody>
      </p:sp>
      <p:sp>
        <p:nvSpPr>
          <p:cNvPr id="8" name="TextBox 7"/>
          <p:cNvSpPr txBox="1"/>
          <p:nvPr/>
        </p:nvSpPr>
        <p:spPr>
          <a:xfrm rot="5400000">
            <a:off x="7382838" y="5201272"/>
            <a:ext cx="2587267" cy="566719"/>
          </a:xfrm>
          <a:prstGeom prst="rect">
            <a:avLst/>
          </a:prstGeom>
          <a:noFill/>
        </p:spPr>
        <p:txBody>
          <a:bodyPr wrap="none" rtlCol="0">
            <a:spAutoFit/>
          </a:bodyPr>
          <a:lstStyle/>
          <a:p>
            <a:pPr algn="ctr"/>
            <a:r>
              <a:rPr lang="en-US" sz="1600" dirty="0">
                <a:solidFill>
                  <a:schemeClr val="tx1"/>
                </a:solidFill>
              </a:rPr>
              <a:t>Adapted  from </a:t>
            </a:r>
          </a:p>
          <a:p>
            <a:pPr algn="ctr"/>
            <a:r>
              <a:rPr lang="en-US" sz="1600" dirty="0">
                <a:solidFill>
                  <a:schemeClr val="tx1"/>
                </a:solidFill>
              </a:rPr>
              <a:t>Bowman, Atm. </a:t>
            </a:r>
            <a:r>
              <a:rPr lang="en-US" sz="1600" dirty="0" err="1">
                <a:solidFill>
                  <a:schemeClr val="tx1"/>
                </a:solidFill>
              </a:rPr>
              <a:t>Env</a:t>
            </a:r>
            <a:r>
              <a:rPr lang="en-US" sz="1600" dirty="0">
                <a:solidFill>
                  <a:schemeClr val="tx1"/>
                </a:solidFill>
              </a:rPr>
              <a:t>., 2013</a:t>
            </a:r>
          </a:p>
        </p:txBody>
      </p:sp>
      <p:sp>
        <p:nvSpPr>
          <p:cNvPr id="9" name="Content Placeholder 2"/>
          <p:cNvSpPr txBox="1">
            <a:spLocks/>
          </p:cNvSpPr>
          <p:nvPr/>
        </p:nvSpPr>
        <p:spPr>
          <a:xfrm>
            <a:off x="468312" y="1189037"/>
            <a:ext cx="9144000" cy="2514600"/>
          </a:xfrm>
          <a:prstGeom prst="rect">
            <a:avLst/>
          </a:prstGeom>
          <a:ln w="12700">
            <a:solidFill>
              <a:schemeClr val="tx1"/>
            </a:solidFill>
            <a:prstDash val="solid"/>
          </a:ln>
        </p:spPr>
        <p:txBody>
          <a:bodyPr/>
          <a:lstStyle>
            <a:lvl1pPr marL="377825" indent="-377825" algn="l" defTabSz="503238" rtl="0" eaLnBrk="0" fontAlgn="base" hangingPunct="0">
              <a:spcBef>
                <a:spcPct val="20000"/>
              </a:spcBef>
              <a:spcAft>
                <a:spcPct val="0"/>
              </a:spcAft>
              <a:buFont typeface="Arial" charset="0"/>
              <a:buChar char="•"/>
              <a:defRPr sz="3500" kern="1200">
                <a:solidFill>
                  <a:schemeClr val="tx1"/>
                </a:solidFill>
                <a:latin typeface="+mn-lt"/>
                <a:ea typeface="ＭＳ Ｐゴシック" charset="-128"/>
                <a:cs typeface="ＭＳ Ｐゴシック" charset="-128"/>
              </a:defRPr>
            </a:lvl1pPr>
            <a:lvl2pPr marL="817563" indent="-314325" algn="l" defTabSz="503238" rtl="0" eaLnBrk="0" fontAlgn="base" hangingPunct="0">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58888" indent="-250825" algn="l" defTabSz="503238" rtl="0" eaLnBrk="0" fontAlgn="base" hangingPunct="0">
              <a:spcBef>
                <a:spcPct val="20000"/>
              </a:spcBef>
              <a:spcAft>
                <a:spcPct val="0"/>
              </a:spcAft>
              <a:buFont typeface="Arial" charset="0"/>
              <a:buChar char="•"/>
              <a:defRPr sz="2600" kern="1200">
                <a:solidFill>
                  <a:schemeClr val="tx1"/>
                </a:solidFill>
                <a:latin typeface="+mn-lt"/>
                <a:ea typeface="ＭＳ Ｐゴシック" charset="-128"/>
                <a:cs typeface="+mn-cs"/>
              </a:defRPr>
            </a:lvl3pPr>
            <a:lvl4pPr marL="1763713"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66950"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771844" indent="-251986" algn="l" defTabSz="503972" rtl="0" eaLnBrk="1" latinLnBrk="0" hangingPunct="1">
              <a:spcBef>
                <a:spcPct val="20000"/>
              </a:spcBef>
              <a:buFont typeface="Arial"/>
              <a:buChar char="•"/>
              <a:defRPr sz="2200"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0"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0"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0" kern="1200">
                <a:solidFill>
                  <a:schemeClr val="tx1"/>
                </a:solidFill>
                <a:latin typeface="+mn-lt"/>
                <a:ea typeface="+mn-ea"/>
                <a:cs typeface="+mn-cs"/>
              </a:defRPr>
            </a:lvl9pPr>
          </a:lstStyle>
          <a:p>
            <a:pPr marL="109538" lvl="1" indent="0" algn="just">
              <a:spcBef>
                <a:spcPts val="900"/>
              </a:spcBef>
              <a:spcAft>
                <a:spcPts val="0"/>
              </a:spcAft>
              <a:buClr>
                <a:schemeClr val="accent5">
                  <a:lumMod val="50000"/>
                </a:schemeClr>
              </a:buClr>
              <a:buNone/>
              <a:defRPr/>
            </a:pPr>
            <a:r>
              <a:rPr lang="en-US" sz="2000" dirty="0"/>
              <a:t>The rapid change in global emissions and their impact of air quality and climate requires a new observing system of GEO and LEO sounders to quantify global sources of local pollution and inferring surface carbon fluxes [</a:t>
            </a:r>
            <a:r>
              <a:rPr lang="en-US" sz="1800" dirty="0"/>
              <a:t>Bowman, 2013; Fu </a:t>
            </a:r>
            <a:r>
              <a:rPr lang="en-US" sz="1800" i="1" dirty="0"/>
              <a:t>et al.</a:t>
            </a:r>
            <a:r>
              <a:rPr lang="en-US" sz="1800" dirty="0"/>
              <a:t>, 2016</a:t>
            </a:r>
            <a:r>
              <a:rPr lang="en-US" sz="2000" dirty="0"/>
              <a:t>].  </a:t>
            </a:r>
          </a:p>
          <a:p>
            <a:pPr marL="893763" lvl="2" indent="-342900" algn="just">
              <a:lnSpc>
                <a:spcPct val="100000"/>
              </a:lnSpc>
              <a:spcBef>
                <a:spcPts val="300"/>
              </a:spcBef>
              <a:spcAft>
                <a:spcPts val="0"/>
              </a:spcAft>
              <a:buClr>
                <a:schemeClr val="accent5">
                  <a:lumMod val="50000"/>
                </a:schemeClr>
              </a:buClr>
              <a:buFont typeface="Wingdings" charset="2"/>
              <a:buChar char="Ø"/>
              <a:defRPr/>
            </a:pPr>
            <a:r>
              <a:rPr lang="en-US" sz="1600" dirty="0"/>
              <a:t>LEO A-Train AIRS/OMI and SNPP </a:t>
            </a:r>
            <a:r>
              <a:rPr lang="en-US" sz="1600" dirty="0" err="1"/>
              <a:t>CrIS</a:t>
            </a:r>
            <a:r>
              <a:rPr lang="en-US" sz="1600" dirty="0"/>
              <a:t>/OMPS can support this constellation by distinguishing lower and upper tropospheric O</a:t>
            </a:r>
            <a:r>
              <a:rPr lang="en-US" sz="1600" baseline="-25000" dirty="0"/>
              <a:t>3</a:t>
            </a:r>
            <a:r>
              <a:rPr lang="en-US" sz="1600" dirty="0"/>
              <a:t> signals. </a:t>
            </a:r>
          </a:p>
          <a:p>
            <a:pPr marL="893763" lvl="2" indent="-342900" algn="just">
              <a:lnSpc>
                <a:spcPct val="100000"/>
              </a:lnSpc>
              <a:spcBef>
                <a:spcPts val="300"/>
              </a:spcBef>
              <a:spcAft>
                <a:spcPts val="0"/>
              </a:spcAft>
              <a:buClr>
                <a:schemeClr val="accent5">
                  <a:lumMod val="50000"/>
                </a:schemeClr>
              </a:buClr>
              <a:buFont typeface="Wingdings" charset="2"/>
              <a:buChar char="Ø"/>
              <a:defRPr/>
            </a:pPr>
            <a:r>
              <a:rPr lang="en-US" sz="1600" dirty="0"/>
              <a:t>LEO sounders will be a crucial link between GEO sounders over America, Europe and Asia as well as the sole satellite observations in the SH.</a:t>
            </a:r>
          </a:p>
          <a:p>
            <a:pPr marL="893763" lvl="2" indent="-342900" algn="just">
              <a:lnSpc>
                <a:spcPct val="100000"/>
              </a:lnSpc>
              <a:spcBef>
                <a:spcPts val="300"/>
              </a:spcBef>
              <a:spcAft>
                <a:spcPts val="0"/>
              </a:spcAft>
              <a:buClr>
                <a:schemeClr val="accent5">
                  <a:lumMod val="50000"/>
                </a:schemeClr>
              </a:buClr>
              <a:buFont typeface="Wingdings" charset="2"/>
              <a:buChar char="Ø"/>
              <a:defRPr/>
            </a:pPr>
            <a:r>
              <a:rPr lang="en-US" sz="1600" dirty="0"/>
              <a:t>LEO joint </a:t>
            </a:r>
            <a:r>
              <a:rPr lang="en-US" sz="1600" dirty="0" err="1"/>
              <a:t>CrIS</a:t>
            </a:r>
            <a:r>
              <a:rPr lang="en-US" sz="1600" dirty="0"/>
              <a:t>/TROPOMI measurements can provide the high resolution CO/CH</a:t>
            </a:r>
            <a:r>
              <a:rPr lang="en-US" sz="1600" baseline="-25000" dirty="0"/>
              <a:t>4</a:t>
            </a:r>
            <a:r>
              <a:rPr lang="en-US" sz="1600" dirty="0"/>
              <a:t> profile data [Fu </a:t>
            </a:r>
            <a:r>
              <a:rPr lang="en-US" sz="1600" i="1" dirty="0"/>
              <a:t>et al.</a:t>
            </a:r>
            <a:r>
              <a:rPr lang="en-US" sz="1600" dirty="0"/>
              <a:t>, 2016].</a:t>
            </a:r>
          </a:p>
        </p:txBody>
      </p:sp>
    </p:spTree>
    <p:extLst>
      <p:ext uri="{BB962C8B-B14F-4D97-AF65-F5344CB8AC3E}">
        <p14:creationId xmlns:p14="http://schemas.microsoft.com/office/powerpoint/2010/main" val="496883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712" y="0"/>
            <a:ext cx="9074150" cy="960437"/>
          </a:xfrm>
        </p:spPr>
        <p:txBody>
          <a:bodyPr/>
          <a:lstStyle/>
          <a:p>
            <a:r>
              <a:rPr lang="en-US" sz="2800" dirty="0" err="1"/>
              <a:t>CrIS</a:t>
            </a:r>
            <a:r>
              <a:rPr lang="en-US" sz="2800" dirty="0"/>
              <a:t> and MOPITT CO during Biomass Burning on August 27-28, 2013</a:t>
            </a:r>
          </a:p>
        </p:txBody>
      </p:sp>
      <p:pic>
        <p:nvPicPr>
          <p:cNvPr id="4" name="Picture 3"/>
          <p:cNvPicPr>
            <a:picLocks noChangeAspect="1"/>
          </p:cNvPicPr>
          <p:nvPr/>
        </p:nvPicPr>
        <p:blipFill>
          <a:blip r:embed="rId3"/>
          <a:stretch>
            <a:fillRect/>
          </a:stretch>
        </p:blipFill>
        <p:spPr>
          <a:xfrm>
            <a:off x="0" y="1036637"/>
            <a:ext cx="10080625" cy="6106598"/>
          </a:xfrm>
          <a:prstGeom prst="rect">
            <a:avLst/>
          </a:prstGeom>
        </p:spPr>
      </p:pic>
      <p:pic>
        <p:nvPicPr>
          <p:cNvPr id="3" name="Picture 2"/>
          <p:cNvPicPr>
            <a:picLocks noChangeAspect="1"/>
          </p:cNvPicPr>
          <p:nvPr/>
        </p:nvPicPr>
        <p:blipFill>
          <a:blip r:embed="rId4"/>
          <a:stretch>
            <a:fillRect/>
          </a:stretch>
        </p:blipFill>
        <p:spPr>
          <a:xfrm rot="16200000">
            <a:off x="7820193" y="5664295"/>
            <a:ext cx="530597" cy="3206040"/>
          </a:xfrm>
          <a:prstGeom prst="rect">
            <a:avLst/>
          </a:prstGeom>
        </p:spPr>
      </p:pic>
      <p:pic>
        <p:nvPicPr>
          <p:cNvPr id="5" name="Picture 4"/>
          <p:cNvPicPr>
            <a:picLocks noChangeAspect="1"/>
          </p:cNvPicPr>
          <p:nvPr/>
        </p:nvPicPr>
        <p:blipFill>
          <a:blip r:embed="rId5"/>
          <a:stretch>
            <a:fillRect/>
          </a:stretch>
        </p:blipFill>
        <p:spPr>
          <a:xfrm>
            <a:off x="4922202" y="7208837"/>
            <a:ext cx="1565910" cy="278130"/>
          </a:xfrm>
          <a:prstGeom prst="rect">
            <a:avLst/>
          </a:prstGeom>
        </p:spPr>
      </p:pic>
    </p:spTree>
    <p:extLst>
      <p:ext uri="{BB962C8B-B14F-4D97-AF65-F5344CB8AC3E}">
        <p14:creationId xmlns:p14="http://schemas.microsoft.com/office/powerpoint/2010/main" val="776874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112" y="-182563"/>
            <a:ext cx="9074150" cy="1258887"/>
          </a:xfrm>
        </p:spPr>
        <p:txBody>
          <a:bodyPr/>
          <a:lstStyle/>
          <a:p>
            <a:r>
              <a:rPr lang="en-US" sz="2800" dirty="0"/>
              <a:t>Applied TES algorithm to IASI Data </a:t>
            </a:r>
          </a:p>
        </p:txBody>
      </p:sp>
      <p:sp>
        <p:nvSpPr>
          <p:cNvPr id="3" name="TextBox 65"/>
          <p:cNvSpPr txBox="1">
            <a:spLocks noChangeArrowheads="1"/>
          </p:cNvSpPr>
          <p:nvPr/>
        </p:nvSpPr>
        <p:spPr bwMode="auto">
          <a:xfrm>
            <a:off x="314129" y="7032556"/>
            <a:ext cx="8763000" cy="32868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eaLnBrk="0" hangingPunct="0">
              <a:defRPr sz="2900">
                <a:solidFill>
                  <a:schemeClr val="tx1"/>
                </a:solidFill>
                <a:latin typeface="Arial Narrow" charset="0"/>
                <a:ea typeface="ＭＳ Ｐゴシック" charset="0"/>
                <a:cs typeface="ＭＳ Ｐゴシック" charset="0"/>
              </a:defRPr>
            </a:lvl1pPr>
            <a:lvl2pPr marL="742950" indent="-285750" eaLnBrk="0" hangingPunct="0">
              <a:defRPr sz="2900">
                <a:solidFill>
                  <a:schemeClr val="tx1"/>
                </a:solidFill>
                <a:latin typeface="Arial Narrow" charset="0"/>
                <a:ea typeface="ＭＳ Ｐゴシック" charset="0"/>
              </a:defRPr>
            </a:lvl2pPr>
            <a:lvl3pPr marL="1143000" indent="-228600" eaLnBrk="0" hangingPunct="0">
              <a:defRPr sz="2900">
                <a:solidFill>
                  <a:schemeClr val="tx1"/>
                </a:solidFill>
                <a:latin typeface="Arial Narrow" charset="0"/>
                <a:ea typeface="ＭＳ Ｐゴシック" charset="0"/>
              </a:defRPr>
            </a:lvl3pPr>
            <a:lvl4pPr marL="1600200" indent="-228600" eaLnBrk="0" hangingPunct="0">
              <a:defRPr sz="2900">
                <a:solidFill>
                  <a:schemeClr val="tx1"/>
                </a:solidFill>
                <a:latin typeface="Arial Narrow" charset="0"/>
                <a:ea typeface="ＭＳ Ｐゴシック" charset="0"/>
              </a:defRPr>
            </a:lvl4pPr>
            <a:lvl5pPr marL="2057400" indent="-228600" eaLnBrk="0" hangingPunct="0">
              <a:defRPr sz="29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0"/>
              </a:defRPr>
            </a:lvl9pPr>
          </a:lstStyle>
          <a:p>
            <a:pPr marL="0" indent="0" algn="just">
              <a:buClr>
                <a:schemeClr val="accent6"/>
              </a:buClr>
              <a:defRPr/>
            </a:pPr>
            <a:r>
              <a:rPr lang="en-US" sz="1600" dirty="0" err="1"/>
              <a:t>Oetjen</a:t>
            </a:r>
            <a:r>
              <a:rPr lang="en-US" sz="1600" dirty="0"/>
              <a:t> H., Payne V.H., et al., ACP, 2016: A joint data record of tropospheric ozone from Aura-TES and </a:t>
            </a:r>
            <a:r>
              <a:rPr lang="en-US" sz="1600" dirty="0" err="1"/>
              <a:t>MetOp</a:t>
            </a:r>
            <a:r>
              <a:rPr lang="en-US" sz="1600" dirty="0"/>
              <a:t>-IASI </a:t>
            </a:r>
          </a:p>
        </p:txBody>
      </p:sp>
      <p:pic>
        <p:nvPicPr>
          <p:cNvPr id="5" name="Picture 4"/>
          <p:cNvPicPr>
            <a:picLocks noChangeAspect="1"/>
          </p:cNvPicPr>
          <p:nvPr/>
        </p:nvPicPr>
        <p:blipFill>
          <a:blip r:embed="rId3"/>
          <a:stretch>
            <a:fillRect/>
          </a:stretch>
        </p:blipFill>
        <p:spPr>
          <a:xfrm>
            <a:off x="1535112" y="1111810"/>
            <a:ext cx="6812191" cy="5645836"/>
          </a:xfrm>
          <a:prstGeom prst="rect">
            <a:avLst/>
          </a:prstGeom>
        </p:spPr>
      </p:pic>
    </p:spTree>
    <p:extLst>
      <p:ext uri="{BB962C8B-B14F-4D97-AF65-F5344CB8AC3E}">
        <p14:creationId xmlns:p14="http://schemas.microsoft.com/office/powerpoint/2010/main" val="171093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962" y="-182563"/>
            <a:ext cx="9074150" cy="1258887"/>
          </a:xfrm>
        </p:spPr>
        <p:txBody>
          <a:bodyPr/>
          <a:lstStyle/>
          <a:p>
            <a:r>
              <a:rPr lang="en-US" sz="2800" dirty="0"/>
              <a:t>Spectral Regions Used in Joint Retrievals</a:t>
            </a:r>
          </a:p>
        </p:txBody>
      </p:sp>
      <p:pic>
        <p:nvPicPr>
          <p:cNvPr id="4" name="Picture 3"/>
          <p:cNvPicPr>
            <a:picLocks noChangeAspect="1"/>
          </p:cNvPicPr>
          <p:nvPr/>
        </p:nvPicPr>
        <p:blipFill>
          <a:blip r:embed="rId3"/>
          <a:stretch>
            <a:fillRect/>
          </a:stretch>
        </p:blipFill>
        <p:spPr>
          <a:xfrm>
            <a:off x="245038" y="1239205"/>
            <a:ext cx="6852674" cy="4979032"/>
          </a:xfrm>
          <a:prstGeom prst="rect">
            <a:avLst/>
          </a:prstGeom>
        </p:spPr>
      </p:pic>
      <p:sp>
        <p:nvSpPr>
          <p:cNvPr id="5" name="TextBox 4"/>
          <p:cNvSpPr txBox="1"/>
          <p:nvPr/>
        </p:nvSpPr>
        <p:spPr>
          <a:xfrm>
            <a:off x="198725" y="6370637"/>
            <a:ext cx="9718387" cy="890052"/>
          </a:xfrm>
          <a:prstGeom prst="rect">
            <a:avLst/>
          </a:prstGeom>
          <a:noFill/>
          <a:ln w="12700">
            <a:solidFill>
              <a:schemeClr val="tx1"/>
            </a:solidFill>
            <a:prstDash val="solid"/>
          </a:ln>
        </p:spPr>
        <p:txBody>
          <a:bodyPr wrap="square" rtlCol="0">
            <a:spAutoFit/>
          </a:bodyPr>
          <a:lstStyle/>
          <a:p>
            <a:r>
              <a:rPr lang="en-US" sz="1800" dirty="0">
                <a:solidFill>
                  <a:schemeClr val="tx1"/>
                </a:solidFill>
                <a:latin typeface="Calibri"/>
                <a:cs typeface="Calibri"/>
              </a:rPr>
              <a:t>Measurements from TIR (LW)  are sensitive to the free-tropospheric trace gases.</a:t>
            </a:r>
          </a:p>
          <a:p>
            <a:r>
              <a:rPr lang="en-US" sz="1800" dirty="0">
                <a:solidFill>
                  <a:schemeClr val="tx1"/>
                </a:solidFill>
                <a:latin typeface="Calibri"/>
                <a:cs typeface="Calibri"/>
              </a:rPr>
              <a:t>Measurements from UV-Vis-NIR (SW) are sensitive to the column abundances of trace gases.</a:t>
            </a:r>
          </a:p>
          <a:p>
            <a:r>
              <a:rPr lang="en-US" sz="1800" dirty="0">
                <a:solidFill>
                  <a:schemeClr val="tx1"/>
                </a:solidFill>
                <a:latin typeface="Calibri"/>
                <a:cs typeface="Calibri"/>
              </a:rPr>
              <a:t>Joint LW/SW measurements can distinguish upper troposphere from lower troposphere.  </a:t>
            </a:r>
            <a:endParaRPr lang="en-US" sz="1600" dirty="0">
              <a:solidFill>
                <a:srgbClr val="008000"/>
              </a:solidFill>
              <a:latin typeface="Calibri"/>
              <a:cs typeface="Calibri"/>
            </a:endParaRPr>
          </a:p>
        </p:txBody>
      </p:sp>
      <p:cxnSp>
        <p:nvCxnSpPr>
          <p:cNvPr id="6" name="Straight Connector 5"/>
          <p:cNvCxnSpPr>
            <a:cxnSpLocks noChangeAspect="1"/>
          </p:cNvCxnSpPr>
          <p:nvPr/>
        </p:nvCxnSpPr>
        <p:spPr>
          <a:xfrm rot="13500000">
            <a:off x="2340298" y="2124419"/>
            <a:ext cx="469232" cy="469232"/>
          </a:xfrm>
          <a:prstGeom prst="line">
            <a:avLst/>
          </a:prstGeom>
          <a:ln>
            <a:solidFill>
              <a:srgbClr val="7030A0"/>
            </a:solidFill>
            <a:prstDash val="dash"/>
            <a:headEnd type="stealth" w="lg" len="lg"/>
            <a:tailEnd type="none"/>
          </a:ln>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noChangeAspect="1"/>
          </p:cNvCxnSpPr>
          <p:nvPr/>
        </p:nvCxnSpPr>
        <p:spPr>
          <a:xfrm rot="13500000">
            <a:off x="4016698" y="2124418"/>
            <a:ext cx="469232" cy="469232"/>
          </a:xfrm>
          <a:prstGeom prst="line">
            <a:avLst/>
          </a:prstGeom>
          <a:ln>
            <a:solidFill>
              <a:srgbClr val="7030A0"/>
            </a:solidFill>
            <a:prstDash val="dash"/>
            <a:headEnd type="stealth" w="lg" len="lg"/>
            <a:tailEnd type="none"/>
          </a:ln>
        </p:spPr>
        <p:style>
          <a:lnRef idx="2">
            <a:schemeClr val="accent1"/>
          </a:lnRef>
          <a:fillRef idx="0">
            <a:schemeClr val="accent1"/>
          </a:fillRef>
          <a:effectRef idx="1">
            <a:schemeClr val="accent1"/>
          </a:effectRef>
          <a:fontRef idx="minor">
            <a:schemeClr val="tx1"/>
          </a:fontRef>
        </p:style>
      </p:cxnSp>
      <p:cxnSp>
        <p:nvCxnSpPr>
          <p:cNvPr id="8" name="Straight Connector 7"/>
          <p:cNvCxnSpPr>
            <a:cxnSpLocks noChangeAspect="1"/>
          </p:cNvCxnSpPr>
          <p:nvPr/>
        </p:nvCxnSpPr>
        <p:spPr>
          <a:xfrm rot="18900000">
            <a:off x="2843400" y="1459875"/>
            <a:ext cx="1188720" cy="1188720"/>
          </a:xfrm>
          <a:prstGeom prst="line">
            <a:avLst/>
          </a:prstGeom>
          <a:ln>
            <a:solidFill>
              <a:srgbClr val="7030A0"/>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noChangeAspect="1"/>
          </p:cNvCxnSpPr>
          <p:nvPr/>
        </p:nvCxnSpPr>
        <p:spPr>
          <a:xfrm rot="13500000">
            <a:off x="3039126" y="1839594"/>
            <a:ext cx="155448" cy="155448"/>
          </a:xfrm>
          <a:prstGeom prst="line">
            <a:avLst/>
          </a:prstGeom>
          <a:ln>
            <a:solidFill>
              <a:srgbClr val="7030A0"/>
            </a:solidFill>
            <a:prstDash val="dash"/>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noChangeAspect="1"/>
          </p:cNvCxnSpPr>
          <p:nvPr/>
        </p:nvCxnSpPr>
        <p:spPr>
          <a:xfrm rot="13500000">
            <a:off x="4065400" y="1569589"/>
            <a:ext cx="365760" cy="365760"/>
          </a:xfrm>
          <a:prstGeom prst="line">
            <a:avLst/>
          </a:prstGeom>
          <a:ln>
            <a:solidFill>
              <a:srgbClr val="7030A0"/>
            </a:solidFill>
            <a:prstDash val="dash"/>
            <a:headEnd type="none" w="lg" len="lg"/>
            <a:tailEnd type="non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287712" y="1874837"/>
            <a:ext cx="442750" cy="254813"/>
          </a:xfrm>
          <a:prstGeom prst="rect">
            <a:avLst/>
          </a:prstGeom>
          <a:solidFill>
            <a:schemeClr val="bg1">
              <a:lumMod val="75000"/>
            </a:schemeClr>
          </a:solidFill>
        </p:spPr>
        <p:txBody>
          <a:bodyPr wrap="none" rtlCol="0">
            <a:spAutoFit/>
          </a:bodyPr>
          <a:lstStyle/>
          <a:p>
            <a:r>
              <a:rPr lang="en-US" sz="1100" b="1" dirty="0">
                <a:solidFill>
                  <a:srgbClr val="7030A0"/>
                </a:solidFill>
              </a:rPr>
              <a:t>CH</a:t>
            </a:r>
            <a:r>
              <a:rPr lang="en-US" sz="1100" b="1" baseline="-25000" dirty="0">
                <a:solidFill>
                  <a:srgbClr val="7030A0"/>
                </a:solidFill>
              </a:rPr>
              <a:t>4</a:t>
            </a:r>
          </a:p>
        </p:txBody>
      </p:sp>
      <p:sp>
        <p:nvSpPr>
          <p:cNvPr id="11" name="TextBox 10"/>
          <p:cNvSpPr txBox="1"/>
          <p:nvPr/>
        </p:nvSpPr>
        <p:spPr>
          <a:xfrm>
            <a:off x="7097712" y="1951037"/>
            <a:ext cx="3064439" cy="3450175"/>
          </a:xfrm>
          <a:prstGeom prst="rect">
            <a:avLst/>
          </a:prstGeom>
          <a:noFill/>
          <a:ln w="12700">
            <a:noFill/>
            <a:prstDash val="solid"/>
          </a:ln>
        </p:spPr>
        <p:txBody>
          <a:bodyPr wrap="square" rtlCol="0">
            <a:spAutoFit/>
          </a:bodyPr>
          <a:lstStyle/>
          <a:p>
            <a:r>
              <a:rPr lang="en-US" sz="2000" b="1" dirty="0">
                <a:solidFill>
                  <a:srgbClr val="0556E4"/>
                </a:solidFill>
                <a:latin typeface="Calibri"/>
                <a:cs typeface="Calibri"/>
              </a:rPr>
              <a:t>O</a:t>
            </a:r>
            <a:r>
              <a:rPr lang="en-US" sz="2000" b="1" baseline="-25000" dirty="0">
                <a:solidFill>
                  <a:srgbClr val="0556E4"/>
                </a:solidFill>
                <a:latin typeface="Calibri"/>
                <a:cs typeface="Calibri"/>
              </a:rPr>
              <a:t>3</a:t>
            </a:r>
            <a:endParaRPr lang="en-US" sz="1800" b="1" dirty="0">
              <a:solidFill>
                <a:schemeClr val="tx1"/>
              </a:solidFill>
              <a:latin typeface="Calibri"/>
              <a:cs typeface="Calibri"/>
            </a:endParaRPr>
          </a:p>
          <a:p>
            <a:pPr marL="285750" indent="-285750">
              <a:lnSpc>
                <a:spcPct val="100000"/>
              </a:lnSpc>
              <a:spcBef>
                <a:spcPts val="600"/>
              </a:spcBef>
              <a:buFont typeface="Wingdings" charset="2"/>
              <a:buChar char="§"/>
            </a:pPr>
            <a:r>
              <a:rPr lang="en-US" sz="1800" b="1" dirty="0">
                <a:solidFill>
                  <a:schemeClr val="tx1"/>
                </a:solidFill>
                <a:latin typeface="Calibri"/>
                <a:cs typeface="Calibri"/>
              </a:rPr>
              <a:t>Aqua/Aura</a:t>
            </a:r>
          </a:p>
          <a:p>
            <a:pPr>
              <a:lnSpc>
                <a:spcPct val="100000"/>
              </a:lnSpc>
              <a:spcBef>
                <a:spcPts val="0"/>
              </a:spcBef>
            </a:pPr>
            <a:r>
              <a:rPr lang="en-US" sz="1800" dirty="0">
                <a:solidFill>
                  <a:schemeClr val="tx1"/>
                </a:solidFill>
                <a:latin typeface="Calibri"/>
                <a:cs typeface="Calibri"/>
              </a:rPr>
              <a:t>     Joint AIRS/OMI</a:t>
            </a:r>
          </a:p>
          <a:p>
            <a:pPr marL="285750" indent="-285750">
              <a:lnSpc>
                <a:spcPct val="100000"/>
              </a:lnSpc>
              <a:spcBef>
                <a:spcPts val="600"/>
              </a:spcBef>
              <a:buFont typeface="Wingdings" charset="2"/>
              <a:buChar char="§"/>
            </a:pPr>
            <a:r>
              <a:rPr lang="en-US" sz="1800" b="1" dirty="0">
                <a:solidFill>
                  <a:schemeClr val="tx1"/>
                </a:solidFill>
                <a:latin typeface="Calibri"/>
                <a:cs typeface="Calibri"/>
              </a:rPr>
              <a:t>NPP-JPSS</a:t>
            </a:r>
          </a:p>
          <a:p>
            <a:pPr>
              <a:lnSpc>
                <a:spcPct val="100000"/>
              </a:lnSpc>
              <a:spcBef>
                <a:spcPts val="0"/>
              </a:spcBef>
            </a:pPr>
            <a:r>
              <a:rPr lang="en-US" sz="1800" dirty="0">
                <a:solidFill>
                  <a:schemeClr val="tx1"/>
                </a:solidFill>
                <a:latin typeface="Calibri"/>
                <a:cs typeface="Calibri"/>
              </a:rPr>
              <a:t>     Joint </a:t>
            </a:r>
            <a:r>
              <a:rPr lang="en-US" sz="1800" dirty="0" err="1">
                <a:solidFill>
                  <a:schemeClr val="tx1"/>
                </a:solidFill>
                <a:latin typeface="Calibri"/>
                <a:cs typeface="Calibri"/>
              </a:rPr>
              <a:t>CrIS</a:t>
            </a:r>
            <a:r>
              <a:rPr lang="en-US" sz="1800" dirty="0">
                <a:solidFill>
                  <a:schemeClr val="tx1"/>
                </a:solidFill>
                <a:latin typeface="Calibri"/>
                <a:cs typeface="Calibri"/>
              </a:rPr>
              <a:t>/OMPS</a:t>
            </a:r>
          </a:p>
          <a:p>
            <a:pPr>
              <a:lnSpc>
                <a:spcPct val="100000"/>
              </a:lnSpc>
              <a:spcBef>
                <a:spcPts val="600"/>
              </a:spcBef>
            </a:pPr>
            <a:r>
              <a:rPr lang="en-US" sz="1800" dirty="0">
                <a:solidFill>
                  <a:schemeClr val="tx1"/>
                </a:solidFill>
                <a:latin typeface="Calibri"/>
                <a:cs typeface="Calibri"/>
              </a:rPr>
              <a:t> </a:t>
            </a:r>
          </a:p>
          <a:p>
            <a:pPr>
              <a:lnSpc>
                <a:spcPct val="100000"/>
              </a:lnSpc>
              <a:spcBef>
                <a:spcPts val="1200"/>
              </a:spcBef>
            </a:pPr>
            <a:r>
              <a:rPr lang="en-US" sz="2000" b="1" dirty="0">
                <a:solidFill>
                  <a:schemeClr val="accent5">
                    <a:lumMod val="75000"/>
                  </a:schemeClr>
                </a:solidFill>
                <a:latin typeface="Calibri"/>
                <a:cs typeface="Calibri"/>
              </a:rPr>
              <a:t>CO</a:t>
            </a:r>
            <a:r>
              <a:rPr lang="en-US" sz="2000" dirty="0">
                <a:solidFill>
                  <a:schemeClr val="tx1"/>
                </a:solidFill>
                <a:latin typeface="Calibri"/>
                <a:cs typeface="Calibri"/>
              </a:rPr>
              <a:t> and </a:t>
            </a:r>
            <a:r>
              <a:rPr lang="en-US" sz="2000" b="1" dirty="0">
                <a:solidFill>
                  <a:srgbClr val="7030A0"/>
                </a:solidFill>
                <a:latin typeface="Calibri"/>
                <a:cs typeface="Calibri"/>
              </a:rPr>
              <a:t>CH</a:t>
            </a:r>
            <a:r>
              <a:rPr lang="en-US" sz="2000" b="1" baseline="-25000" dirty="0">
                <a:solidFill>
                  <a:srgbClr val="7030A0"/>
                </a:solidFill>
                <a:latin typeface="Calibri"/>
                <a:cs typeface="Calibri"/>
              </a:rPr>
              <a:t>4</a:t>
            </a:r>
            <a:endParaRPr lang="en-US" sz="1800" b="1" dirty="0">
              <a:solidFill>
                <a:srgbClr val="7030A0"/>
              </a:solidFill>
              <a:latin typeface="Calibri"/>
              <a:cs typeface="Calibri"/>
            </a:endParaRPr>
          </a:p>
          <a:p>
            <a:pPr marL="285750" indent="-285750">
              <a:lnSpc>
                <a:spcPct val="100000"/>
              </a:lnSpc>
              <a:spcBef>
                <a:spcPts val="600"/>
              </a:spcBef>
              <a:buFont typeface="Wingdings" charset="2"/>
              <a:buChar char="§"/>
            </a:pPr>
            <a:r>
              <a:rPr lang="en-US" sz="1800" b="1" dirty="0">
                <a:solidFill>
                  <a:schemeClr val="accent5">
                    <a:lumMod val="75000"/>
                  </a:schemeClr>
                </a:solidFill>
                <a:latin typeface="Calibri"/>
                <a:cs typeface="Calibri"/>
              </a:rPr>
              <a:t>MOPTT</a:t>
            </a:r>
            <a:r>
              <a:rPr lang="en-US" sz="1800" b="1" dirty="0">
                <a:solidFill>
                  <a:schemeClr val="tx1"/>
                </a:solidFill>
                <a:latin typeface="Calibri"/>
                <a:cs typeface="Calibri"/>
              </a:rPr>
              <a:t>, </a:t>
            </a:r>
            <a:r>
              <a:rPr lang="en-US" sz="1800" b="1" dirty="0">
                <a:solidFill>
                  <a:srgbClr val="7030A0"/>
                </a:solidFill>
                <a:latin typeface="Calibri"/>
                <a:cs typeface="Calibri"/>
              </a:rPr>
              <a:t>Joint TES/GOSAT</a:t>
            </a:r>
          </a:p>
          <a:p>
            <a:pPr marL="285750" indent="-285750">
              <a:lnSpc>
                <a:spcPct val="100000"/>
              </a:lnSpc>
              <a:spcBef>
                <a:spcPts val="600"/>
              </a:spcBef>
              <a:buFont typeface="Wingdings" charset="2"/>
              <a:buChar char="§"/>
            </a:pPr>
            <a:r>
              <a:rPr lang="en-US" sz="1800" b="1" dirty="0">
                <a:solidFill>
                  <a:schemeClr val="tx1"/>
                </a:solidFill>
                <a:latin typeface="Calibri"/>
                <a:cs typeface="Calibri"/>
              </a:rPr>
              <a:t>NPP-JPSS/S5P</a:t>
            </a:r>
          </a:p>
          <a:p>
            <a:pPr>
              <a:lnSpc>
                <a:spcPct val="100000"/>
              </a:lnSpc>
              <a:spcBef>
                <a:spcPts val="0"/>
              </a:spcBef>
            </a:pPr>
            <a:r>
              <a:rPr lang="en-US" sz="1800" dirty="0">
                <a:solidFill>
                  <a:schemeClr val="tx1"/>
                </a:solidFill>
                <a:latin typeface="Calibri"/>
                <a:cs typeface="Calibri"/>
              </a:rPr>
              <a:t>     Joint </a:t>
            </a:r>
            <a:r>
              <a:rPr lang="en-US" sz="1800" dirty="0" err="1">
                <a:solidFill>
                  <a:schemeClr val="tx1"/>
                </a:solidFill>
                <a:latin typeface="Calibri"/>
                <a:cs typeface="Calibri"/>
              </a:rPr>
              <a:t>CrIS</a:t>
            </a:r>
            <a:r>
              <a:rPr lang="en-US" sz="1800" dirty="0">
                <a:solidFill>
                  <a:schemeClr val="tx1"/>
                </a:solidFill>
                <a:latin typeface="Calibri"/>
                <a:cs typeface="Calibri"/>
              </a:rPr>
              <a:t>/TROPOMI</a:t>
            </a:r>
          </a:p>
        </p:txBody>
      </p:sp>
    </p:spTree>
    <p:extLst>
      <p:ext uri="{BB962C8B-B14F-4D97-AF65-F5344CB8AC3E}">
        <p14:creationId xmlns:p14="http://schemas.microsoft.com/office/powerpoint/2010/main" val="428067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8312" y="0"/>
            <a:ext cx="9074150" cy="1076324"/>
          </a:xfrm>
        </p:spPr>
        <p:txBody>
          <a:bodyPr/>
          <a:lstStyle/>
          <a:p>
            <a:r>
              <a:rPr lang="en-US" sz="2800" dirty="0"/>
              <a:t>JPL MUSES Retrieval Algorithm </a:t>
            </a:r>
          </a:p>
        </p:txBody>
      </p:sp>
      <p:sp>
        <p:nvSpPr>
          <p:cNvPr id="5" name="Content Placeholder 2"/>
          <p:cNvSpPr txBox="1">
            <a:spLocks/>
          </p:cNvSpPr>
          <p:nvPr/>
        </p:nvSpPr>
        <p:spPr>
          <a:xfrm>
            <a:off x="152401" y="1170749"/>
            <a:ext cx="9764711" cy="6190488"/>
          </a:xfrm>
          <a:prstGeom prst="rect">
            <a:avLst/>
          </a:prstGeom>
          <a:ln w="12700">
            <a:solidFill>
              <a:schemeClr val="tx1"/>
            </a:solidFill>
          </a:ln>
        </p:spPr>
        <p:txBody>
          <a:bodyPr/>
          <a:lstStyle>
            <a:lvl1pPr marL="377825" indent="-377825" algn="l" defTabSz="503238" rtl="0" eaLnBrk="0" fontAlgn="base" hangingPunct="0">
              <a:spcBef>
                <a:spcPct val="20000"/>
              </a:spcBef>
              <a:spcAft>
                <a:spcPct val="0"/>
              </a:spcAft>
              <a:buFont typeface="Arial" charset="0"/>
              <a:buChar char="•"/>
              <a:defRPr sz="3500" kern="1200">
                <a:solidFill>
                  <a:schemeClr val="tx1"/>
                </a:solidFill>
                <a:latin typeface="+mn-lt"/>
                <a:ea typeface="ＭＳ Ｐゴシック" charset="-128"/>
                <a:cs typeface="ＭＳ Ｐゴシック" charset="-128"/>
              </a:defRPr>
            </a:lvl1pPr>
            <a:lvl2pPr marL="817563" indent="-314325" algn="l" defTabSz="503238" rtl="0" eaLnBrk="0" fontAlgn="base" hangingPunct="0">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58888" indent="-250825" algn="l" defTabSz="503238" rtl="0" eaLnBrk="0" fontAlgn="base" hangingPunct="0">
              <a:spcBef>
                <a:spcPct val="20000"/>
              </a:spcBef>
              <a:spcAft>
                <a:spcPct val="0"/>
              </a:spcAft>
              <a:buFont typeface="Arial" charset="0"/>
              <a:buChar char="•"/>
              <a:defRPr sz="2600" kern="1200">
                <a:solidFill>
                  <a:schemeClr val="tx1"/>
                </a:solidFill>
                <a:latin typeface="+mn-lt"/>
                <a:ea typeface="ＭＳ Ｐゴシック" charset="-128"/>
                <a:cs typeface="+mn-cs"/>
              </a:defRPr>
            </a:lvl3pPr>
            <a:lvl4pPr marL="1763713"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66950"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771844" indent="-251986" algn="l" defTabSz="503972" rtl="0" eaLnBrk="1" latinLnBrk="0" hangingPunct="1">
              <a:spcBef>
                <a:spcPct val="20000"/>
              </a:spcBef>
              <a:buFont typeface="Arial"/>
              <a:buChar char="•"/>
              <a:defRPr sz="2200"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0"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0"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0" kern="1200">
                <a:solidFill>
                  <a:schemeClr val="tx1"/>
                </a:solidFill>
                <a:latin typeface="+mn-lt"/>
                <a:ea typeface="+mn-ea"/>
                <a:cs typeface="+mn-cs"/>
              </a:defRPr>
            </a:lvl9pPr>
          </a:lstStyle>
          <a:p>
            <a:pPr marL="109538" lvl="1" indent="0" algn="just">
              <a:spcBef>
                <a:spcPts val="900"/>
              </a:spcBef>
              <a:spcAft>
                <a:spcPts val="0"/>
              </a:spcAft>
              <a:buClr>
                <a:schemeClr val="accent5">
                  <a:lumMod val="50000"/>
                </a:schemeClr>
              </a:buClr>
              <a:buNone/>
              <a:defRPr/>
            </a:pPr>
            <a:r>
              <a:rPr lang="en-US" sz="2400" b="1" dirty="0"/>
              <a:t>Mu</a:t>
            </a:r>
            <a:r>
              <a:rPr lang="en-US" sz="2400" dirty="0"/>
              <a:t>lti-</a:t>
            </a:r>
            <a:r>
              <a:rPr lang="en-US" sz="2400" b="1" dirty="0"/>
              <a:t>S</a:t>
            </a:r>
            <a:r>
              <a:rPr lang="en-US" sz="2400" dirty="0"/>
              <a:t>p</a:t>
            </a:r>
            <a:r>
              <a:rPr lang="en-US" sz="2400" b="1" dirty="0"/>
              <a:t>e</a:t>
            </a:r>
            <a:r>
              <a:rPr lang="en-US" sz="2400" dirty="0"/>
              <a:t>ctra, </a:t>
            </a:r>
            <a:r>
              <a:rPr lang="en-US" sz="2400" b="1" dirty="0"/>
              <a:t>Mu</a:t>
            </a:r>
            <a:r>
              <a:rPr lang="en-US" sz="2400" dirty="0"/>
              <a:t>lti-</a:t>
            </a:r>
            <a:r>
              <a:rPr lang="en-US" sz="2400" b="1" dirty="0"/>
              <a:t>S</a:t>
            </a:r>
            <a:r>
              <a:rPr lang="en-US" sz="2400" dirty="0"/>
              <a:t>p</a:t>
            </a:r>
            <a:r>
              <a:rPr lang="en-US" sz="2400" b="1" dirty="0"/>
              <a:t>e</a:t>
            </a:r>
            <a:r>
              <a:rPr lang="en-US" sz="2400" dirty="0"/>
              <a:t>cies, </a:t>
            </a:r>
            <a:r>
              <a:rPr lang="en-US" sz="2400" b="1" dirty="0"/>
              <a:t>Mu</a:t>
            </a:r>
            <a:r>
              <a:rPr lang="en-US" sz="2400" dirty="0"/>
              <a:t>lti-</a:t>
            </a:r>
            <a:r>
              <a:rPr lang="en-US" sz="2400" b="1" dirty="0"/>
              <a:t>Se</a:t>
            </a:r>
            <a:r>
              <a:rPr lang="en-US" sz="2400" dirty="0"/>
              <a:t>nsors</a:t>
            </a:r>
            <a:r>
              <a:rPr lang="en-US" sz="2400" b="1" dirty="0"/>
              <a:t> </a:t>
            </a:r>
            <a:r>
              <a:rPr lang="en-US" sz="2400" dirty="0"/>
              <a:t>(MUSES)</a:t>
            </a:r>
          </a:p>
          <a:p>
            <a:pPr marL="407988" lvl="1" indent="-298450" algn="just">
              <a:spcBef>
                <a:spcPts val="900"/>
              </a:spcBef>
              <a:spcAft>
                <a:spcPts val="0"/>
              </a:spcAft>
              <a:buClr>
                <a:schemeClr val="accent5">
                  <a:lumMod val="50000"/>
                </a:schemeClr>
              </a:buClr>
              <a:buFont typeface="Wingdings" charset="2"/>
              <a:buChar char="Ø"/>
              <a:defRPr/>
            </a:pPr>
            <a:r>
              <a:rPr lang="en-US" sz="2000" dirty="0">
                <a:solidFill>
                  <a:srgbClr val="000000"/>
                </a:solidFill>
                <a:latin typeface="Calibri"/>
                <a:ea typeface="宋体" charset="-122"/>
                <a:cs typeface="Calibri"/>
              </a:rPr>
              <a:t>Builds off of heritage from the Aura Tropospheric Emission Spectrometer (TES) optimal estimation (OE) algorithm to combine </a:t>
            </a:r>
            <a:r>
              <a:rPr lang="en-US" sz="2000" i="1" dirty="0">
                <a:solidFill>
                  <a:srgbClr val="000000"/>
                </a:solidFill>
                <a:latin typeface="Calibri"/>
                <a:ea typeface="宋体" charset="-122"/>
                <a:cs typeface="Calibri"/>
              </a:rPr>
              <a:t>a priori</a:t>
            </a:r>
            <a:r>
              <a:rPr lang="en-US" sz="2000" dirty="0">
                <a:solidFill>
                  <a:srgbClr val="000000"/>
                </a:solidFill>
                <a:latin typeface="Calibri"/>
                <a:ea typeface="宋体" charset="-122"/>
                <a:cs typeface="Calibri"/>
              </a:rPr>
              <a:t>  and satellite data [Worden et al., 2007; Fu et al., 2013; Fu et al., 2016]</a:t>
            </a:r>
          </a:p>
          <a:p>
            <a:pPr marL="407988" lvl="1" indent="-298450" algn="just">
              <a:spcBef>
                <a:spcPts val="900"/>
              </a:spcBef>
              <a:spcAft>
                <a:spcPts val="0"/>
              </a:spcAft>
              <a:buClr>
                <a:schemeClr val="accent5">
                  <a:lumMod val="50000"/>
                </a:schemeClr>
              </a:buClr>
              <a:buFont typeface="Wingdings" charset="2"/>
              <a:buChar char="Ø"/>
              <a:defRPr/>
            </a:pPr>
            <a:endParaRPr lang="en-US" sz="1800" dirty="0">
              <a:solidFill>
                <a:srgbClr val="000000"/>
              </a:solidFill>
              <a:latin typeface="Calibri"/>
              <a:ea typeface="宋体" charset="-122"/>
              <a:cs typeface="Calibri"/>
            </a:endParaRPr>
          </a:p>
          <a:p>
            <a:pPr marL="407988" lvl="1" indent="-298450" algn="just">
              <a:spcBef>
                <a:spcPts val="900"/>
              </a:spcBef>
              <a:spcAft>
                <a:spcPts val="0"/>
              </a:spcAft>
              <a:buClr>
                <a:schemeClr val="accent5">
                  <a:lumMod val="50000"/>
                </a:schemeClr>
              </a:buClr>
              <a:buFont typeface="Wingdings" charset="2"/>
              <a:buChar char="Ø"/>
              <a:defRPr/>
            </a:pPr>
            <a:endParaRPr lang="en-US" sz="1800" dirty="0">
              <a:solidFill>
                <a:srgbClr val="000000"/>
              </a:solidFill>
              <a:latin typeface="Calibri"/>
              <a:ea typeface="宋体" charset="-122"/>
              <a:cs typeface="Calibri"/>
            </a:endParaRPr>
          </a:p>
          <a:p>
            <a:pPr marL="407988" lvl="1" indent="-298450" algn="just">
              <a:spcBef>
                <a:spcPts val="900"/>
              </a:spcBef>
              <a:spcAft>
                <a:spcPts val="0"/>
              </a:spcAft>
              <a:buClr>
                <a:schemeClr val="accent5">
                  <a:lumMod val="50000"/>
                </a:schemeClr>
              </a:buClr>
              <a:buFont typeface="Wingdings" charset="2"/>
              <a:buChar char="Ø"/>
              <a:defRPr/>
            </a:pPr>
            <a:endParaRPr lang="en-US" sz="1800" dirty="0">
              <a:solidFill>
                <a:srgbClr val="000000"/>
              </a:solidFill>
              <a:latin typeface="Calibri"/>
              <a:ea typeface="宋体" charset="-122"/>
              <a:cs typeface="Calibri"/>
            </a:endParaRPr>
          </a:p>
          <a:p>
            <a:pPr marL="407988" lvl="1" indent="-298450" algn="just">
              <a:spcBef>
                <a:spcPts val="900"/>
              </a:spcBef>
              <a:spcAft>
                <a:spcPts val="0"/>
              </a:spcAft>
              <a:buClr>
                <a:schemeClr val="accent5">
                  <a:lumMod val="50000"/>
                </a:schemeClr>
              </a:buClr>
              <a:buFont typeface="Wingdings" charset="2"/>
              <a:buChar char="Ø"/>
              <a:defRPr/>
            </a:pPr>
            <a:endParaRPr lang="en-US" sz="1800" dirty="0">
              <a:solidFill>
                <a:srgbClr val="000000"/>
              </a:solidFill>
              <a:latin typeface="Calibri"/>
              <a:ea typeface="宋体" charset="-122"/>
              <a:cs typeface="Calibri"/>
            </a:endParaRPr>
          </a:p>
          <a:p>
            <a:pPr marL="407988" lvl="1" indent="-298450" algn="just">
              <a:spcBef>
                <a:spcPts val="900"/>
              </a:spcBef>
              <a:spcAft>
                <a:spcPts val="0"/>
              </a:spcAft>
              <a:buClr>
                <a:schemeClr val="accent5">
                  <a:lumMod val="50000"/>
                </a:schemeClr>
              </a:buClr>
              <a:buFont typeface="Wingdings" charset="2"/>
              <a:buChar char="Ø"/>
              <a:defRPr/>
            </a:pPr>
            <a:endParaRPr lang="en-US" sz="1800" dirty="0">
              <a:solidFill>
                <a:srgbClr val="000000"/>
              </a:solidFill>
              <a:latin typeface="Calibri"/>
              <a:ea typeface="宋体" charset="-122"/>
              <a:cs typeface="Calibri"/>
            </a:endParaRPr>
          </a:p>
          <a:p>
            <a:pPr marL="407988" lvl="1" indent="-298450" algn="just">
              <a:spcBef>
                <a:spcPts val="900"/>
              </a:spcBef>
              <a:spcAft>
                <a:spcPts val="0"/>
              </a:spcAft>
              <a:buClr>
                <a:schemeClr val="accent5">
                  <a:lumMod val="50000"/>
                </a:schemeClr>
              </a:buClr>
              <a:buFont typeface="Wingdings" charset="2"/>
              <a:buChar char="Ø"/>
              <a:defRPr/>
            </a:pPr>
            <a:endParaRPr lang="en-US" sz="1800" dirty="0">
              <a:solidFill>
                <a:srgbClr val="000000"/>
              </a:solidFill>
              <a:latin typeface="Calibri"/>
              <a:ea typeface="宋体" charset="-122"/>
              <a:cs typeface="Calibri"/>
            </a:endParaRPr>
          </a:p>
          <a:p>
            <a:pPr marL="550863" lvl="2" indent="0" algn="just">
              <a:spcBef>
                <a:spcPts val="900"/>
              </a:spcBef>
              <a:spcAft>
                <a:spcPts val="0"/>
              </a:spcAft>
              <a:buClr>
                <a:schemeClr val="accent5">
                  <a:lumMod val="50000"/>
                </a:schemeClr>
              </a:buClr>
              <a:buNone/>
              <a:defRPr/>
            </a:pPr>
            <a:r>
              <a:rPr lang="en-US" sz="2400" b="1" dirty="0">
                <a:solidFill>
                  <a:srgbClr val="000000"/>
                </a:solidFill>
                <a:latin typeface="Calibri"/>
                <a:ea typeface="宋体" charset="-122"/>
                <a:cs typeface="Calibri"/>
              </a:rPr>
              <a:t>Key characteristics</a:t>
            </a:r>
          </a:p>
          <a:p>
            <a:pPr marL="893763" lvl="2" indent="-342900" algn="just">
              <a:spcBef>
                <a:spcPts val="900"/>
              </a:spcBef>
              <a:spcAft>
                <a:spcPts val="0"/>
              </a:spcAft>
              <a:buClr>
                <a:schemeClr val="accent5">
                  <a:lumMod val="50000"/>
                </a:schemeClr>
              </a:buClr>
              <a:buFont typeface="Wingdings" charset="2"/>
              <a:buChar char="²"/>
              <a:defRPr/>
            </a:pPr>
            <a:r>
              <a:rPr lang="en-US" sz="2000" dirty="0">
                <a:solidFill>
                  <a:srgbClr val="000000"/>
                </a:solidFill>
                <a:latin typeface="Calibri"/>
                <a:ea typeface="宋体" charset="-122"/>
                <a:cs typeface="Calibri"/>
              </a:rPr>
              <a:t>Use common a priori </a:t>
            </a:r>
            <a:r>
              <a:rPr lang="en-US" sz="2000" b="1" dirty="0" err="1">
                <a:solidFill>
                  <a:srgbClr val="000000"/>
                </a:solidFill>
                <a:latin typeface="Calibri"/>
                <a:ea typeface="宋体" charset="-122"/>
                <a:cs typeface="Calibri"/>
              </a:rPr>
              <a:t>X</a:t>
            </a:r>
            <a:r>
              <a:rPr lang="en-US" sz="2000" dirty="0" err="1">
                <a:solidFill>
                  <a:srgbClr val="000000"/>
                </a:solidFill>
                <a:latin typeface="Calibri"/>
                <a:ea typeface="宋体" charset="-122"/>
                <a:cs typeface="Calibri"/>
              </a:rPr>
              <a:t>a</a:t>
            </a:r>
            <a:r>
              <a:rPr lang="en-US" sz="2000" dirty="0">
                <a:solidFill>
                  <a:srgbClr val="000000"/>
                </a:solidFill>
                <a:latin typeface="Calibri"/>
                <a:ea typeface="宋体" charset="-122"/>
                <a:cs typeface="Calibri"/>
              </a:rPr>
              <a:t> and </a:t>
            </a:r>
            <a:r>
              <a:rPr lang="en-US" sz="2000" b="1" dirty="0">
                <a:solidFill>
                  <a:srgbClr val="000000"/>
                </a:solidFill>
                <a:latin typeface="Calibri"/>
                <a:ea typeface="宋体" charset="-122"/>
                <a:cs typeface="Calibri"/>
              </a:rPr>
              <a:t>S</a:t>
            </a:r>
            <a:r>
              <a:rPr lang="en-US" sz="2000" dirty="0">
                <a:solidFill>
                  <a:srgbClr val="000000"/>
                </a:solidFill>
                <a:latin typeface="Calibri"/>
                <a:ea typeface="宋体" charset="-122"/>
                <a:cs typeface="Calibri"/>
              </a:rPr>
              <a:t>a</a:t>
            </a:r>
          </a:p>
          <a:p>
            <a:pPr marL="893763" lvl="2" indent="-342900" algn="just">
              <a:spcBef>
                <a:spcPts val="900"/>
              </a:spcBef>
              <a:spcAft>
                <a:spcPts val="0"/>
              </a:spcAft>
              <a:buClr>
                <a:schemeClr val="accent5">
                  <a:lumMod val="50000"/>
                </a:schemeClr>
              </a:buClr>
              <a:buFont typeface="Wingdings" charset="2"/>
              <a:buChar char="²"/>
              <a:defRPr/>
            </a:pPr>
            <a:r>
              <a:rPr lang="en-US" sz="2000" dirty="0">
                <a:solidFill>
                  <a:srgbClr val="000000"/>
                </a:solidFill>
                <a:latin typeface="Calibri"/>
                <a:ea typeface="宋体" charset="-122"/>
                <a:cs typeface="Calibri"/>
              </a:rPr>
              <a:t>Instrument specific precision </a:t>
            </a:r>
            <a:r>
              <a:rPr lang="en-US" sz="2000" b="1" dirty="0" err="1">
                <a:solidFill>
                  <a:srgbClr val="000000"/>
                </a:solidFill>
                <a:latin typeface="Calibri"/>
                <a:ea typeface="宋体" charset="-122"/>
                <a:cs typeface="Calibri"/>
              </a:rPr>
              <a:t>Sε</a:t>
            </a:r>
            <a:r>
              <a:rPr lang="en-US" sz="2000" baseline="-25000" dirty="0" err="1">
                <a:solidFill>
                  <a:srgbClr val="000000"/>
                </a:solidFill>
                <a:latin typeface="Calibri"/>
                <a:ea typeface="宋体" charset="-122"/>
                <a:cs typeface="Calibri"/>
              </a:rPr>
              <a:t>LW</a:t>
            </a:r>
            <a:r>
              <a:rPr lang="en-US" sz="2000" dirty="0">
                <a:solidFill>
                  <a:srgbClr val="000000"/>
                </a:solidFill>
                <a:latin typeface="Calibri"/>
                <a:ea typeface="宋体" charset="-122"/>
                <a:cs typeface="Calibri"/>
              </a:rPr>
              <a:t>, </a:t>
            </a:r>
            <a:r>
              <a:rPr lang="en-US" sz="2000" b="1" dirty="0" err="1">
                <a:solidFill>
                  <a:srgbClr val="000000"/>
                </a:solidFill>
                <a:ea typeface="宋体" charset="-122"/>
                <a:cs typeface="Calibri"/>
              </a:rPr>
              <a:t>Sε</a:t>
            </a:r>
            <a:r>
              <a:rPr lang="en-US" sz="2000" baseline="-25000" dirty="0" err="1">
                <a:solidFill>
                  <a:srgbClr val="000000"/>
                </a:solidFill>
                <a:ea typeface="宋体" charset="-122"/>
                <a:cs typeface="Calibri"/>
              </a:rPr>
              <a:t>SW</a:t>
            </a:r>
            <a:r>
              <a:rPr lang="en-US" sz="2000" dirty="0">
                <a:solidFill>
                  <a:srgbClr val="000000"/>
                </a:solidFill>
                <a:latin typeface="Calibri"/>
                <a:ea typeface="宋体" charset="-122"/>
                <a:cs typeface="Calibri"/>
              </a:rPr>
              <a:t> </a:t>
            </a:r>
          </a:p>
          <a:p>
            <a:pPr marL="893763" lvl="2" indent="-342900" algn="just">
              <a:spcBef>
                <a:spcPts val="900"/>
              </a:spcBef>
              <a:spcAft>
                <a:spcPts val="0"/>
              </a:spcAft>
              <a:buClr>
                <a:schemeClr val="accent5">
                  <a:lumMod val="50000"/>
                </a:schemeClr>
              </a:buClr>
              <a:buFont typeface="Wingdings" charset="2"/>
              <a:buChar char="²"/>
              <a:defRPr/>
            </a:pPr>
            <a:r>
              <a:rPr lang="en-US" sz="2000" dirty="0">
                <a:solidFill>
                  <a:srgbClr val="000000"/>
                </a:solidFill>
                <a:latin typeface="Calibri"/>
                <a:ea typeface="宋体" charset="-122"/>
                <a:cs typeface="Calibri"/>
              </a:rPr>
              <a:t>Forward model (</a:t>
            </a:r>
            <a:r>
              <a:rPr lang="en-US" sz="2000" b="1" dirty="0">
                <a:solidFill>
                  <a:srgbClr val="000000"/>
                </a:solidFill>
                <a:latin typeface="Calibri"/>
                <a:ea typeface="宋体" charset="-122"/>
                <a:cs typeface="Calibri"/>
              </a:rPr>
              <a:t>F</a:t>
            </a:r>
            <a:r>
              <a:rPr lang="en-US" sz="2000" dirty="0">
                <a:solidFill>
                  <a:srgbClr val="000000"/>
                </a:solidFill>
                <a:latin typeface="Calibri"/>
                <a:ea typeface="宋体" charset="-122"/>
                <a:cs typeface="Calibri"/>
              </a:rPr>
              <a:t>) and </a:t>
            </a:r>
            <a:r>
              <a:rPr lang="en-US" sz="2000" dirty="0" err="1">
                <a:solidFill>
                  <a:srgbClr val="000000"/>
                </a:solidFill>
                <a:latin typeface="Calibri"/>
                <a:ea typeface="宋体" charset="-122"/>
                <a:cs typeface="Calibri"/>
              </a:rPr>
              <a:t>Jacobians</a:t>
            </a:r>
            <a:r>
              <a:rPr lang="en-US" sz="2000" dirty="0">
                <a:solidFill>
                  <a:srgbClr val="000000"/>
                </a:solidFill>
                <a:latin typeface="Calibri"/>
                <a:ea typeface="宋体" charset="-122"/>
                <a:cs typeface="Calibri"/>
              </a:rPr>
              <a:t> (</a:t>
            </a:r>
            <a:r>
              <a:rPr lang="en-US" sz="2000" b="1" dirty="0">
                <a:solidFill>
                  <a:srgbClr val="000000"/>
                </a:solidFill>
                <a:latin typeface="Calibri"/>
                <a:ea typeface="宋体" charset="-122"/>
                <a:cs typeface="Calibri"/>
              </a:rPr>
              <a:t>K</a:t>
            </a:r>
            <a:r>
              <a:rPr lang="en-US" sz="2000" dirty="0">
                <a:solidFill>
                  <a:srgbClr val="000000"/>
                </a:solidFill>
                <a:latin typeface="Calibri"/>
                <a:ea typeface="宋体" charset="-122"/>
                <a:cs typeface="Calibri"/>
              </a:rPr>
              <a:t>) for LW and SW sensors</a:t>
            </a:r>
          </a:p>
          <a:p>
            <a:pPr marL="1398588" lvl="3" indent="-342900" algn="just">
              <a:spcBef>
                <a:spcPts val="900"/>
              </a:spcBef>
              <a:spcAft>
                <a:spcPts val="0"/>
              </a:spcAft>
              <a:buClr>
                <a:schemeClr val="accent5">
                  <a:lumMod val="50000"/>
                </a:schemeClr>
              </a:buClr>
              <a:buFont typeface="Wingdings" charset="2"/>
              <a:buChar char="²"/>
              <a:defRPr/>
            </a:pPr>
            <a:r>
              <a:rPr lang="en-US" sz="1800" dirty="0">
                <a:solidFill>
                  <a:srgbClr val="000000"/>
                </a:solidFill>
                <a:latin typeface="Calibri"/>
                <a:ea typeface="宋体" charset="-122"/>
                <a:cs typeface="Calibri"/>
              </a:rPr>
              <a:t>Clouds, surface property</a:t>
            </a:r>
          </a:p>
          <a:p>
            <a:pPr marL="1398588" lvl="3" indent="-342900" algn="just">
              <a:spcBef>
                <a:spcPts val="900"/>
              </a:spcBef>
              <a:spcAft>
                <a:spcPts val="600"/>
              </a:spcAft>
              <a:buClr>
                <a:schemeClr val="accent5">
                  <a:lumMod val="50000"/>
                </a:schemeClr>
              </a:buClr>
              <a:buFont typeface="Wingdings" charset="2"/>
              <a:buChar char="²"/>
              <a:defRPr/>
            </a:pPr>
            <a:r>
              <a:rPr lang="en-US" sz="1800" dirty="0">
                <a:solidFill>
                  <a:srgbClr val="000000"/>
                </a:solidFill>
                <a:latin typeface="Calibri"/>
                <a:ea typeface="宋体" charset="-122"/>
                <a:cs typeface="Calibri"/>
              </a:rPr>
              <a:t>Instrument response function</a:t>
            </a:r>
          </a:p>
          <a:p>
            <a:pPr marL="893763" lvl="2" indent="-342900" algn="just">
              <a:spcBef>
                <a:spcPts val="900"/>
              </a:spcBef>
              <a:spcAft>
                <a:spcPts val="0"/>
              </a:spcAft>
              <a:buClr>
                <a:schemeClr val="accent5">
                  <a:lumMod val="50000"/>
                </a:schemeClr>
              </a:buClr>
              <a:buFont typeface="Wingdings" charset="2"/>
              <a:buChar char="²"/>
              <a:defRPr/>
            </a:pPr>
            <a:endParaRPr lang="en-US" sz="2000" dirty="0">
              <a:solidFill>
                <a:srgbClr val="000000"/>
              </a:solidFill>
              <a:latin typeface="Calibri"/>
              <a:ea typeface="宋体" charset="-122"/>
              <a:cs typeface="Calibri"/>
            </a:endParaRPr>
          </a:p>
          <a:p>
            <a:pPr marL="407988" lvl="1" indent="-298450" algn="just">
              <a:spcBef>
                <a:spcPts val="900"/>
              </a:spcBef>
              <a:spcAft>
                <a:spcPts val="0"/>
              </a:spcAft>
              <a:buClr>
                <a:schemeClr val="accent5">
                  <a:lumMod val="50000"/>
                </a:schemeClr>
              </a:buClr>
              <a:buFont typeface="Wingdings" charset="2"/>
              <a:buChar char="Ø"/>
              <a:defRPr/>
            </a:pPr>
            <a:endParaRPr lang="en-US" sz="1800" dirty="0">
              <a:solidFill>
                <a:srgbClr val="000000"/>
              </a:solidFill>
              <a:latin typeface="Calibri"/>
              <a:ea typeface="宋体" charset="-122"/>
              <a:cs typeface="Calibri"/>
            </a:endParaRPr>
          </a:p>
          <a:p>
            <a:pPr marL="407988" lvl="1" indent="-298450" algn="just">
              <a:spcBef>
                <a:spcPts val="900"/>
              </a:spcBef>
              <a:spcAft>
                <a:spcPts val="0"/>
              </a:spcAft>
              <a:buClr>
                <a:schemeClr val="accent5">
                  <a:lumMod val="50000"/>
                </a:schemeClr>
              </a:buClr>
              <a:buFont typeface="Wingdings" charset="2"/>
              <a:buChar char="Ø"/>
              <a:defRPr/>
            </a:pPr>
            <a:endParaRPr lang="en-US" sz="1800" dirty="0">
              <a:solidFill>
                <a:srgbClr val="000000"/>
              </a:solidFill>
              <a:latin typeface="Calibri"/>
              <a:ea typeface="宋体" charset="-122"/>
              <a:cs typeface="Calibri"/>
            </a:endParaRPr>
          </a:p>
          <a:p>
            <a:pPr marL="109538" lvl="1" indent="0" algn="just">
              <a:spcBef>
                <a:spcPts val="900"/>
              </a:spcBef>
              <a:spcAft>
                <a:spcPts val="0"/>
              </a:spcAft>
              <a:buClr>
                <a:schemeClr val="accent5">
                  <a:lumMod val="50000"/>
                </a:schemeClr>
              </a:buClr>
              <a:buNone/>
              <a:defRPr/>
            </a:pPr>
            <a:endParaRPr lang="en-US" sz="1800" dirty="0">
              <a:solidFill>
                <a:srgbClr val="000000"/>
              </a:solidFill>
              <a:latin typeface="Calibri"/>
              <a:ea typeface="宋体" charset="-122"/>
              <a:cs typeface="Calibri"/>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619445906"/>
              </p:ext>
            </p:extLst>
          </p:nvPr>
        </p:nvGraphicFramePr>
        <p:xfrm>
          <a:off x="-1131888" y="2560637"/>
          <a:ext cx="11908758" cy="2412999"/>
        </p:xfrm>
        <a:graphic>
          <a:graphicData uri="http://schemas.openxmlformats.org/presentationml/2006/ole">
            <mc:AlternateContent xmlns:mc="http://schemas.openxmlformats.org/markup-compatibility/2006">
              <mc:Choice xmlns:v="urn:schemas-microsoft-com:vml" Requires="v">
                <p:oleObj spid="_x0000_s1322" name="Document" r:id="rId4" imgW="8712200" imgH="1765300" progId="Word.Document.12">
                  <p:embed/>
                </p:oleObj>
              </mc:Choice>
              <mc:Fallback>
                <p:oleObj name="Document" r:id="rId4" imgW="8712200" imgH="1765300" progId="Word.Document.12">
                  <p:embed/>
                  <p:pic>
                    <p:nvPicPr>
                      <p:cNvPr id="0" name=""/>
                      <p:cNvPicPr/>
                      <p:nvPr/>
                    </p:nvPicPr>
                    <p:blipFill>
                      <a:blip r:embed="rId5"/>
                      <a:stretch>
                        <a:fillRect/>
                      </a:stretch>
                    </p:blipFill>
                    <p:spPr>
                      <a:xfrm>
                        <a:off x="-1131888" y="2560637"/>
                        <a:ext cx="11908758" cy="2412999"/>
                      </a:xfrm>
                      <a:prstGeom prst="rect">
                        <a:avLst/>
                      </a:prstGeom>
                    </p:spPr>
                  </p:pic>
                </p:oleObj>
              </mc:Fallback>
            </mc:AlternateContent>
          </a:graphicData>
        </a:graphic>
      </p:graphicFrame>
    </p:spTree>
    <p:extLst>
      <p:ext uri="{BB962C8B-B14F-4D97-AF65-F5344CB8AC3E}">
        <p14:creationId xmlns:p14="http://schemas.microsoft.com/office/powerpoint/2010/main" val="3051487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92112" y="1189037"/>
            <a:ext cx="9372600" cy="2590800"/>
          </a:xfrm>
          <a:prstGeom prst="rect">
            <a:avLst/>
          </a:prstGeom>
          <a:ln w="12700">
            <a:solidFill>
              <a:schemeClr val="tx1"/>
            </a:solidFill>
          </a:ln>
        </p:spPr>
        <p:txBody>
          <a:bodyPr/>
          <a:lstStyle>
            <a:lvl1pPr marL="377825" indent="-377825" algn="l" defTabSz="503238" rtl="0" eaLnBrk="0" fontAlgn="base" hangingPunct="0">
              <a:spcBef>
                <a:spcPct val="20000"/>
              </a:spcBef>
              <a:spcAft>
                <a:spcPct val="0"/>
              </a:spcAft>
              <a:buFont typeface="Arial" charset="0"/>
              <a:buChar char="•"/>
              <a:defRPr sz="3500" kern="1200">
                <a:solidFill>
                  <a:schemeClr val="tx1"/>
                </a:solidFill>
                <a:latin typeface="+mn-lt"/>
                <a:ea typeface="ＭＳ Ｐゴシック" charset="-128"/>
                <a:cs typeface="ＭＳ Ｐゴシック" charset="-128"/>
              </a:defRPr>
            </a:lvl1pPr>
            <a:lvl2pPr marL="817563" indent="-314325" algn="l" defTabSz="503238" rtl="0" eaLnBrk="0" fontAlgn="base" hangingPunct="0">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58888" indent="-250825" algn="l" defTabSz="503238" rtl="0" eaLnBrk="0" fontAlgn="base" hangingPunct="0">
              <a:spcBef>
                <a:spcPct val="20000"/>
              </a:spcBef>
              <a:spcAft>
                <a:spcPct val="0"/>
              </a:spcAft>
              <a:buFont typeface="Arial" charset="0"/>
              <a:buChar char="•"/>
              <a:defRPr sz="2600" kern="1200">
                <a:solidFill>
                  <a:schemeClr val="tx1"/>
                </a:solidFill>
                <a:latin typeface="+mn-lt"/>
                <a:ea typeface="ＭＳ Ｐゴシック" charset="-128"/>
                <a:cs typeface="+mn-cs"/>
              </a:defRPr>
            </a:lvl3pPr>
            <a:lvl4pPr marL="1763713"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66950"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771844" indent="-251986" algn="l" defTabSz="503972" rtl="0" eaLnBrk="1" latinLnBrk="0" hangingPunct="1">
              <a:spcBef>
                <a:spcPct val="20000"/>
              </a:spcBef>
              <a:buFont typeface="Arial"/>
              <a:buChar char="•"/>
              <a:defRPr sz="2200"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0"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0"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0" kern="1200">
                <a:solidFill>
                  <a:schemeClr val="tx1"/>
                </a:solidFill>
                <a:latin typeface="+mn-lt"/>
                <a:ea typeface="+mn-ea"/>
                <a:cs typeface="+mn-cs"/>
              </a:defRPr>
            </a:lvl9pPr>
          </a:lstStyle>
          <a:p>
            <a:pPr algn="just">
              <a:spcBef>
                <a:spcPts val="1200"/>
              </a:spcBef>
              <a:buFont typeface="Wingdings" charset="2"/>
              <a:buChar char="²"/>
            </a:pPr>
            <a:r>
              <a:rPr lang="en-US" sz="2400" dirty="0">
                <a:cs typeface="Calibri"/>
              </a:rPr>
              <a:t>MUSES provides observation operator (H) needed for data assimilation </a:t>
            </a:r>
          </a:p>
          <a:p>
            <a:pPr marL="0" indent="0" algn="ctr">
              <a:buNone/>
            </a:pPr>
            <a:r>
              <a:rPr lang="en-US" sz="2400" dirty="0">
                <a:cs typeface="Calibri"/>
              </a:rPr>
              <a:t>H(x) =  </a:t>
            </a:r>
            <a:r>
              <a:rPr lang="en-US" sz="2400" dirty="0" err="1">
                <a:cs typeface="Calibri"/>
              </a:rPr>
              <a:t>x</a:t>
            </a:r>
            <a:r>
              <a:rPr lang="en-US" sz="2400" baseline="-25000" dirty="0" err="1">
                <a:cs typeface="Calibri"/>
              </a:rPr>
              <a:t>a</a:t>
            </a:r>
            <a:r>
              <a:rPr lang="en-US" sz="2400" dirty="0">
                <a:cs typeface="Calibri"/>
              </a:rPr>
              <a:t>  + </a:t>
            </a:r>
            <a:r>
              <a:rPr lang="en-US" sz="2400" b="1" dirty="0">
                <a:cs typeface="Calibri"/>
              </a:rPr>
              <a:t>A</a:t>
            </a:r>
            <a:r>
              <a:rPr lang="en-US" sz="2400" dirty="0">
                <a:cs typeface="Calibri"/>
              </a:rPr>
              <a:t>(</a:t>
            </a:r>
            <a:r>
              <a:rPr lang="en-US" sz="2400" dirty="0" err="1">
                <a:cs typeface="Calibri"/>
              </a:rPr>
              <a:t>x</a:t>
            </a:r>
            <a:r>
              <a:rPr lang="en-US" sz="2400" baseline="-25000" dirty="0" err="1">
                <a:cs typeface="Calibri"/>
              </a:rPr>
              <a:t>model</a:t>
            </a:r>
            <a:r>
              <a:rPr lang="en-US" sz="2400" dirty="0">
                <a:cs typeface="Calibri"/>
              </a:rPr>
              <a:t> - </a:t>
            </a:r>
            <a:r>
              <a:rPr lang="en-US" sz="2400" dirty="0" err="1">
                <a:cs typeface="Calibri"/>
              </a:rPr>
              <a:t>x</a:t>
            </a:r>
            <a:r>
              <a:rPr lang="en-US" sz="2400" baseline="-25000" dirty="0" err="1">
                <a:cs typeface="Calibri"/>
              </a:rPr>
              <a:t>a</a:t>
            </a:r>
            <a:r>
              <a:rPr lang="en-US" sz="2400" dirty="0">
                <a:cs typeface="Calibri"/>
              </a:rPr>
              <a:t>) </a:t>
            </a:r>
          </a:p>
          <a:p>
            <a:pPr algn="just">
              <a:buFont typeface="Wingdings" charset="2"/>
              <a:buChar char="²"/>
            </a:pPr>
            <a:r>
              <a:rPr lang="en-US" sz="2400" dirty="0">
                <a:cs typeface="Calibri"/>
              </a:rPr>
              <a:t>Averaging kernel matrix (A) is the sensitivity of the retrieved state to the true state.</a:t>
            </a:r>
          </a:p>
          <a:p>
            <a:pPr algn="just">
              <a:buFont typeface="Wingdings" charset="2"/>
              <a:buChar char="²"/>
            </a:pPr>
            <a:r>
              <a:rPr lang="en-US" sz="2400" dirty="0">
                <a:cs typeface="Calibri"/>
              </a:rPr>
              <a:t>The trace of averaging kernel matrix is the degree of freedom for signals (DOFS). </a:t>
            </a:r>
          </a:p>
          <a:p>
            <a:pPr marL="0" indent="0" algn="ctr">
              <a:buNone/>
            </a:pPr>
            <a:endParaRPr lang="en-US" sz="2400" dirty="0">
              <a:cs typeface="Calibri"/>
            </a:endParaRPr>
          </a:p>
          <a:p>
            <a:pPr marL="0" indent="0" algn="ctr">
              <a:buNone/>
            </a:pPr>
            <a:endParaRPr lang="en-US" sz="2000" dirty="0">
              <a:cs typeface="Calibri"/>
            </a:endParaRPr>
          </a:p>
          <a:p>
            <a:pPr marL="0" indent="0" algn="ctr">
              <a:buNone/>
            </a:pPr>
            <a:endParaRPr lang="en-US" sz="2000" dirty="0">
              <a:cs typeface="Calibri"/>
            </a:endParaRPr>
          </a:p>
        </p:txBody>
      </p:sp>
      <p:sp>
        <p:nvSpPr>
          <p:cNvPr id="2" name="Title 1"/>
          <p:cNvSpPr>
            <a:spLocks noGrp="1"/>
          </p:cNvSpPr>
          <p:nvPr>
            <p:ph type="title"/>
          </p:nvPr>
        </p:nvSpPr>
        <p:spPr>
          <a:xfrm>
            <a:off x="842962" y="-182563"/>
            <a:ext cx="9074150" cy="1258887"/>
          </a:xfrm>
        </p:spPr>
        <p:txBody>
          <a:bodyPr/>
          <a:lstStyle/>
          <a:p>
            <a:r>
              <a:rPr lang="en-US" sz="2800" dirty="0"/>
              <a:t>Sample Averaging Kernels and Estimated Uncertainty</a:t>
            </a:r>
          </a:p>
        </p:txBody>
      </p:sp>
      <p:pic>
        <p:nvPicPr>
          <p:cNvPr id="7" name="Picture 6"/>
          <p:cNvPicPr>
            <a:picLocks noChangeAspect="1"/>
          </p:cNvPicPr>
          <p:nvPr/>
        </p:nvPicPr>
        <p:blipFill>
          <a:blip r:embed="rId3"/>
          <a:stretch>
            <a:fillRect/>
          </a:stretch>
        </p:blipFill>
        <p:spPr>
          <a:xfrm>
            <a:off x="169888" y="3886199"/>
            <a:ext cx="9747224" cy="3551238"/>
          </a:xfrm>
          <a:prstGeom prst="rect">
            <a:avLst/>
          </a:prstGeom>
        </p:spPr>
      </p:pic>
    </p:spTree>
    <p:extLst>
      <p:ext uri="{BB962C8B-B14F-4D97-AF65-F5344CB8AC3E}">
        <p14:creationId xmlns:p14="http://schemas.microsoft.com/office/powerpoint/2010/main" val="1661002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315912" y="4080825"/>
            <a:ext cx="3322518" cy="2211726"/>
            <a:chOff x="428289" y="2711111"/>
            <a:chExt cx="3322518" cy="2211726"/>
          </a:xfrm>
        </p:grpSpPr>
        <p:sp>
          <p:nvSpPr>
            <p:cNvPr id="41" name="TextBox 40"/>
            <p:cNvSpPr txBox="1"/>
            <p:nvPr/>
          </p:nvSpPr>
          <p:spPr>
            <a:xfrm>
              <a:off x="1266489" y="4415416"/>
              <a:ext cx="2480066" cy="507421"/>
            </a:xfrm>
            <a:prstGeom prst="rect">
              <a:avLst/>
            </a:prstGeom>
            <a:solidFill>
              <a:schemeClr val="bg1"/>
            </a:solidFill>
          </p:spPr>
          <p:txBody>
            <a:bodyPr wrap="none" rtlCol="0">
              <a:spAutoFit/>
            </a:bodyPr>
            <a:lstStyle/>
            <a:p>
              <a:r>
                <a:rPr lang="en-US" sz="1400" b="1" dirty="0">
                  <a:solidFill>
                    <a:srgbClr val="000000"/>
                  </a:solidFill>
                </a:rPr>
                <a:t>  10      20      30      40      50</a:t>
              </a:r>
            </a:p>
            <a:p>
              <a:pPr algn="ctr"/>
              <a:r>
                <a:rPr lang="en-US" sz="1400" b="1" dirty="0">
                  <a:solidFill>
                    <a:srgbClr val="000000"/>
                  </a:solidFill>
                </a:rPr>
                <a:t>               Latitude(°)</a:t>
              </a:r>
            </a:p>
          </p:txBody>
        </p:sp>
        <p:pic>
          <p:nvPicPr>
            <p:cNvPr id="15" name="Picture 14"/>
            <p:cNvPicPr>
              <a:picLocks noChangeAspect="1"/>
            </p:cNvPicPr>
            <p:nvPr/>
          </p:nvPicPr>
          <p:blipFill>
            <a:blip r:embed="rId3"/>
            <a:stretch>
              <a:fillRect/>
            </a:stretch>
          </p:blipFill>
          <p:spPr>
            <a:xfrm>
              <a:off x="1037889" y="2787311"/>
              <a:ext cx="2712918" cy="1622488"/>
            </a:xfrm>
            <a:prstGeom prst="rect">
              <a:avLst/>
            </a:prstGeom>
          </p:spPr>
        </p:pic>
        <p:sp>
          <p:nvSpPr>
            <p:cNvPr id="38" name="TextBox 37"/>
            <p:cNvSpPr txBox="1"/>
            <p:nvPr/>
          </p:nvSpPr>
          <p:spPr>
            <a:xfrm>
              <a:off x="682425" y="2711111"/>
              <a:ext cx="584064" cy="1748376"/>
            </a:xfrm>
            <a:prstGeom prst="rect">
              <a:avLst/>
            </a:prstGeom>
            <a:solidFill>
              <a:schemeClr val="bg1"/>
            </a:solidFill>
          </p:spPr>
          <p:txBody>
            <a:bodyPr wrap="none" rtlCol="0">
              <a:spAutoFit/>
            </a:bodyPr>
            <a:lstStyle/>
            <a:p>
              <a:r>
                <a:rPr lang="en-US" sz="1400" b="1" dirty="0">
                  <a:solidFill>
                    <a:srgbClr val="000000"/>
                  </a:solidFill>
                </a:rPr>
                <a:t>100</a:t>
              </a:r>
            </a:p>
            <a:p>
              <a:endParaRPr lang="en-US" sz="1400" b="1" dirty="0">
                <a:solidFill>
                  <a:srgbClr val="000000"/>
                </a:solidFill>
              </a:endParaRPr>
            </a:p>
            <a:p>
              <a:endParaRPr lang="en-US" sz="1400" b="1" dirty="0">
                <a:solidFill>
                  <a:srgbClr val="000000"/>
                </a:solidFill>
              </a:endParaRPr>
            </a:p>
            <a:p>
              <a:r>
                <a:rPr lang="en-US" sz="1400" b="1" dirty="0">
                  <a:solidFill>
                    <a:srgbClr val="000000"/>
                  </a:solidFill>
                </a:rPr>
                <a:t>1000</a:t>
              </a:r>
            </a:p>
            <a:p>
              <a:r>
                <a:rPr lang="en-US" sz="1400" b="1" dirty="0">
                  <a:solidFill>
                    <a:srgbClr val="000000"/>
                  </a:solidFill>
                </a:rPr>
                <a:t>100</a:t>
              </a:r>
            </a:p>
            <a:p>
              <a:endParaRPr lang="en-US" sz="1400" b="1" dirty="0">
                <a:solidFill>
                  <a:srgbClr val="000000"/>
                </a:solidFill>
              </a:endParaRPr>
            </a:p>
            <a:p>
              <a:endParaRPr lang="en-US" sz="1400" b="1" dirty="0">
                <a:solidFill>
                  <a:srgbClr val="000000"/>
                </a:solidFill>
              </a:endParaRPr>
            </a:p>
            <a:p>
              <a:r>
                <a:rPr lang="en-US" sz="1400" b="1" dirty="0">
                  <a:solidFill>
                    <a:srgbClr val="000000"/>
                  </a:solidFill>
                </a:rPr>
                <a:t>1000</a:t>
              </a:r>
            </a:p>
          </p:txBody>
        </p:sp>
        <p:sp>
          <p:nvSpPr>
            <p:cNvPr id="42" name="TextBox 41"/>
            <p:cNvSpPr txBox="1"/>
            <p:nvPr/>
          </p:nvSpPr>
          <p:spPr>
            <a:xfrm>
              <a:off x="428289" y="2879847"/>
              <a:ext cx="392928" cy="1459369"/>
            </a:xfrm>
            <a:prstGeom prst="rect">
              <a:avLst/>
            </a:prstGeom>
            <a:solidFill>
              <a:schemeClr val="bg1"/>
            </a:solidFill>
          </p:spPr>
          <p:txBody>
            <a:bodyPr vert="vert270" wrap="none" rtlCol="0">
              <a:spAutoFit/>
            </a:bodyPr>
            <a:lstStyle/>
            <a:p>
              <a:r>
                <a:rPr lang="en-US" sz="1400" b="1" dirty="0">
                  <a:solidFill>
                    <a:srgbClr val="000000"/>
                  </a:solidFill>
                </a:rPr>
                <a:t>  Pressure (hPa)</a:t>
              </a:r>
            </a:p>
          </p:txBody>
        </p:sp>
      </p:grpSp>
      <p:sp>
        <p:nvSpPr>
          <p:cNvPr id="25" name="TextBox 24"/>
          <p:cNvSpPr txBox="1"/>
          <p:nvPr/>
        </p:nvSpPr>
        <p:spPr>
          <a:xfrm>
            <a:off x="544512" y="3675732"/>
            <a:ext cx="3316623" cy="2466305"/>
          </a:xfrm>
          <a:prstGeom prst="rect">
            <a:avLst/>
          </a:prstGeom>
          <a:noFill/>
          <a:ln w="25400">
            <a:noFill/>
            <a:prstDash val="dash"/>
          </a:ln>
        </p:spPr>
        <p:txBody>
          <a:bodyPr wrap="square" rtlCol="0">
            <a:noAutofit/>
          </a:bodyPr>
          <a:lstStyle/>
          <a:p>
            <a:pPr algn="ctr">
              <a:lnSpc>
                <a:spcPts val="1800"/>
              </a:lnSpc>
            </a:pPr>
            <a:r>
              <a:rPr lang="en-US" sz="1600" b="1" dirty="0">
                <a:solidFill>
                  <a:srgbClr val="000000"/>
                </a:solidFill>
              </a:rPr>
              <a:t>Transect over Western USA</a:t>
            </a:r>
            <a:endParaRPr lang="en-US" sz="1600" b="1" baseline="-25000" dirty="0">
              <a:solidFill>
                <a:srgbClr val="000000"/>
              </a:solidFill>
            </a:endParaRPr>
          </a:p>
        </p:txBody>
      </p:sp>
      <p:sp>
        <p:nvSpPr>
          <p:cNvPr id="26" name="TextBox 25"/>
          <p:cNvSpPr txBox="1"/>
          <p:nvPr/>
        </p:nvSpPr>
        <p:spPr>
          <a:xfrm>
            <a:off x="3744912" y="3220628"/>
            <a:ext cx="3108960" cy="4369209"/>
          </a:xfrm>
          <a:prstGeom prst="rect">
            <a:avLst/>
          </a:prstGeom>
          <a:noFill/>
          <a:ln w="25400">
            <a:noFill/>
            <a:prstDash val="dash"/>
          </a:ln>
        </p:spPr>
        <p:txBody>
          <a:bodyPr wrap="square" rtlCol="0">
            <a:noAutofit/>
          </a:bodyPr>
          <a:lstStyle/>
          <a:p>
            <a:pPr algn="ctr"/>
            <a:r>
              <a:rPr lang="en-US" sz="1600" b="1" dirty="0">
                <a:solidFill>
                  <a:srgbClr val="0000FF"/>
                </a:solidFill>
              </a:rPr>
              <a:t>Joint</a:t>
            </a:r>
            <a:r>
              <a:rPr lang="en-US" sz="1600" b="1" dirty="0">
                <a:solidFill>
                  <a:srgbClr val="900000"/>
                </a:solidFill>
              </a:rPr>
              <a:t> </a:t>
            </a:r>
            <a:r>
              <a:rPr lang="en-US" sz="1600" b="1" dirty="0">
                <a:solidFill>
                  <a:srgbClr val="0000FF"/>
                </a:solidFill>
              </a:rPr>
              <a:t>AIRS/OMI O</a:t>
            </a:r>
            <a:r>
              <a:rPr lang="en-US" sz="1600" b="1" baseline="-25000" dirty="0">
                <a:solidFill>
                  <a:srgbClr val="0000FF"/>
                </a:solidFill>
              </a:rPr>
              <a:t>3</a:t>
            </a:r>
          </a:p>
        </p:txBody>
      </p:sp>
      <p:sp>
        <p:nvSpPr>
          <p:cNvPr id="2" name="Title 1"/>
          <p:cNvSpPr>
            <a:spLocks noGrp="1"/>
          </p:cNvSpPr>
          <p:nvPr>
            <p:ph type="title"/>
          </p:nvPr>
        </p:nvSpPr>
        <p:spPr>
          <a:xfrm>
            <a:off x="773112" y="0"/>
            <a:ext cx="8915400" cy="960437"/>
          </a:xfrm>
        </p:spPr>
        <p:txBody>
          <a:bodyPr/>
          <a:lstStyle/>
          <a:p>
            <a:r>
              <a:rPr lang="en-US" sz="2800" dirty="0"/>
              <a:t>Joint AIRS/OMI and TES observations on August 23, 2006 during </a:t>
            </a:r>
            <a:r>
              <a:rPr lang="en-US" sz="2800" dirty="0" err="1"/>
              <a:t>TexAQS</a:t>
            </a:r>
            <a:r>
              <a:rPr lang="en-US" sz="2800" dirty="0"/>
              <a:t> Aircraft Flight Campaign</a:t>
            </a:r>
            <a:endParaRPr lang="en-US" sz="2800" dirty="0">
              <a:solidFill>
                <a:schemeClr val="bg1"/>
              </a:solidFill>
              <a:cs typeface="Calibri"/>
            </a:endParaRPr>
          </a:p>
        </p:txBody>
      </p:sp>
      <p:sp>
        <p:nvSpPr>
          <p:cNvPr id="9" name="TextBox 65"/>
          <p:cNvSpPr txBox="1">
            <a:spLocks noChangeArrowheads="1"/>
          </p:cNvSpPr>
          <p:nvPr/>
        </p:nvSpPr>
        <p:spPr bwMode="auto">
          <a:xfrm>
            <a:off x="430212" y="1275335"/>
            <a:ext cx="9220200" cy="1879489"/>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eaLnBrk="0" hangingPunct="0">
              <a:defRPr sz="2900">
                <a:solidFill>
                  <a:schemeClr val="tx1"/>
                </a:solidFill>
                <a:latin typeface="Arial Narrow" charset="0"/>
                <a:ea typeface="ＭＳ Ｐゴシック" charset="0"/>
                <a:cs typeface="ＭＳ Ｐゴシック" charset="0"/>
              </a:defRPr>
            </a:lvl1pPr>
            <a:lvl2pPr marL="742950" indent="-285750" eaLnBrk="0" hangingPunct="0">
              <a:defRPr sz="2900">
                <a:solidFill>
                  <a:schemeClr val="tx1"/>
                </a:solidFill>
                <a:latin typeface="Arial Narrow" charset="0"/>
                <a:ea typeface="ＭＳ Ｐゴシック" charset="0"/>
              </a:defRPr>
            </a:lvl2pPr>
            <a:lvl3pPr marL="1143000" indent="-228600" eaLnBrk="0" hangingPunct="0">
              <a:defRPr sz="2900">
                <a:solidFill>
                  <a:schemeClr val="tx1"/>
                </a:solidFill>
                <a:latin typeface="Arial Narrow" charset="0"/>
                <a:ea typeface="ＭＳ Ｐゴシック" charset="0"/>
              </a:defRPr>
            </a:lvl3pPr>
            <a:lvl4pPr marL="1600200" indent="-228600" eaLnBrk="0" hangingPunct="0">
              <a:defRPr sz="2900">
                <a:solidFill>
                  <a:schemeClr val="tx1"/>
                </a:solidFill>
                <a:latin typeface="Arial Narrow" charset="0"/>
                <a:ea typeface="ＭＳ Ｐゴシック" charset="0"/>
              </a:defRPr>
            </a:lvl4pPr>
            <a:lvl5pPr marL="2057400" indent="-228600" eaLnBrk="0" hangingPunct="0">
              <a:defRPr sz="29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0"/>
              </a:defRPr>
            </a:lvl9pPr>
          </a:lstStyle>
          <a:p>
            <a:pPr marL="0" indent="0" algn="just">
              <a:spcAft>
                <a:spcPts val="1200"/>
              </a:spcAft>
              <a:buClr>
                <a:schemeClr val="accent6"/>
              </a:buClr>
              <a:defRPr/>
            </a:pPr>
            <a:r>
              <a:rPr lang="en-US" sz="2000" dirty="0">
                <a:latin typeface="Calibri"/>
                <a:cs typeface="Calibri"/>
              </a:rPr>
              <a:t>TES O</a:t>
            </a:r>
            <a:r>
              <a:rPr lang="en-US" sz="2000" baseline="-25000" dirty="0">
                <a:latin typeface="Calibri"/>
                <a:cs typeface="Calibri"/>
              </a:rPr>
              <a:t>3</a:t>
            </a:r>
            <a:r>
              <a:rPr lang="en-US" sz="2000" dirty="0">
                <a:latin typeface="Calibri"/>
                <a:cs typeface="Calibri"/>
              </a:rPr>
              <a:t>, AIRS/OMI O</a:t>
            </a:r>
            <a:r>
              <a:rPr lang="en-US" sz="2000" baseline="-25000" dirty="0">
                <a:latin typeface="Calibri"/>
                <a:cs typeface="Calibri"/>
              </a:rPr>
              <a:t>3</a:t>
            </a:r>
            <a:r>
              <a:rPr lang="en-US" sz="2000" dirty="0">
                <a:latin typeface="Calibri"/>
                <a:cs typeface="Calibri"/>
              </a:rPr>
              <a:t>, AIRS CO and cloud retrievals on August 23, 2006 during </a:t>
            </a:r>
            <a:r>
              <a:rPr lang="en-US" sz="2000" dirty="0" err="1">
                <a:latin typeface="Calibri"/>
                <a:cs typeface="Calibri"/>
              </a:rPr>
              <a:t>TexAQS</a:t>
            </a:r>
            <a:r>
              <a:rPr lang="en-US" sz="2000" dirty="0">
                <a:latin typeface="Calibri"/>
                <a:cs typeface="Calibri"/>
              </a:rPr>
              <a:t> aircraft flight campaign have been processed using common MUSES algorithm.</a:t>
            </a:r>
          </a:p>
          <a:p>
            <a:pPr marL="0" indent="0" algn="just">
              <a:buClr>
                <a:schemeClr val="accent6"/>
              </a:buClr>
              <a:defRPr/>
            </a:pPr>
            <a:r>
              <a:rPr lang="en-US" sz="2000" dirty="0">
                <a:latin typeface="Calibri"/>
                <a:cs typeface="Calibri"/>
              </a:rPr>
              <a:t>Joint AIRS/OMI ozone retrievals </a:t>
            </a:r>
          </a:p>
          <a:p>
            <a:pPr marL="696913" lvl="2" indent="-296863" algn="just">
              <a:spcBef>
                <a:spcPts val="600"/>
              </a:spcBef>
              <a:buClr>
                <a:srgbClr val="008000"/>
              </a:buClr>
              <a:buFont typeface="Wingdings" charset="2"/>
              <a:buChar char="Ø"/>
              <a:defRPr/>
            </a:pPr>
            <a:r>
              <a:rPr lang="en-US" sz="2000" dirty="0">
                <a:latin typeface="Calibri"/>
                <a:cs typeface="Calibri"/>
              </a:rPr>
              <a:t>Differ from the </a:t>
            </a:r>
            <a:r>
              <a:rPr lang="en-US" sz="2000" i="1" dirty="0">
                <a:latin typeface="Calibri"/>
                <a:cs typeface="Calibri"/>
              </a:rPr>
              <a:t>a priori</a:t>
            </a:r>
            <a:r>
              <a:rPr lang="en-US" sz="2000" dirty="0">
                <a:latin typeface="Calibri"/>
                <a:cs typeface="Calibri"/>
              </a:rPr>
              <a:t> profiles </a:t>
            </a:r>
          </a:p>
          <a:p>
            <a:pPr marL="696913" lvl="2" indent="-296863" algn="just">
              <a:spcBef>
                <a:spcPts val="600"/>
              </a:spcBef>
              <a:buClr>
                <a:srgbClr val="008000"/>
              </a:buClr>
              <a:buFont typeface="Wingdings" charset="2"/>
              <a:buChar char="Ø"/>
              <a:defRPr/>
            </a:pPr>
            <a:r>
              <a:rPr lang="en-US" sz="2000" dirty="0">
                <a:latin typeface="Calibri"/>
                <a:cs typeface="Calibri"/>
              </a:rPr>
              <a:t>Show best agreement to TES, in comparisons to each instrument alone</a:t>
            </a:r>
          </a:p>
        </p:txBody>
      </p:sp>
      <p:pic>
        <p:nvPicPr>
          <p:cNvPr id="4" name="Picture 3"/>
          <p:cNvPicPr>
            <a:picLocks noChangeAspect="1"/>
          </p:cNvPicPr>
          <p:nvPr/>
        </p:nvPicPr>
        <p:blipFill>
          <a:blip r:embed="rId4"/>
          <a:stretch>
            <a:fillRect/>
          </a:stretch>
        </p:blipFill>
        <p:spPr>
          <a:xfrm>
            <a:off x="3759639" y="3505861"/>
            <a:ext cx="3161749" cy="3879308"/>
          </a:xfrm>
          <a:prstGeom prst="rect">
            <a:avLst/>
          </a:prstGeom>
        </p:spPr>
      </p:pic>
      <p:sp>
        <p:nvSpPr>
          <p:cNvPr id="5" name="TextBox 4"/>
          <p:cNvSpPr txBox="1"/>
          <p:nvPr/>
        </p:nvSpPr>
        <p:spPr>
          <a:xfrm>
            <a:off x="5482272" y="3703637"/>
            <a:ext cx="864339" cy="2162028"/>
          </a:xfrm>
          <a:prstGeom prst="rect">
            <a:avLst/>
          </a:prstGeom>
          <a:noFill/>
        </p:spPr>
        <p:txBody>
          <a:bodyPr wrap="none" rtlCol="0">
            <a:spAutoFit/>
          </a:bodyPr>
          <a:lstStyle/>
          <a:p>
            <a:r>
              <a:rPr lang="en-US" sz="1400" b="1" dirty="0">
                <a:solidFill>
                  <a:schemeClr val="tx1"/>
                </a:solidFill>
              </a:rPr>
              <a:t>300 hPa</a:t>
            </a:r>
          </a:p>
          <a:p>
            <a:endParaRPr lang="en-US" sz="1400" b="1" dirty="0">
              <a:solidFill>
                <a:schemeClr val="tx1"/>
              </a:solidFill>
            </a:endParaRPr>
          </a:p>
          <a:p>
            <a:endParaRPr lang="en-US" sz="1400" b="1" dirty="0">
              <a:solidFill>
                <a:schemeClr val="tx1"/>
              </a:solidFill>
            </a:endParaRPr>
          </a:p>
          <a:p>
            <a:endParaRPr lang="en-US" sz="1400" b="1" dirty="0">
              <a:solidFill>
                <a:schemeClr val="tx1"/>
              </a:solidFill>
            </a:endParaRPr>
          </a:p>
          <a:p>
            <a:endParaRPr lang="en-US" sz="1400" b="1" dirty="0">
              <a:solidFill>
                <a:schemeClr val="tx1"/>
              </a:solidFill>
            </a:endParaRPr>
          </a:p>
          <a:p>
            <a:endParaRPr lang="en-US" sz="1400" b="1" dirty="0">
              <a:solidFill>
                <a:schemeClr val="tx1"/>
              </a:solidFill>
            </a:endParaRPr>
          </a:p>
          <a:p>
            <a:endParaRPr lang="en-US" sz="1400" b="1" dirty="0">
              <a:solidFill>
                <a:schemeClr val="tx1"/>
              </a:solidFill>
            </a:endParaRPr>
          </a:p>
          <a:p>
            <a:endParaRPr lang="en-US" sz="1400" b="1" dirty="0">
              <a:solidFill>
                <a:schemeClr val="tx1"/>
              </a:solidFill>
            </a:endParaRPr>
          </a:p>
          <a:p>
            <a:endParaRPr lang="en-US" sz="1400" b="1" dirty="0">
              <a:solidFill>
                <a:schemeClr val="tx1"/>
              </a:solidFill>
            </a:endParaRPr>
          </a:p>
          <a:p>
            <a:r>
              <a:rPr lang="en-US" sz="1400" b="1" dirty="0">
                <a:solidFill>
                  <a:schemeClr val="tx1"/>
                </a:solidFill>
              </a:rPr>
              <a:t>680 hPa</a:t>
            </a:r>
          </a:p>
        </p:txBody>
      </p:sp>
      <p:sp>
        <p:nvSpPr>
          <p:cNvPr id="16" name="Oval 15"/>
          <p:cNvSpPr/>
          <p:nvPr/>
        </p:nvSpPr>
        <p:spPr>
          <a:xfrm>
            <a:off x="2754312" y="4131046"/>
            <a:ext cx="381000" cy="1620896"/>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16" idx="6"/>
          </p:cNvCxnSpPr>
          <p:nvPr/>
        </p:nvCxnSpPr>
        <p:spPr>
          <a:xfrm flipV="1">
            <a:off x="3135312" y="4465637"/>
            <a:ext cx="1411623" cy="4758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6" idx="6"/>
          </p:cNvCxnSpPr>
          <p:nvPr/>
        </p:nvCxnSpPr>
        <p:spPr>
          <a:xfrm>
            <a:off x="3135312" y="4941494"/>
            <a:ext cx="1487823" cy="14291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5"/>
          <a:stretch>
            <a:fillRect/>
          </a:stretch>
        </p:blipFill>
        <p:spPr>
          <a:xfrm>
            <a:off x="1041735" y="6444951"/>
            <a:ext cx="2654543" cy="459086"/>
          </a:xfrm>
          <a:prstGeom prst="rect">
            <a:avLst/>
          </a:prstGeom>
        </p:spPr>
      </p:pic>
      <p:sp>
        <p:nvSpPr>
          <p:cNvPr id="46" name="TextBox 45"/>
          <p:cNvSpPr txBox="1"/>
          <p:nvPr/>
        </p:nvSpPr>
        <p:spPr>
          <a:xfrm>
            <a:off x="7347724" y="3398837"/>
            <a:ext cx="2569388" cy="406809"/>
          </a:xfrm>
          <a:prstGeom prst="rect">
            <a:avLst/>
          </a:prstGeom>
          <a:noFill/>
          <a:ln w="25400">
            <a:noFill/>
            <a:prstDash val="dash"/>
          </a:ln>
        </p:spPr>
        <p:txBody>
          <a:bodyPr wrap="square" rtlCol="0">
            <a:noAutofit/>
          </a:bodyPr>
          <a:lstStyle/>
          <a:p>
            <a:pPr algn="ctr"/>
            <a:r>
              <a:rPr lang="en-US" sz="1600" b="1" dirty="0">
                <a:solidFill>
                  <a:srgbClr val="008000"/>
                </a:solidFill>
              </a:rPr>
              <a:t>      Difference to TES</a:t>
            </a:r>
            <a:endParaRPr lang="en-US" sz="1600" b="1" baseline="-25000" dirty="0">
              <a:solidFill>
                <a:srgbClr val="008000"/>
              </a:solidFill>
            </a:endParaRPr>
          </a:p>
        </p:txBody>
      </p:sp>
      <p:grpSp>
        <p:nvGrpSpPr>
          <p:cNvPr id="65" name="Group 64"/>
          <p:cNvGrpSpPr/>
          <p:nvPr/>
        </p:nvGrpSpPr>
        <p:grpSpPr>
          <a:xfrm>
            <a:off x="7097712" y="3779837"/>
            <a:ext cx="2878014" cy="3515468"/>
            <a:chOff x="7097712" y="3094037"/>
            <a:chExt cx="2878014" cy="3515468"/>
          </a:xfrm>
        </p:grpSpPr>
        <p:pic>
          <p:nvPicPr>
            <p:cNvPr id="49" name="Picture 48"/>
            <p:cNvPicPr>
              <a:picLocks noChangeAspect="1"/>
            </p:cNvPicPr>
            <p:nvPr/>
          </p:nvPicPr>
          <p:blipFill>
            <a:blip r:embed="rId6"/>
            <a:stretch>
              <a:fillRect/>
            </a:stretch>
          </p:blipFill>
          <p:spPr>
            <a:xfrm>
              <a:off x="7554912" y="3118829"/>
              <a:ext cx="2292837" cy="3175608"/>
            </a:xfrm>
            <a:prstGeom prst="rect">
              <a:avLst/>
            </a:prstGeom>
          </p:spPr>
        </p:pic>
        <p:sp>
          <p:nvSpPr>
            <p:cNvPr id="50" name="TextBox 49"/>
            <p:cNvSpPr txBox="1"/>
            <p:nvPr/>
          </p:nvSpPr>
          <p:spPr>
            <a:xfrm>
              <a:off x="7402512" y="3094037"/>
              <a:ext cx="484215" cy="300595"/>
            </a:xfrm>
            <a:prstGeom prst="rect">
              <a:avLst/>
            </a:prstGeom>
            <a:solidFill>
              <a:schemeClr val="bg1"/>
            </a:solidFill>
          </p:spPr>
          <p:txBody>
            <a:bodyPr wrap="none" rtlCol="0">
              <a:spAutoFit/>
            </a:bodyPr>
            <a:lstStyle/>
            <a:p>
              <a:r>
                <a:rPr lang="en-US" sz="1400" b="1" dirty="0">
                  <a:solidFill>
                    <a:srgbClr val="000000"/>
                  </a:solidFill>
                </a:rPr>
                <a:t>100</a:t>
              </a:r>
            </a:p>
          </p:txBody>
        </p:sp>
        <p:sp>
          <p:nvSpPr>
            <p:cNvPr id="51" name="TextBox 50"/>
            <p:cNvSpPr txBox="1"/>
            <p:nvPr/>
          </p:nvSpPr>
          <p:spPr>
            <a:xfrm>
              <a:off x="7402512" y="3907135"/>
              <a:ext cx="484215" cy="300595"/>
            </a:xfrm>
            <a:prstGeom prst="rect">
              <a:avLst/>
            </a:prstGeom>
            <a:solidFill>
              <a:schemeClr val="bg1"/>
            </a:solidFill>
          </p:spPr>
          <p:txBody>
            <a:bodyPr wrap="none" rtlCol="0">
              <a:spAutoFit/>
            </a:bodyPr>
            <a:lstStyle/>
            <a:p>
              <a:r>
                <a:rPr lang="en-US" sz="1400" b="1" dirty="0">
                  <a:solidFill>
                    <a:srgbClr val="000000"/>
                  </a:solidFill>
                </a:rPr>
                <a:t>200</a:t>
              </a:r>
            </a:p>
          </p:txBody>
        </p:sp>
        <p:sp>
          <p:nvSpPr>
            <p:cNvPr id="52" name="TextBox 51"/>
            <p:cNvSpPr txBox="1"/>
            <p:nvPr/>
          </p:nvSpPr>
          <p:spPr>
            <a:xfrm>
              <a:off x="7402512" y="4369899"/>
              <a:ext cx="484215" cy="300595"/>
            </a:xfrm>
            <a:prstGeom prst="rect">
              <a:avLst/>
            </a:prstGeom>
            <a:solidFill>
              <a:schemeClr val="bg1"/>
            </a:solidFill>
          </p:spPr>
          <p:txBody>
            <a:bodyPr wrap="none" rtlCol="0">
              <a:spAutoFit/>
            </a:bodyPr>
            <a:lstStyle/>
            <a:p>
              <a:r>
                <a:rPr lang="en-US" sz="1400" b="1" dirty="0">
                  <a:solidFill>
                    <a:srgbClr val="000000"/>
                  </a:solidFill>
                </a:rPr>
                <a:t>300</a:t>
              </a:r>
            </a:p>
          </p:txBody>
        </p:sp>
        <p:sp>
          <p:nvSpPr>
            <p:cNvPr id="53" name="TextBox 52"/>
            <p:cNvSpPr txBox="1"/>
            <p:nvPr/>
          </p:nvSpPr>
          <p:spPr>
            <a:xfrm>
              <a:off x="7402512" y="4702054"/>
              <a:ext cx="484215" cy="300595"/>
            </a:xfrm>
            <a:prstGeom prst="rect">
              <a:avLst/>
            </a:prstGeom>
            <a:solidFill>
              <a:schemeClr val="bg1"/>
            </a:solidFill>
          </p:spPr>
          <p:txBody>
            <a:bodyPr wrap="none" rtlCol="0">
              <a:spAutoFit/>
            </a:bodyPr>
            <a:lstStyle/>
            <a:p>
              <a:r>
                <a:rPr lang="en-US" sz="1400" b="1" dirty="0">
                  <a:solidFill>
                    <a:srgbClr val="000000"/>
                  </a:solidFill>
                </a:rPr>
                <a:t>400</a:t>
              </a:r>
            </a:p>
          </p:txBody>
        </p:sp>
        <p:sp>
          <p:nvSpPr>
            <p:cNvPr id="54" name="TextBox 53"/>
            <p:cNvSpPr txBox="1"/>
            <p:nvPr/>
          </p:nvSpPr>
          <p:spPr>
            <a:xfrm>
              <a:off x="7402512" y="4944628"/>
              <a:ext cx="484215" cy="300595"/>
            </a:xfrm>
            <a:prstGeom prst="rect">
              <a:avLst/>
            </a:prstGeom>
            <a:solidFill>
              <a:schemeClr val="bg1"/>
            </a:solidFill>
          </p:spPr>
          <p:txBody>
            <a:bodyPr wrap="none" rtlCol="0">
              <a:spAutoFit/>
            </a:bodyPr>
            <a:lstStyle/>
            <a:p>
              <a:r>
                <a:rPr lang="en-US" sz="1400" b="1" dirty="0">
                  <a:solidFill>
                    <a:srgbClr val="000000"/>
                  </a:solidFill>
                </a:rPr>
                <a:t>500</a:t>
              </a:r>
            </a:p>
          </p:txBody>
        </p:sp>
        <p:sp>
          <p:nvSpPr>
            <p:cNvPr id="55" name="TextBox 54"/>
            <p:cNvSpPr txBox="1"/>
            <p:nvPr/>
          </p:nvSpPr>
          <p:spPr>
            <a:xfrm>
              <a:off x="7302663" y="5765242"/>
              <a:ext cx="584064" cy="300595"/>
            </a:xfrm>
            <a:prstGeom prst="rect">
              <a:avLst/>
            </a:prstGeom>
            <a:solidFill>
              <a:schemeClr val="bg1"/>
            </a:solidFill>
          </p:spPr>
          <p:txBody>
            <a:bodyPr wrap="none" rtlCol="0">
              <a:spAutoFit/>
            </a:bodyPr>
            <a:lstStyle/>
            <a:p>
              <a:r>
                <a:rPr lang="en-US" sz="1400" b="1" dirty="0">
                  <a:solidFill>
                    <a:srgbClr val="000000"/>
                  </a:solidFill>
                </a:rPr>
                <a:t>1000</a:t>
              </a:r>
            </a:p>
          </p:txBody>
        </p:sp>
        <p:sp>
          <p:nvSpPr>
            <p:cNvPr id="57" name="TextBox 56"/>
            <p:cNvSpPr txBox="1"/>
            <p:nvPr/>
          </p:nvSpPr>
          <p:spPr>
            <a:xfrm>
              <a:off x="7402512" y="5380037"/>
              <a:ext cx="484215" cy="225841"/>
            </a:xfrm>
            <a:prstGeom prst="rect">
              <a:avLst/>
            </a:prstGeom>
            <a:solidFill>
              <a:schemeClr val="bg1"/>
            </a:solidFill>
          </p:spPr>
          <p:txBody>
            <a:bodyPr wrap="none" rtlCol="0">
              <a:spAutoFit/>
            </a:bodyPr>
            <a:lstStyle/>
            <a:p>
              <a:r>
                <a:rPr lang="en-US" sz="1400" b="1" dirty="0">
                  <a:solidFill>
                    <a:srgbClr val="000000"/>
                  </a:solidFill>
                </a:rPr>
                <a:t>700</a:t>
              </a:r>
            </a:p>
          </p:txBody>
        </p:sp>
        <p:sp>
          <p:nvSpPr>
            <p:cNvPr id="56" name="TextBox 55"/>
            <p:cNvSpPr txBox="1"/>
            <p:nvPr/>
          </p:nvSpPr>
          <p:spPr>
            <a:xfrm>
              <a:off x="7402512" y="5169023"/>
              <a:ext cx="484215" cy="300595"/>
            </a:xfrm>
            <a:prstGeom prst="rect">
              <a:avLst/>
            </a:prstGeom>
            <a:solidFill>
              <a:schemeClr val="bg1"/>
            </a:solidFill>
          </p:spPr>
          <p:txBody>
            <a:bodyPr wrap="none" rtlCol="0">
              <a:spAutoFit/>
            </a:bodyPr>
            <a:lstStyle/>
            <a:p>
              <a:r>
                <a:rPr lang="en-US" sz="1400" b="1" dirty="0">
                  <a:solidFill>
                    <a:srgbClr val="000000"/>
                  </a:solidFill>
                </a:rPr>
                <a:t>600</a:t>
              </a:r>
            </a:p>
          </p:txBody>
        </p:sp>
        <p:sp>
          <p:nvSpPr>
            <p:cNvPr id="58" name="TextBox 57"/>
            <p:cNvSpPr txBox="1"/>
            <p:nvPr/>
          </p:nvSpPr>
          <p:spPr>
            <a:xfrm>
              <a:off x="7678005" y="5989637"/>
              <a:ext cx="457200" cy="300595"/>
            </a:xfrm>
            <a:prstGeom prst="rect">
              <a:avLst/>
            </a:prstGeom>
            <a:solidFill>
              <a:schemeClr val="bg1"/>
            </a:solidFill>
          </p:spPr>
          <p:txBody>
            <a:bodyPr wrap="square" rtlCol="0">
              <a:spAutoFit/>
            </a:bodyPr>
            <a:lstStyle/>
            <a:p>
              <a:pPr algn="ctr"/>
              <a:r>
                <a:rPr lang="en-US" sz="1400" b="1" dirty="0">
                  <a:solidFill>
                    <a:srgbClr val="000000"/>
                  </a:solidFill>
                </a:rPr>
                <a:t>-20</a:t>
              </a:r>
            </a:p>
          </p:txBody>
        </p:sp>
        <p:sp>
          <p:nvSpPr>
            <p:cNvPr id="59" name="TextBox 58"/>
            <p:cNvSpPr txBox="1"/>
            <p:nvPr/>
          </p:nvSpPr>
          <p:spPr>
            <a:xfrm>
              <a:off x="8137157" y="5989637"/>
              <a:ext cx="457200" cy="300595"/>
            </a:xfrm>
            <a:prstGeom prst="rect">
              <a:avLst/>
            </a:prstGeom>
            <a:solidFill>
              <a:schemeClr val="bg1"/>
            </a:solidFill>
          </p:spPr>
          <p:txBody>
            <a:bodyPr wrap="square" rtlCol="0">
              <a:spAutoFit/>
            </a:bodyPr>
            <a:lstStyle/>
            <a:p>
              <a:pPr algn="ctr"/>
              <a:r>
                <a:rPr lang="en-US" sz="1400" b="1" dirty="0">
                  <a:solidFill>
                    <a:srgbClr val="000000"/>
                  </a:solidFill>
                </a:rPr>
                <a:t>-10</a:t>
              </a:r>
            </a:p>
          </p:txBody>
        </p:sp>
        <p:sp>
          <p:nvSpPr>
            <p:cNvPr id="60" name="TextBox 59"/>
            <p:cNvSpPr txBox="1"/>
            <p:nvPr/>
          </p:nvSpPr>
          <p:spPr>
            <a:xfrm>
              <a:off x="8571497" y="5989637"/>
              <a:ext cx="502920" cy="300595"/>
            </a:xfrm>
            <a:prstGeom prst="rect">
              <a:avLst/>
            </a:prstGeom>
            <a:solidFill>
              <a:schemeClr val="bg1"/>
            </a:solidFill>
          </p:spPr>
          <p:txBody>
            <a:bodyPr wrap="square" rtlCol="0">
              <a:spAutoFit/>
            </a:bodyPr>
            <a:lstStyle/>
            <a:p>
              <a:pPr algn="ctr"/>
              <a:r>
                <a:rPr lang="en-US" sz="1400" b="1" dirty="0">
                  <a:solidFill>
                    <a:srgbClr val="000000"/>
                  </a:solidFill>
                </a:rPr>
                <a:t>0</a:t>
              </a:r>
            </a:p>
          </p:txBody>
        </p:sp>
        <p:sp>
          <p:nvSpPr>
            <p:cNvPr id="61" name="TextBox 60"/>
            <p:cNvSpPr txBox="1"/>
            <p:nvPr/>
          </p:nvSpPr>
          <p:spPr>
            <a:xfrm>
              <a:off x="9049605" y="5989637"/>
              <a:ext cx="457200" cy="300595"/>
            </a:xfrm>
            <a:prstGeom prst="rect">
              <a:avLst/>
            </a:prstGeom>
            <a:solidFill>
              <a:schemeClr val="bg1"/>
            </a:solidFill>
          </p:spPr>
          <p:txBody>
            <a:bodyPr wrap="square" rtlCol="0">
              <a:spAutoFit/>
            </a:bodyPr>
            <a:lstStyle/>
            <a:p>
              <a:pPr algn="ctr"/>
              <a:r>
                <a:rPr lang="en-US" sz="1400" b="1" dirty="0">
                  <a:solidFill>
                    <a:srgbClr val="000000"/>
                  </a:solidFill>
                </a:rPr>
                <a:t>10</a:t>
              </a:r>
            </a:p>
          </p:txBody>
        </p:sp>
        <p:sp>
          <p:nvSpPr>
            <p:cNvPr id="62" name="TextBox 61"/>
            <p:cNvSpPr txBox="1"/>
            <p:nvPr/>
          </p:nvSpPr>
          <p:spPr>
            <a:xfrm>
              <a:off x="9518526" y="5989637"/>
              <a:ext cx="457200" cy="300595"/>
            </a:xfrm>
            <a:prstGeom prst="rect">
              <a:avLst/>
            </a:prstGeom>
            <a:solidFill>
              <a:schemeClr val="bg1"/>
            </a:solidFill>
          </p:spPr>
          <p:txBody>
            <a:bodyPr wrap="square" rtlCol="0">
              <a:spAutoFit/>
            </a:bodyPr>
            <a:lstStyle/>
            <a:p>
              <a:pPr algn="ctr"/>
              <a:r>
                <a:rPr lang="en-US" sz="1400" b="1" dirty="0">
                  <a:solidFill>
                    <a:srgbClr val="000000"/>
                  </a:solidFill>
                </a:rPr>
                <a:t>20</a:t>
              </a:r>
            </a:p>
          </p:txBody>
        </p:sp>
        <p:sp>
          <p:nvSpPr>
            <p:cNvPr id="63" name="TextBox 62"/>
            <p:cNvSpPr txBox="1"/>
            <p:nvPr/>
          </p:nvSpPr>
          <p:spPr>
            <a:xfrm>
              <a:off x="8432242" y="6294437"/>
              <a:ext cx="809958" cy="315068"/>
            </a:xfrm>
            <a:prstGeom prst="rect">
              <a:avLst/>
            </a:prstGeom>
            <a:solidFill>
              <a:schemeClr val="bg1"/>
            </a:solidFill>
          </p:spPr>
          <p:txBody>
            <a:bodyPr wrap="square" rtlCol="0">
              <a:spAutoFit/>
            </a:bodyPr>
            <a:lstStyle/>
            <a:p>
              <a:pPr algn="ctr"/>
              <a:r>
                <a:rPr lang="en-US" sz="1400" b="1" dirty="0">
                  <a:solidFill>
                    <a:srgbClr val="000000"/>
                  </a:solidFill>
                </a:rPr>
                <a:t>Diff (%)</a:t>
              </a:r>
            </a:p>
          </p:txBody>
        </p:sp>
        <p:sp>
          <p:nvSpPr>
            <p:cNvPr id="64" name="TextBox 63"/>
            <p:cNvSpPr txBox="1"/>
            <p:nvPr/>
          </p:nvSpPr>
          <p:spPr>
            <a:xfrm>
              <a:off x="7097712" y="3703637"/>
              <a:ext cx="342069" cy="1531052"/>
            </a:xfrm>
            <a:prstGeom prst="rect">
              <a:avLst/>
            </a:prstGeom>
            <a:solidFill>
              <a:schemeClr val="bg1"/>
            </a:solidFill>
          </p:spPr>
          <p:txBody>
            <a:bodyPr vert="vert270" wrap="square" rtlCol="0">
              <a:spAutoFit/>
            </a:bodyPr>
            <a:lstStyle/>
            <a:p>
              <a:pPr algn="ctr"/>
              <a:r>
                <a:rPr lang="en-US" sz="1400" b="1" dirty="0">
                  <a:solidFill>
                    <a:srgbClr val="000000"/>
                  </a:solidFill>
                </a:rPr>
                <a:t>Pressure (hPa)</a:t>
              </a:r>
            </a:p>
          </p:txBody>
        </p:sp>
      </p:grpSp>
    </p:spTree>
    <p:extLst>
      <p:ext uri="{BB962C8B-B14F-4D97-AF65-F5344CB8AC3E}">
        <p14:creationId xmlns:p14="http://schemas.microsoft.com/office/powerpoint/2010/main" val="1002233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3632535" y="1091211"/>
            <a:ext cx="3108960" cy="3972008"/>
          </a:xfrm>
          <a:prstGeom prst="rect">
            <a:avLst/>
          </a:prstGeom>
          <a:noFill/>
          <a:ln w="25400">
            <a:solidFill>
              <a:srgbClr val="0000FF"/>
            </a:solidFill>
            <a:prstDash val="dash"/>
          </a:ln>
        </p:spPr>
        <p:txBody>
          <a:bodyPr wrap="square" rtlCol="0">
            <a:noAutofit/>
          </a:bodyPr>
          <a:lstStyle/>
          <a:p>
            <a:pPr algn="ctr"/>
            <a:r>
              <a:rPr lang="en-US" sz="1800" b="1" dirty="0">
                <a:solidFill>
                  <a:srgbClr val="0000FF"/>
                </a:solidFill>
              </a:rPr>
              <a:t>Joint</a:t>
            </a:r>
            <a:r>
              <a:rPr lang="en-US" sz="1800" b="1" dirty="0">
                <a:solidFill>
                  <a:srgbClr val="900000"/>
                </a:solidFill>
              </a:rPr>
              <a:t> </a:t>
            </a:r>
            <a:r>
              <a:rPr lang="en-US" sz="1800" b="1" dirty="0">
                <a:solidFill>
                  <a:srgbClr val="0000FF"/>
                </a:solidFill>
              </a:rPr>
              <a:t>AIRS/OMI O</a:t>
            </a:r>
            <a:r>
              <a:rPr lang="en-US" sz="1800" b="1" baseline="-25000" dirty="0">
                <a:solidFill>
                  <a:srgbClr val="0000FF"/>
                </a:solidFill>
              </a:rPr>
              <a:t>3</a:t>
            </a:r>
          </a:p>
        </p:txBody>
      </p:sp>
      <p:grpSp>
        <p:nvGrpSpPr>
          <p:cNvPr id="59" name="Group 58"/>
          <p:cNvGrpSpPr/>
          <p:nvPr/>
        </p:nvGrpSpPr>
        <p:grpSpPr>
          <a:xfrm>
            <a:off x="3752047" y="1413490"/>
            <a:ext cx="2949252" cy="3548566"/>
            <a:chOff x="3020805" y="1864809"/>
            <a:chExt cx="2949252" cy="3548566"/>
          </a:xfrm>
        </p:grpSpPr>
        <p:pic>
          <p:nvPicPr>
            <p:cNvPr id="60" name="Picture 59"/>
            <p:cNvPicPr>
              <a:picLocks noChangeAspect="1"/>
            </p:cNvPicPr>
            <p:nvPr/>
          </p:nvPicPr>
          <p:blipFill>
            <a:blip r:embed="rId3"/>
            <a:stretch>
              <a:fillRect/>
            </a:stretch>
          </p:blipFill>
          <p:spPr>
            <a:xfrm>
              <a:off x="3020805" y="1864809"/>
              <a:ext cx="2949252" cy="3548566"/>
            </a:xfrm>
            <a:prstGeom prst="rect">
              <a:avLst/>
            </a:prstGeom>
          </p:spPr>
        </p:pic>
        <p:sp>
          <p:nvSpPr>
            <p:cNvPr id="61" name="TextBox 60"/>
            <p:cNvSpPr txBox="1"/>
            <p:nvPr/>
          </p:nvSpPr>
          <p:spPr>
            <a:xfrm>
              <a:off x="4651880" y="1934659"/>
              <a:ext cx="864339" cy="300595"/>
            </a:xfrm>
            <a:prstGeom prst="rect">
              <a:avLst/>
            </a:prstGeom>
            <a:noFill/>
          </p:spPr>
          <p:txBody>
            <a:bodyPr wrap="none" rtlCol="0" anchor="ctr" anchorCtr="1">
              <a:spAutoFit/>
            </a:bodyPr>
            <a:lstStyle/>
            <a:p>
              <a:r>
                <a:rPr lang="en-US" sz="1400" b="1" dirty="0">
                  <a:solidFill>
                    <a:srgbClr val="000000"/>
                  </a:solidFill>
                </a:rPr>
                <a:t>300 hPa</a:t>
              </a:r>
            </a:p>
          </p:txBody>
        </p:sp>
        <p:sp>
          <p:nvSpPr>
            <p:cNvPr id="62" name="TextBox 61"/>
            <p:cNvSpPr txBox="1"/>
            <p:nvPr/>
          </p:nvSpPr>
          <p:spPr>
            <a:xfrm>
              <a:off x="4651880" y="3773916"/>
              <a:ext cx="864339" cy="300595"/>
            </a:xfrm>
            <a:prstGeom prst="rect">
              <a:avLst/>
            </a:prstGeom>
            <a:noFill/>
          </p:spPr>
          <p:txBody>
            <a:bodyPr wrap="none" rtlCol="0" anchor="ctr" anchorCtr="1">
              <a:spAutoFit/>
            </a:bodyPr>
            <a:lstStyle/>
            <a:p>
              <a:r>
                <a:rPr lang="en-US" sz="1400" b="1" dirty="0">
                  <a:solidFill>
                    <a:srgbClr val="000000"/>
                  </a:solidFill>
                </a:rPr>
                <a:t>680 hPa</a:t>
              </a:r>
            </a:p>
          </p:txBody>
        </p:sp>
      </p:grpSp>
      <p:sp>
        <p:nvSpPr>
          <p:cNvPr id="48" name="TextBox 65"/>
          <p:cNvSpPr txBox="1">
            <a:spLocks noChangeArrowheads="1"/>
          </p:cNvSpPr>
          <p:nvPr/>
        </p:nvSpPr>
        <p:spPr bwMode="auto">
          <a:xfrm>
            <a:off x="87312" y="5303837"/>
            <a:ext cx="9920022" cy="2010807"/>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eaLnBrk="0" hangingPunct="0">
              <a:defRPr sz="2900">
                <a:solidFill>
                  <a:schemeClr val="tx1"/>
                </a:solidFill>
                <a:latin typeface="Arial Narrow" charset="0"/>
                <a:ea typeface="ＭＳ Ｐゴシック" charset="0"/>
                <a:cs typeface="ＭＳ Ｐゴシック" charset="0"/>
              </a:defRPr>
            </a:lvl1pPr>
            <a:lvl2pPr marL="742950" indent="-285750" eaLnBrk="0" hangingPunct="0">
              <a:defRPr sz="2900">
                <a:solidFill>
                  <a:schemeClr val="tx1"/>
                </a:solidFill>
                <a:latin typeface="Arial Narrow" charset="0"/>
                <a:ea typeface="ＭＳ Ｐゴシック" charset="0"/>
              </a:defRPr>
            </a:lvl2pPr>
            <a:lvl3pPr marL="1143000" indent="-228600" eaLnBrk="0" hangingPunct="0">
              <a:defRPr sz="2900">
                <a:solidFill>
                  <a:schemeClr val="tx1"/>
                </a:solidFill>
                <a:latin typeface="Arial Narrow" charset="0"/>
                <a:ea typeface="ＭＳ Ｐゴシック" charset="0"/>
              </a:defRPr>
            </a:lvl3pPr>
            <a:lvl4pPr marL="1600200" indent="-228600" eaLnBrk="0" hangingPunct="0">
              <a:defRPr sz="2900">
                <a:solidFill>
                  <a:schemeClr val="tx1"/>
                </a:solidFill>
                <a:latin typeface="Arial Narrow" charset="0"/>
                <a:ea typeface="ＭＳ Ｐゴシック" charset="0"/>
              </a:defRPr>
            </a:lvl4pPr>
            <a:lvl5pPr marL="2057400" indent="-228600" eaLnBrk="0" hangingPunct="0">
              <a:defRPr sz="29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0"/>
              </a:defRPr>
            </a:lvl9pPr>
          </a:lstStyle>
          <a:p>
            <a:pPr marL="287338" lvl="1" indent="-287338" algn="just">
              <a:lnSpc>
                <a:spcPct val="100000"/>
              </a:lnSpc>
              <a:spcBef>
                <a:spcPts val="1000"/>
              </a:spcBef>
              <a:buClr>
                <a:srgbClr val="008000"/>
              </a:buClr>
              <a:buFont typeface="Wingdings" charset="2"/>
              <a:buChar char="Ø"/>
              <a:defRPr/>
            </a:pPr>
            <a:r>
              <a:rPr lang="en-US" sz="1800" dirty="0">
                <a:latin typeface="Calibri"/>
                <a:cs typeface="Calibri"/>
              </a:rPr>
              <a:t>The enhanced ozone at 680 hPa is collocating to the enhanced CO due to the fire emissions. </a:t>
            </a:r>
          </a:p>
          <a:p>
            <a:pPr marL="287338" lvl="1" indent="-287338" algn="just">
              <a:lnSpc>
                <a:spcPct val="100000"/>
              </a:lnSpc>
              <a:spcBef>
                <a:spcPts val="1000"/>
              </a:spcBef>
              <a:buClr>
                <a:srgbClr val="008000"/>
              </a:buClr>
              <a:buFont typeface="Wingdings" charset="2"/>
              <a:buChar char="Ø"/>
              <a:defRPr/>
            </a:pPr>
            <a:r>
              <a:rPr lang="en-US" sz="1800" dirty="0">
                <a:latin typeface="Calibri"/>
                <a:cs typeface="Calibri"/>
              </a:rPr>
              <a:t>Joint AIRS/OMI retrievals distinguish the amount of O</a:t>
            </a:r>
            <a:r>
              <a:rPr lang="en-US" sz="1800" baseline="-25000" dirty="0">
                <a:latin typeface="Calibri"/>
                <a:cs typeface="Calibri"/>
              </a:rPr>
              <a:t>3</a:t>
            </a:r>
            <a:r>
              <a:rPr lang="en-US" sz="1800" dirty="0">
                <a:latin typeface="Calibri"/>
                <a:cs typeface="Calibri"/>
              </a:rPr>
              <a:t> between lower and upper trop, similar to TES, with broader spatial coverage, which helps in distinguishing between stratospheric influences and biomass burning. </a:t>
            </a:r>
          </a:p>
          <a:p>
            <a:pPr marL="287338" lvl="1" indent="-287338" algn="just">
              <a:lnSpc>
                <a:spcPct val="100000"/>
              </a:lnSpc>
              <a:spcBef>
                <a:spcPts val="1000"/>
              </a:spcBef>
              <a:buClr>
                <a:srgbClr val="008000"/>
              </a:buClr>
              <a:buFont typeface="Wingdings" charset="2"/>
              <a:buChar char="Ø"/>
              <a:defRPr/>
            </a:pPr>
            <a:r>
              <a:rPr lang="en-US" sz="1800" dirty="0">
                <a:latin typeface="Calibri"/>
                <a:cs typeface="Calibri"/>
              </a:rPr>
              <a:t>MUSES has been extended to additional species (NH</a:t>
            </a:r>
            <a:r>
              <a:rPr lang="en-US" sz="1800" baseline="-25000" dirty="0">
                <a:latin typeface="Calibri"/>
                <a:cs typeface="Calibri"/>
              </a:rPr>
              <a:t>3</a:t>
            </a:r>
            <a:r>
              <a:rPr lang="en-US" sz="1800" dirty="0">
                <a:latin typeface="Calibri"/>
                <a:cs typeface="Calibri"/>
              </a:rPr>
              <a:t>, CH</a:t>
            </a:r>
            <a:r>
              <a:rPr lang="en-US" sz="1800" baseline="-25000" dirty="0">
                <a:latin typeface="Calibri"/>
                <a:cs typeface="Calibri"/>
              </a:rPr>
              <a:t>3</a:t>
            </a:r>
            <a:r>
              <a:rPr lang="en-US" sz="1800" dirty="0">
                <a:latin typeface="Calibri"/>
                <a:cs typeface="Calibri"/>
              </a:rPr>
              <a:t>OH, HCOOH, CH</a:t>
            </a:r>
            <a:r>
              <a:rPr lang="en-US" sz="1800" baseline="-25000" dirty="0">
                <a:latin typeface="Calibri"/>
                <a:cs typeface="Calibri"/>
              </a:rPr>
              <a:t>4</a:t>
            </a:r>
            <a:r>
              <a:rPr lang="en-US" sz="1800" dirty="0">
                <a:latin typeface="Calibri"/>
                <a:cs typeface="Calibri"/>
              </a:rPr>
              <a:t>, PAN) using measurements from multiple space sensors (TES, AIRS, </a:t>
            </a:r>
            <a:r>
              <a:rPr lang="en-US" sz="1800" dirty="0" err="1">
                <a:latin typeface="Calibri"/>
                <a:cs typeface="Calibri"/>
              </a:rPr>
              <a:t>CrIS</a:t>
            </a:r>
            <a:r>
              <a:rPr lang="en-US" sz="1800" dirty="0">
                <a:latin typeface="Calibri"/>
                <a:cs typeface="Calibri"/>
              </a:rPr>
              <a:t>, OMI, OMPS, TROPOMI).</a:t>
            </a:r>
          </a:p>
        </p:txBody>
      </p:sp>
      <p:sp>
        <p:nvSpPr>
          <p:cNvPr id="2" name="Title 1"/>
          <p:cNvSpPr>
            <a:spLocks noGrp="1"/>
          </p:cNvSpPr>
          <p:nvPr>
            <p:ph type="title"/>
          </p:nvPr>
        </p:nvSpPr>
        <p:spPr>
          <a:xfrm>
            <a:off x="1001711" y="-182563"/>
            <a:ext cx="9078913" cy="1258887"/>
          </a:xfrm>
        </p:spPr>
        <p:txBody>
          <a:bodyPr/>
          <a:lstStyle/>
          <a:p>
            <a:r>
              <a:rPr lang="en-US" sz="2800" dirty="0"/>
              <a:t>Impact of Biomass Burning on Ozone Distribution on August 23, 2006 during </a:t>
            </a:r>
            <a:r>
              <a:rPr lang="en-US" sz="2800" dirty="0" err="1"/>
              <a:t>TexAQS</a:t>
            </a:r>
            <a:r>
              <a:rPr lang="en-US" sz="2800" dirty="0"/>
              <a:t> Aircraft Flight Campaign</a:t>
            </a:r>
          </a:p>
        </p:txBody>
      </p:sp>
      <p:grpSp>
        <p:nvGrpSpPr>
          <p:cNvPr id="54" name="Group 53"/>
          <p:cNvGrpSpPr/>
          <p:nvPr/>
        </p:nvGrpSpPr>
        <p:grpSpPr>
          <a:xfrm>
            <a:off x="237181" y="1811725"/>
            <a:ext cx="3097276" cy="3263512"/>
            <a:chOff x="100866" y="1754369"/>
            <a:chExt cx="3097276" cy="3263512"/>
          </a:xfrm>
        </p:grpSpPr>
        <p:pic>
          <p:nvPicPr>
            <p:cNvPr id="55" name="Picture 54"/>
            <p:cNvPicPr>
              <a:picLocks noChangeAspect="1"/>
            </p:cNvPicPr>
            <p:nvPr/>
          </p:nvPicPr>
          <p:blipFill>
            <a:blip r:embed="rId4"/>
            <a:stretch>
              <a:fillRect/>
            </a:stretch>
          </p:blipFill>
          <p:spPr>
            <a:xfrm>
              <a:off x="284582" y="4191114"/>
              <a:ext cx="2913560" cy="826767"/>
            </a:xfrm>
            <a:prstGeom prst="rect">
              <a:avLst/>
            </a:prstGeom>
          </p:spPr>
        </p:pic>
        <p:pic>
          <p:nvPicPr>
            <p:cNvPr id="56" name="Picture 55"/>
            <p:cNvPicPr>
              <a:picLocks noChangeAspect="1"/>
            </p:cNvPicPr>
            <p:nvPr/>
          </p:nvPicPr>
          <p:blipFill>
            <a:blip r:embed="rId5"/>
            <a:stretch>
              <a:fillRect/>
            </a:stretch>
          </p:blipFill>
          <p:spPr>
            <a:xfrm>
              <a:off x="100866" y="1754369"/>
              <a:ext cx="3014354" cy="2403686"/>
            </a:xfrm>
            <a:prstGeom prst="rect">
              <a:avLst/>
            </a:prstGeom>
          </p:spPr>
        </p:pic>
      </p:grpSp>
      <p:pic>
        <p:nvPicPr>
          <p:cNvPr id="58" name="Picture 57"/>
          <p:cNvPicPr>
            <a:picLocks noChangeAspect="1"/>
          </p:cNvPicPr>
          <p:nvPr/>
        </p:nvPicPr>
        <p:blipFill>
          <a:blip r:embed="rId6"/>
          <a:stretch>
            <a:fillRect/>
          </a:stretch>
        </p:blipFill>
        <p:spPr>
          <a:xfrm>
            <a:off x="7163026" y="1479358"/>
            <a:ext cx="2641709" cy="3595879"/>
          </a:xfrm>
          <a:prstGeom prst="rect">
            <a:avLst/>
          </a:prstGeom>
        </p:spPr>
      </p:pic>
      <p:sp>
        <p:nvSpPr>
          <p:cNvPr id="65" name="Oval 64"/>
          <p:cNvSpPr/>
          <p:nvPr/>
        </p:nvSpPr>
        <p:spPr>
          <a:xfrm rot="2700000">
            <a:off x="4542483" y="1598120"/>
            <a:ext cx="381000" cy="924766"/>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2260935" y="1929411"/>
            <a:ext cx="381000" cy="2157413"/>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rot="2700000">
            <a:off x="4542483" y="3513125"/>
            <a:ext cx="381000" cy="924766"/>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rot="2700000">
            <a:off x="7577668" y="1554833"/>
            <a:ext cx="381000" cy="924766"/>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rot="2700000">
            <a:off x="7521270" y="3541596"/>
            <a:ext cx="381000" cy="924766"/>
          </a:xfrm>
          <a:prstGeom prst="ellipse">
            <a:avLst/>
          </a:prstGeom>
          <a:noFill/>
          <a:ln w="222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163512" y="1091211"/>
            <a:ext cx="3316623" cy="3972008"/>
          </a:xfrm>
          <a:prstGeom prst="rect">
            <a:avLst/>
          </a:prstGeom>
          <a:noFill/>
          <a:ln w="25400">
            <a:solidFill>
              <a:srgbClr val="008000"/>
            </a:solidFill>
            <a:prstDash val="dash"/>
          </a:ln>
        </p:spPr>
        <p:txBody>
          <a:bodyPr wrap="square" rtlCol="0">
            <a:noAutofit/>
          </a:bodyPr>
          <a:lstStyle/>
          <a:p>
            <a:pPr algn="ctr">
              <a:lnSpc>
                <a:spcPts val="1800"/>
              </a:lnSpc>
            </a:pPr>
            <a:r>
              <a:rPr lang="en-US" sz="1800" b="1" dirty="0">
                <a:solidFill>
                  <a:srgbClr val="008000"/>
                </a:solidFill>
              </a:rPr>
              <a:t>Collocated TES &amp; Joint AIRS/OMI O</a:t>
            </a:r>
            <a:r>
              <a:rPr lang="en-US" sz="1800" b="1" baseline="-25000" dirty="0">
                <a:solidFill>
                  <a:srgbClr val="008000"/>
                </a:solidFill>
              </a:rPr>
              <a:t>3</a:t>
            </a:r>
            <a:r>
              <a:rPr lang="en-US" sz="1800" b="1" dirty="0">
                <a:solidFill>
                  <a:srgbClr val="008000"/>
                </a:solidFill>
              </a:rPr>
              <a:t> Measurements over Western USA</a:t>
            </a:r>
            <a:endParaRPr lang="en-US" sz="1800" b="1" baseline="-25000" dirty="0">
              <a:solidFill>
                <a:srgbClr val="008000"/>
              </a:solidFill>
            </a:endParaRPr>
          </a:p>
        </p:txBody>
      </p:sp>
      <p:sp>
        <p:nvSpPr>
          <p:cNvPr id="57" name="TextBox 56"/>
          <p:cNvSpPr txBox="1"/>
          <p:nvPr/>
        </p:nvSpPr>
        <p:spPr>
          <a:xfrm>
            <a:off x="6909135" y="1091211"/>
            <a:ext cx="3015112" cy="3972008"/>
          </a:xfrm>
          <a:prstGeom prst="rect">
            <a:avLst/>
          </a:prstGeom>
          <a:noFill/>
          <a:ln w="25400">
            <a:solidFill>
              <a:schemeClr val="accent6">
                <a:lumMod val="75000"/>
              </a:schemeClr>
            </a:solidFill>
            <a:prstDash val="dash"/>
          </a:ln>
        </p:spPr>
        <p:txBody>
          <a:bodyPr wrap="square" rtlCol="0">
            <a:noAutofit/>
          </a:bodyPr>
          <a:lstStyle/>
          <a:p>
            <a:r>
              <a:rPr lang="en-US" sz="2000" b="1" dirty="0">
                <a:solidFill>
                  <a:srgbClr val="900000"/>
                </a:solidFill>
              </a:rPr>
              <a:t>    </a:t>
            </a:r>
            <a:r>
              <a:rPr lang="en-US" sz="1800" b="1" dirty="0">
                <a:solidFill>
                  <a:srgbClr val="900000"/>
                </a:solidFill>
              </a:rPr>
              <a:t>AIRS CO and Cloud </a:t>
            </a:r>
          </a:p>
        </p:txBody>
      </p:sp>
      <p:sp>
        <p:nvSpPr>
          <p:cNvPr id="20" name="TextBox 19"/>
          <p:cNvSpPr txBox="1"/>
          <p:nvPr/>
        </p:nvSpPr>
        <p:spPr>
          <a:xfrm>
            <a:off x="8240712" y="1493837"/>
            <a:ext cx="864339" cy="300595"/>
          </a:xfrm>
          <a:prstGeom prst="rect">
            <a:avLst/>
          </a:prstGeom>
          <a:noFill/>
        </p:spPr>
        <p:txBody>
          <a:bodyPr wrap="none" rtlCol="0" anchor="ctr" anchorCtr="1">
            <a:spAutoFit/>
          </a:bodyPr>
          <a:lstStyle/>
          <a:p>
            <a:r>
              <a:rPr lang="en-US" sz="1400" b="1" dirty="0">
                <a:solidFill>
                  <a:srgbClr val="000000"/>
                </a:solidFill>
              </a:rPr>
              <a:t>500 hPa</a:t>
            </a:r>
          </a:p>
        </p:txBody>
      </p:sp>
    </p:spTree>
    <p:extLst>
      <p:ext uri="{BB962C8B-B14F-4D97-AF65-F5344CB8AC3E}">
        <p14:creationId xmlns:p14="http://schemas.microsoft.com/office/powerpoint/2010/main" val="4250161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112" y="-182563"/>
            <a:ext cx="9074150" cy="1258887"/>
          </a:xfrm>
        </p:spPr>
        <p:txBody>
          <a:bodyPr/>
          <a:lstStyle/>
          <a:p>
            <a:r>
              <a:rPr lang="en-US" sz="2800" dirty="0"/>
              <a:t>Monthly O</a:t>
            </a:r>
            <a:r>
              <a:rPr lang="en-US" sz="2800" baseline="-25000" dirty="0"/>
              <a:t>3</a:t>
            </a:r>
            <a:r>
              <a:rPr lang="en-US" sz="2800" dirty="0"/>
              <a:t> Global Maps </a:t>
            </a:r>
            <a:br>
              <a:rPr lang="en-US" sz="2800" dirty="0"/>
            </a:br>
            <a:r>
              <a:rPr lang="en-US" sz="2800" dirty="0"/>
              <a:t>– towards Providing Decade Long Global Ozone Profiles </a:t>
            </a:r>
          </a:p>
        </p:txBody>
      </p:sp>
      <p:sp>
        <p:nvSpPr>
          <p:cNvPr id="14" name="TextBox 65"/>
          <p:cNvSpPr txBox="1">
            <a:spLocks noChangeArrowheads="1"/>
          </p:cNvSpPr>
          <p:nvPr/>
        </p:nvSpPr>
        <p:spPr bwMode="auto">
          <a:xfrm>
            <a:off x="239712" y="1189037"/>
            <a:ext cx="9677400" cy="1677793"/>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457200" indent="-457200" eaLnBrk="0" hangingPunct="0">
              <a:defRPr sz="2900">
                <a:solidFill>
                  <a:schemeClr val="tx1"/>
                </a:solidFill>
                <a:latin typeface="Arial Narrow" charset="0"/>
                <a:ea typeface="ＭＳ Ｐゴシック" charset="0"/>
                <a:cs typeface="ＭＳ Ｐゴシック" charset="0"/>
              </a:defRPr>
            </a:lvl1pPr>
            <a:lvl2pPr marL="742950" indent="-285750" eaLnBrk="0" hangingPunct="0">
              <a:defRPr sz="2900">
                <a:solidFill>
                  <a:schemeClr val="tx1"/>
                </a:solidFill>
                <a:latin typeface="Arial Narrow" charset="0"/>
                <a:ea typeface="ＭＳ Ｐゴシック" charset="0"/>
              </a:defRPr>
            </a:lvl2pPr>
            <a:lvl3pPr marL="1143000" indent="-228600" eaLnBrk="0" hangingPunct="0">
              <a:defRPr sz="2900">
                <a:solidFill>
                  <a:schemeClr val="tx1"/>
                </a:solidFill>
                <a:latin typeface="Arial Narrow" charset="0"/>
                <a:ea typeface="ＭＳ Ｐゴシック" charset="0"/>
              </a:defRPr>
            </a:lvl3pPr>
            <a:lvl4pPr marL="1600200" indent="-228600" eaLnBrk="0" hangingPunct="0">
              <a:defRPr sz="2900">
                <a:solidFill>
                  <a:schemeClr val="tx1"/>
                </a:solidFill>
                <a:latin typeface="Arial Narrow" charset="0"/>
                <a:ea typeface="ＭＳ Ｐゴシック" charset="0"/>
              </a:defRPr>
            </a:lvl4pPr>
            <a:lvl5pPr marL="2057400" indent="-228600" eaLnBrk="0" hangingPunct="0">
              <a:defRPr sz="29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0"/>
              </a:defRPr>
            </a:lvl9pPr>
          </a:lstStyle>
          <a:p>
            <a:pPr marL="0" indent="0" algn="just">
              <a:buClr>
                <a:schemeClr val="accent6"/>
              </a:buClr>
              <a:defRPr/>
            </a:pPr>
            <a:r>
              <a:rPr lang="en-US" sz="1800" dirty="0">
                <a:latin typeface="Calibri"/>
                <a:cs typeface="Calibri"/>
              </a:rPr>
              <a:t>The JPL MUSES has been implemented and applied to joint AIRS/OMI ozone retrievals over global scale. We are processing June to August 2006 data.</a:t>
            </a:r>
          </a:p>
          <a:p>
            <a:pPr marL="0" indent="0" algn="just">
              <a:spcBef>
                <a:spcPts val="600"/>
              </a:spcBef>
              <a:buClr>
                <a:schemeClr val="accent6"/>
              </a:buClr>
              <a:defRPr/>
            </a:pPr>
            <a:r>
              <a:rPr lang="en-US" sz="1800" dirty="0">
                <a:latin typeface="Calibri"/>
                <a:cs typeface="Calibri"/>
              </a:rPr>
              <a:t>Characteristics (e.g., August 2006)</a:t>
            </a:r>
          </a:p>
          <a:p>
            <a:pPr marL="571500" lvl="1" algn="just">
              <a:buClr>
                <a:srgbClr val="008000"/>
              </a:buClr>
              <a:buFont typeface="Wingdings" charset="2"/>
              <a:buChar char="Ø"/>
              <a:defRPr/>
            </a:pPr>
            <a:r>
              <a:rPr lang="en-US" sz="1600" dirty="0">
                <a:latin typeface="Calibri"/>
                <a:cs typeface="Calibri"/>
              </a:rPr>
              <a:t>Both TES and Joint AIRS/OMI show similar spatial patterns, e.g., capturing the enhanced ozone over the continental outflow and biomass burning active regions</a:t>
            </a:r>
          </a:p>
          <a:p>
            <a:pPr marL="571500" lvl="1" algn="just">
              <a:buClr>
                <a:srgbClr val="008000"/>
              </a:buClr>
              <a:buFont typeface="Wingdings" charset="2"/>
              <a:buChar char="Ø"/>
              <a:defRPr/>
            </a:pPr>
            <a:r>
              <a:rPr lang="en-US" sz="1600" dirty="0">
                <a:latin typeface="Calibri"/>
                <a:cs typeface="Calibri"/>
              </a:rPr>
              <a:t>Differ from </a:t>
            </a:r>
            <a:r>
              <a:rPr lang="en-US" sz="1600" i="1" dirty="0">
                <a:latin typeface="Calibri"/>
                <a:cs typeface="Calibri"/>
              </a:rPr>
              <a:t>a priori</a:t>
            </a:r>
            <a:r>
              <a:rPr lang="en-US" sz="1600" dirty="0">
                <a:latin typeface="Calibri"/>
                <a:cs typeface="Calibri"/>
              </a:rPr>
              <a:t>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9995" y="3471226"/>
            <a:ext cx="7938770" cy="3280411"/>
          </a:xfrm>
          <a:prstGeom prst="rect">
            <a:avLst/>
          </a:prstGeom>
          <a:noFill/>
          <a:ln>
            <a:noFill/>
          </a:ln>
        </p:spPr>
      </p:pic>
    </p:spTree>
    <p:extLst>
      <p:ext uri="{BB962C8B-B14F-4D97-AF65-F5344CB8AC3E}">
        <p14:creationId xmlns:p14="http://schemas.microsoft.com/office/powerpoint/2010/main" val="1260657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962" y="-182563"/>
            <a:ext cx="9074150" cy="1258887"/>
          </a:xfrm>
        </p:spPr>
        <p:txBody>
          <a:bodyPr/>
          <a:lstStyle/>
          <a:p>
            <a:r>
              <a:rPr lang="en-US" sz="2800" dirty="0"/>
              <a:t> Data Assimilation System of the NASA A-Train Observations</a:t>
            </a:r>
          </a:p>
        </p:txBody>
      </p:sp>
      <p:sp>
        <p:nvSpPr>
          <p:cNvPr id="8" name="TextBox 7"/>
          <p:cNvSpPr txBox="1"/>
          <p:nvPr/>
        </p:nvSpPr>
        <p:spPr>
          <a:xfrm>
            <a:off x="544512" y="1189037"/>
            <a:ext cx="5029200" cy="2907258"/>
          </a:xfrm>
          <a:prstGeom prst="rect">
            <a:avLst/>
          </a:prstGeom>
          <a:noFill/>
          <a:ln w="12700">
            <a:solidFill>
              <a:schemeClr val="tx1"/>
            </a:solidFill>
          </a:ln>
        </p:spPr>
        <p:txBody>
          <a:bodyPr wrap="square" rtlCol="0">
            <a:spAutoFit/>
          </a:bodyPr>
          <a:lstStyle/>
          <a:p>
            <a:pPr marL="285750" indent="-285750" algn="just">
              <a:spcBef>
                <a:spcPts val="600"/>
              </a:spcBef>
              <a:buClr>
                <a:srgbClr val="008000"/>
              </a:buClr>
              <a:buFont typeface="Wingdings" charset="2"/>
              <a:buChar char="Ø"/>
            </a:pPr>
            <a:r>
              <a:rPr lang="en-US" sz="1800" dirty="0">
                <a:solidFill>
                  <a:schemeClr val="tx1"/>
                </a:solidFill>
                <a:latin typeface="Calibri"/>
                <a:cs typeface="Calibri"/>
              </a:rPr>
              <a:t>MUSES algorithm delivered joint AIRS/OMI ozone and observation operator that enable data assimilation, e.g., the CHASER-DA.</a:t>
            </a:r>
          </a:p>
          <a:p>
            <a:pPr marL="285750" indent="-285750" algn="just">
              <a:spcBef>
                <a:spcPts val="600"/>
              </a:spcBef>
              <a:buClr>
                <a:srgbClr val="008000"/>
              </a:buClr>
              <a:buFont typeface="Wingdings" charset="2"/>
              <a:buChar char="Ø"/>
            </a:pPr>
            <a:r>
              <a:rPr lang="en-US" sz="1800" dirty="0">
                <a:solidFill>
                  <a:schemeClr val="tx1"/>
                </a:solidFill>
                <a:latin typeface="Calibri"/>
                <a:cs typeface="Calibri"/>
              </a:rPr>
              <a:t>Assimilations of AIRS/OMI ozone leads to enhanced concentration over middle east and south Africa.</a:t>
            </a:r>
          </a:p>
          <a:p>
            <a:pPr marL="285750" indent="-285750" algn="just">
              <a:spcBef>
                <a:spcPts val="600"/>
              </a:spcBef>
              <a:buClr>
                <a:srgbClr val="008000"/>
              </a:buClr>
              <a:buFont typeface="Wingdings" charset="2"/>
              <a:buChar char="Ø"/>
            </a:pPr>
            <a:r>
              <a:rPr lang="en-US" sz="1800" dirty="0">
                <a:solidFill>
                  <a:schemeClr val="tx1"/>
                </a:solidFill>
                <a:latin typeface="Calibri"/>
                <a:cs typeface="Calibri"/>
              </a:rPr>
              <a:t>Consistent to the previous study of the summertime buildup of tropospheric ozone abundances over the Middle East [Liu et al. 2009]</a:t>
            </a:r>
          </a:p>
        </p:txBody>
      </p:sp>
      <p:pic>
        <p:nvPicPr>
          <p:cNvPr id="3" name="Picture 2"/>
          <p:cNvPicPr>
            <a:picLocks noChangeAspect="1"/>
          </p:cNvPicPr>
          <p:nvPr/>
        </p:nvPicPr>
        <p:blipFill>
          <a:blip r:embed="rId3"/>
          <a:stretch>
            <a:fillRect/>
          </a:stretch>
        </p:blipFill>
        <p:spPr>
          <a:xfrm>
            <a:off x="5954712" y="1570037"/>
            <a:ext cx="3337686" cy="2498016"/>
          </a:xfrm>
          <a:prstGeom prst="rect">
            <a:avLst/>
          </a:prstGeom>
        </p:spPr>
      </p:pic>
      <p:sp>
        <p:nvSpPr>
          <p:cNvPr id="9" name="TextBox 8"/>
          <p:cNvSpPr txBox="1"/>
          <p:nvPr/>
        </p:nvSpPr>
        <p:spPr>
          <a:xfrm>
            <a:off x="5497512" y="1036637"/>
            <a:ext cx="4343400" cy="507421"/>
          </a:xfrm>
          <a:prstGeom prst="rect">
            <a:avLst/>
          </a:prstGeom>
          <a:noFill/>
        </p:spPr>
        <p:txBody>
          <a:bodyPr wrap="square" rtlCol="0">
            <a:spAutoFit/>
          </a:bodyPr>
          <a:lstStyle/>
          <a:p>
            <a:pPr marL="285750" indent="-285750">
              <a:buClr>
                <a:srgbClr val="008000"/>
              </a:buClr>
              <a:buFont typeface="Wingdings" charset="2"/>
              <a:buChar char="Ø"/>
            </a:pPr>
            <a:r>
              <a:rPr lang="en-US" sz="1400" dirty="0">
                <a:solidFill>
                  <a:schemeClr val="tx1"/>
                </a:solidFill>
                <a:latin typeface="Calibri"/>
                <a:cs typeface="Calibri"/>
              </a:rPr>
              <a:t>Dr. Kazuyuki Miyazaki, implemented the CHASER data assimilation system.</a:t>
            </a:r>
            <a:endParaRPr lang="en-US" sz="1400" dirty="0">
              <a:solidFill>
                <a:srgbClr val="008000"/>
              </a:solidFill>
              <a:latin typeface="Calibri"/>
              <a:cs typeface="Calibri"/>
            </a:endParaRPr>
          </a:p>
        </p:txBody>
      </p:sp>
      <p:sp>
        <p:nvSpPr>
          <p:cNvPr id="6" name="TextBox 5"/>
          <p:cNvSpPr txBox="1"/>
          <p:nvPr/>
        </p:nvSpPr>
        <p:spPr>
          <a:xfrm>
            <a:off x="-2438144" y="4842255"/>
            <a:ext cx="184666" cy="449354"/>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9385" y="4160837"/>
            <a:ext cx="8753619" cy="3407897"/>
          </a:xfrm>
          <a:prstGeom prst="rect">
            <a:avLst/>
          </a:prstGeom>
          <a:noFill/>
          <a:ln>
            <a:noFill/>
          </a:ln>
        </p:spPr>
      </p:pic>
    </p:spTree>
    <p:extLst>
      <p:ext uri="{BB962C8B-B14F-4D97-AF65-F5344CB8AC3E}">
        <p14:creationId xmlns:p14="http://schemas.microsoft.com/office/powerpoint/2010/main" val="2675631352"/>
      </p:ext>
    </p:extLst>
  </p:cSld>
  <p:clrMapOvr>
    <a:masterClrMapping/>
  </p:clrMapOvr>
</p:sld>
</file>

<file path=ppt/theme/theme1.xml><?xml version="1.0" encoding="utf-8"?>
<a:theme xmlns:a="http://schemas.openxmlformats.org/drawingml/2006/main" name="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50733</TotalTime>
  <Words>2456</Words>
  <Application>Microsoft Office PowerPoint</Application>
  <PresentationFormat>Custom</PresentationFormat>
  <Paragraphs>278</Paragraphs>
  <Slides>21</Slides>
  <Notes>21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5" baseType="lpstr">
      <vt:lpstr>ＭＳ Ｐゴシック</vt:lpstr>
      <vt:lpstr>ＭＳ Ｐゴシック</vt:lpstr>
      <vt:lpstr>宋体</vt:lpstr>
      <vt:lpstr>Arial</vt:lpstr>
      <vt:lpstr>Arial Narrow</vt:lpstr>
      <vt:lpstr>Calibri</vt:lpstr>
      <vt:lpstr>Comic Sans MS</vt:lpstr>
      <vt:lpstr>Cosmic San Ms</vt:lpstr>
      <vt:lpstr>Times</vt:lpstr>
      <vt:lpstr>Times New Roman</vt:lpstr>
      <vt:lpstr>Wingdings</vt:lpstr>
      <vt:lpstr>ヒラギノ角ゴ ProN W3</vt:lpstr>
      <vt:lpstr>Office Theme</vt:lpstr>
      <vt:lpstr>Document</vt:lpstr>
      <vt:lpstr>Profiles of Tropospheric O3, CO, and CH4 Retrieved from Multiple Satellite Instruments</vt:lpstr>
      <vt:lpstr>A new Atmospheric  Composition Constellation to Observe Global and Regional Pollution and Greenhouse Gases </vt:lpstr>
      <vt:lpstr>Spectral Regions Used in Joint Retrievals</vt:lpstr>
      <vt:lpstr>JPL MUSES Retrieval Algorithm </vt:lpstr>
      <vt:lpstr>Sample Averaging Kernels and Estimated Uncertainty</vt:lpstr>
      <vt:lpstr>Joint AIRS/OMI and TES observations on August 23, 2006 during TexAQS Aircraft Flight Campaign</vt:lpstr>
      <vt:lpstr>Impact of Biomass Burning on Ozone Distribution on August 23, 2006 during TexAQS Aircraft Flight Campaign</vt:lpstr>
      <vt:lpstr>Monthly O3 Global Maps  – towards Providing Decade Long Global Ozone Profiles </vt:lpstr>
      <vt:lpstr> Data Assimilation System of the NASA A-Train Observations</vt:lpstr>
      <vt:lpstr>Retrievals Using MUSES Algorithm and SNPP Measurements in Support of the coming NOAA FIREX Intensive Campaign</vt:lpstr>
      <vt:lpstr>Observations from AIRS, CrIS and MODIS on Aug 19, 2015</vt:lpstr>
      <vt:lpstr> Extension to Joint CrIS/OMPS O3 Retrievals </vt:lpstr>
      <vt:lpstr>CrIS and MOPITT CO during Biomass Burning on August 27-28, 2013</vt:lpstr>
      <vt:lpstr>High Resolution CO/CH4 Near Surface Data Through Combining CrIS/TROPOMI Measurements</vt:lpstr>
      <vt:lpstr>Summary</vt:lpstr>
      <vt:lpstr>PowerPoint Presentation</vt:lpstr>
      <vt:lpstr>IIP-2016 Concept: A Polarization UV-Vis Imaging Spectrometer (PUVIS) for the Composition in the Lower Most Troposphere</vt:lpstr>
      <vt:lpstr>IIP-2016 Concept: A Polarization UV-Vis Imaging Spectrometer (PUVIS) for the Composition in the Lower Most Troposphere</vt:lpstr>
      <vt:lpstr>The JPL ground-based UV-Vis Spectropolarimeter, an innovative remote sensing instrument, can rapidly deliver accurate and high vertical resolution profiles for O3 and its precursors. This capability could greatly contribute to the validation programs of satellite missions, and the ground-based network of air quality and atmospheric composition. </vt:lpstr>
      <vt:lpstr>CrIS and MOPITT CO during Biomass Burning on August 27-28, 2013</vt:lpstr>
      <vt:lpstr>Applied TES algorithm to IASI Data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GB Marriott AV</cp:lastModifiedBy>
  <cp:revision>2186</cp:revision>
  <cp:lastPrinted>2016-03-21T21:38:34Z</cp:lastPrinted>
  <dcterms:created xsi:type="dcterms:W3CDTF">2012-01-29T20:54:07Z</dcterms:created>
  <dcterms:modified xsi:type="dcterms:W3CDTF">2016-09-15T11:13:42Z</dcterms:modified>
</cp:coreProperties>
</file>