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7" r:id="rId2"/>
    <p:sldId id="304" r:id="rId3"/>
    <p:sldId id="301" r:id="rId4"/>
    <p:sldId id="320" r:id="rId5"/>
    <p:sldId id="274" r:id="rId6"/>
    <p:sldId id="273" r:id="rId7"/>
    <p:sldId id="305" r:id="rId8"/>
    <p:sldId id="306" r:id="rId9"/>
    <p:sldId id="298" r:id="rId10"/>
    <p:sldId id="300" r:id="rId11"/>
    <p:sldId id="311" r:id="rId12"/>
    <p:sldId id="312" r:id="rId13"/>
    <p:sldId id="313" r:id="rId14"/>
    <p:sldId id="314" r:id="rId15"/>
    <p:sldId id="315" r:id="rId16"/>
    <p:sldId id="316" r:id="rId17"/>
    <p:sldId id="318" r:id="rId18"/>
    <p:sldId id="319" r:id="rId19"/>
    <p:sldId id="321" r:id="rId20"/>
    <p:sldId id="307" r:id="rId21"/>
    <p:sldId id="295" r:id="rId22"/>
    <p:sldId id="276" r:id="rId23"/>
    <p:sldId id="281" r:id="rId24"/>
    <p:sldId id="278" r:id="rId25"/>
    <p:sldId id="308" r:id="rId26"/>
    <p:sldId id="323" r:id="rId27"/>
    <p:sldId id="324" r:id="rId28"/>
    <p:sldId id="325" r:id="rId29"/>
    <p:sldId id="326" r:id="rId30"/>
    <p:sldId id="327" r:id="rId31"/>
    <p:sldId id="296" r:id="rId32"/>
    <p:sldId id="293" r:id="rId33"/>
    <p:sldId id="309" r:id="rId34"/>
    <p:sldId id="294" r:id="rId35"/>
    <p:sldId id="310" r:id="rId36"/>
    <p:sldId id="322" r:id="rId37"/>
    <p:sldId id="279" r:id="rId38"/>
    <p:sldId id="261" r:id="rId39"/>
    <p:sldId id="31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FF00"/>
    <a:srgbClr val="FF3300"/>
    <a:srgbClr val="FF6600"/>
    <a:srgbClr val="0000FF"/>
    <a:srgbClr val="00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044" autoAdjust="0"/>
    <p:restoredTop sz="90791" autoAdjust="0"/>
  </p:normalViewPr>
  <p:slideViewPr>
    <p:cSldViewPr>
      <p:cViewPr>
        <p:scale>
          <a:sx n="80" d="100"/>
          <a:sy n="80" d="100"/>
        </p:scale>
        <p:origin x="39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E79A4-5248-4E6D-9AC2-51A9E3C3E6AD}" type="datetimeFigureOut">
              <a:rPr lang="en-US" smtClean="0"/>
              <a:pPr/>
              <a:t>2016-09-14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25F3-3B79-4974-9FC6-C470F62225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5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56EFA-C352-4D8C-9A41-617363330E3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SNAP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Suomi-NPP Aircraft validation Program (2015)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825F3-3B79-4974-9FC6-C470F622255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SHADOZ - Southern Hemisphere Additional Ozonesondes </a:t>
            </a:r>
            <a:br>
              <a:rPr lang="en-US" dirty="0"/>
            </a:br>
            <a:r>
              <a:rPr lang="en-US" dirty="0"/>
              <a:t>MOZAIC - Measurement of Ozone from Airbus in-Service Aircraft </a:t>
            </a:r>
            <a:br>
              <a:rPr lang="en-US" dirty="0"/>
            </a:br>
            <a:r>
              <a:rPr lang="en-US" dirty="0"/>
              <a:t>WOUDC</a:t>
            </a:r>
            <a:r>
              <a:rPr lang="en-US" baseline="0" dirty="0"/>
              <a:t> - World Ozone and Ultraviolet Radiation Data Centre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825F3-3B79-4974-9FC6-C470F622255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00FF"/>
              </a:buClr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Nalli et al. – 2016 NASA Sounder Sci Team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C08D7-014A-41D2-B6E5-534132843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0000FF"/>
              </a:buClr>
              <a:defRPr sz="2400"/>
            </a:lvl1pPr>
            <a:lvl2pPr>
              <a:buClr>
                <a:srgbClr val="0000FF"/>
              </a:buClr>
              <a:defRPr sz="2000"/>
            </a:lvl2pPr>
            <a:lvl3pPr>
              <a:buClr>
                <a:srgbClr val="0000FF"/>
              </a:buClr>
              <a:defRPr sz="1800"/>
            </a:lvl3pPr>
            <a:lvl4pPr>
              <a:buClr>
                <a:srgbClr val="0000FF"/>
              </a:buClr>
              <a:defRPr sz="1600"/>
            </a:lvl4pPr>
            <a:lvl5pPr>
              <a:buClr>
                <a:srgbClr val="0000F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0000FF"/>
              </a:buClr>
              <a:defRPr sz="2400"/>
            </a:lvl1pPr>
            <a:lvl2pPr>
              <a:buClr>
                <a:srgbClr val="0000FF"/>
              </a:buClr>
              <a:defRPr sz="2000"/>
            </a:lvl2pPr>
            <a:lvl3pPr>
              <a:buClr>
                <a:srgbClr val="0000FF"/>
              </a:buClr>
              <a:defRPr sz="1800"/>
            </a:lvl3pPr>
            <a:lvl4pPr>
              <a:buClr>
                <a:srgbClr val="0000FF"/>
              </a:buClr>
              <a:defRPr sz="1600"/>
            </a:lvl4pPr>
            <a:lvl5pPr>
              <a:buClr>
                <a:srgbClr val="0000F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Nalli et al. – 2016 NASA Sounder Sci Team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D9D46-92DE-4D66-9E38-6E41FDD5F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1628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Nalli et al. – 2016 NASA Sounder Sci Team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C06D9-3ABB-47BE-8FA2-5B9666002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Nalli et al. – 2016 NASA Sounder Sci Team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441AE-A247-4A18-BAE5-97140530C4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JPSS Program Logo white ring 3-24-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" y="91440"/>
            <a:ext cx="822960" cy="822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buClr>
                <a:srgbClr val="0000FF"/>
              </a:buClr>
              <a:defRPr sz="2400"/>
            </a:lvl2pPr>
            <a:lvl3pPr>
              <a:buClr>
                <a:srgbClr val="0000FF"/>
              </a:buClr>
              <a:defRPr sz="2000"/>
            </a:lvl3pPr>
            <a:lvl4pPr>
              <a:buClr>
                <a:srgbClr val="0000FF"/>
              </a:buClr>
              <a:defRPr sz="1800"/>
            </a:lvl4pPr>
            <a:lvl5pPr>
              <a:buClr>
                <a:srgbClr val="0000FF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buClr>
                <a:srgbClr val="0000FF"/>
              </a:buClr>
              <a:defRPr sz="2400"/>
            </a:lvl2pPr>
            <a:lvl3pPr>
              <a:buClr>
                <a:srgbClr val="0000FF"/>
              </a:buClr>
              <a:defRPr sz="2000"/>
            </a:lvl3pPr>
            <a:lvl4pPr>
              <a:buClr>
                <a:srgbClr val="0000FF"/>
              </a:buClr>
              <a:defRPr sz="1800"/>
            </a:lvl4pPr>
            <a:lvl5pPr>
              <a:buClr>
                <a:srgbClr val="0000FF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 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Nalli et al. – 2016 NASA Sounder Sci Team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84A3-037E-487E-B64D-000018C816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0000FF"/>
              </a:buClr>
              <a:defRPr sz="2400"/>
            </a:lvl1pPr>
            <a:lvl2pPr>
              <a:buClr>
                <a:srgbClr val="0000FF"/>
              </a:buClr>
              <a:defRPr sz="2000"/>
            </a:lvl2pPr>
            <a:lvl3pPr>
              <a:buClr>
                <a:srgbClr val="0000FF"/>
              </a:buClr>
              <a:defRPr sz="1800"/>
            </a:lvl3pPr>
            <a:lvl4pPr>
              <a:buClr>
                <a:srgbClr val="0000FF"/>
              </a:buClr>
              <a:defRPr sz="1600"/>
            </a:lvl4pPr>
            <a:lvl5pPr>
              <a:buClr>
                <a:srgbClr val="0000F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0000FF"/>
              </a:buClr>
              <a:defRPr sz="2400"/>
            </a:lvl1pPr>
            <a:lvl2pPr>
              <a:buClr>
                <a:srgbClr val="0000FF"/>
              </a:buClr>
              <a:defRPr sz="2000"/>
            </a:lvl2pPr>
            <a:lvl3pPr>
              <a:buClr>
                <a:srgbClr val="0000FF"/>
              </a:buClr>
              <a:defRPr sz="1800"/>
            </a:lvl3pPr>
            <a:lvl4pPr>
              <a:buClr>
                <a:srgbClr val="0000FF"/>
              </a:buClr>
              <a:defRPr sz="1600"/>
            </a:lvl4pPr>
            <a:lvl5pPr>
              <a:buClr>
                <a:srgbClr val="0000F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Nalli et al. – 2016 NASA Sounder Sci Team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D9D46-92DE-4D66-9E38-6E41FDD5F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1628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Nalli et al. – 2016 NASA Sounder Sci Team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0F0CD-5513-44A5-B38C-AF4A43C45D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JPSS Program Logo white ring 3-24-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" y="91440"/>
            <a:ext cx="822960" cy="822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0000FF"/>
              </a:buClr>
              <a:defRPr sz="2400"/>
            </a:lvl1pPr>
            <a:lvl2pPr>
              <a:buClr>
                <a:srgbClr val="0000FF"/>
              </a:buClr>
              <a:defRPr sz="2000"/>
            </a:lvl2pPr>
            <a:lvl3pPr>
              <a:buClr>
                <a:srgbClr val="0000FF"/>
              </a:buClr>
              <a:defRPr sz="1800"/>
            </a:lvl3pPr>
            <a:lvl4pPr>
              <a:buClr>
                <a:srgbClr val="0000FF"/>
              </a:buClr>
              <a:defRPr sz="1600"/>
            </a:lvl4pPr>
            <a:lvl5pPr>
              <a:buClr>
                <a:srgbClr val="0000F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0000FF"/>
              </a:buClr>
              <a:defRPr sz="2400"/>
            </a:lvl1pPr>
            <a:lvl2pPr>
              <a:buClr>
                <a:srgbClr val="0000FF"/>
              </a:buClr>
              <a:defRPr sz="2000"/>
            </a:lvl2pPr>
            <a:lvl3pPr>
              <a:buClr>
                <a:srgbClr val="0000FF"/>
              </a:buClr>
              <a:defRPr sz="1800"/>
            </a:lvl3pPr>
            <a:lvl4pPr>
              <a:buClr>
                <a:srgbClr val="0000FF"/>
              </a:buClr>
              <a:defRPr sz="1600"/>
            </a:lvl4pPr>
            <a:lvl5pPr>
              <a:buClr>
                <a:srgbClr val="0000F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Nalli et al. – 2016 NASA Sounder Sci Team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D9D46-92DE-4D66-9E38-6E41FDD5F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1628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i="1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Sep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i="1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it-IT"/>
              <a:t>Nalli et al. – 2016 NASA Sounder Sci Team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10F0CD-5513-44A5-B38C-AF4A43C45D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0" y="958850"/>
            <a:ext cx="91440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ＭＳ Ｐゴシック" pitchFamily="-107" charset="-128"/>
            </a:endParaRPr>
          </a:p>
        </p:txBody>
      </p:sp>
      <p:pic>
        <p:nvPicPr>
          <p:cNvPr id="2056" name="Picture 8" descr="NOAA 3-D.bmp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05800" y="109538"/>
            <a:ext cx="76676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TAR log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67600" y="137160"/>
            <a:ext cx="807196" cy="731520"/>
          </a:xfrm>
          <a:prstGeom prst="rect">
            <a:avLst/>
          </a:prstGeom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0" y="958850"/>
            <a:ext cx="91440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ＭＳ Ｐゴシック" pitchFamily="-107" charset="-128"/>
            </a:endParaRPr>
          </a:p>
        </p:txBody>
      </p:sp>
      <p:pic>
        <p:nvPicPr>
          <p:cNvPr id="12" name="Picture 8" descr="NOAA 3-D.bmp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05800" y="109538"/>
            <a:ext cx="76676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52" r:id="rId8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udc.org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ea typeface="ＭＳ Ｐゴシック" pitchFamily="34" charset="-128"/>
                <a:cs typeface="Arial" charset="0"/>
              </a:rPr>
              <a:t>NUCAPS EDR Product Performance: Ozone and Carbon Trace Gases</a:t>
            </a:r>
            <a:endParaRPr lang="en-US" sz="3600" b="1" dirty="0"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8600" y="6096000"/>
            <a:ext cx="8686800" cy="615553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lg" len="lg"/>
          </a:ln>
          <a:effectLst/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200" b="1" kern="0" dirty="0">
                <a:solidFill>
                  <a:prstClr val="black"/>
                </a:solidFill>
              </a:rPr>
              <a:t>2016 NASA Sounder Science Team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1100" kern="0" dirty="0">
                <a:solidFill>
                  <a:prstClr val="black"/>
                </a:solidFill>
              </a:rPr>
              <a:t>Greenbelt, Maryland, USA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1100" kern="0" dirty="0">
                <a:solidFill>
                  <a:prstClr val="black"/>
                </a:solidFill>
              </a:rPr>
              <a:t>September 2016</a:t>
            </a:r>
          </a:p>
        </p:txBody>
      </p:sp>
      <p:sp>
        <p:nvSpPr>
          <p:cNvPr id="5" name="Rectangle 5"/>
          <p:cNvSpPr txBox="1">
            <a:spLocks/>
          </p:cNvSpPr>
          <p:nvPr/>
        </p:nvSpPr>
        <p:spPr bwMode="auto">
          <a:xfrm>
            <a:off x="685800" y="3352800"/>
            <a:ext cx="704088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marR="0" lvl="0" indent="-119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Arial" charset="0"/>
              <a:buNone/>
              <a:tabLst/>
              <a:defRPr/>
            </a:pPr>
            <a:endParaRPr kumimoji="0" lang="de-CH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9063" lvl="0" indent="-119063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Nicholas R. Nalli</a:t>
            </a:r>
            <a:r>
              <a:rPr kumimoji="0" lang="de-CH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Q. Liu</a:t>
            </a:r>
            <a:r>
              <a:rPr kumimoji="0" lang="de-CH" sz="1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lang="de-CH" dirty="0"/>
              <a:t>, C. Tan</a:t>
            </a:r>
            <a:r>
              <a:rPr lang="de-CH" baseline="30000" dirty="0"/>
              <a:t>1,2</a:t>
            </a:r>
            <a:r>
              <a:rPr lang="de-CH" dirty="0"/>
              <a:t>, A. Gambacorta</a:t>
            </a:r>
            <a:r>
              <a:rPr lang="de-CH" baseline="30000" dirty="0"/>
              <a:t>3</a:t>
            </a:r>
            <a:r>
              <a:rPr lang="de-CH" dirty="0"/>
              <a:t>, C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D. Barnet</a:t>
            </a:r>
            <a:r>
              <a:rPr kumimoji="0" lang="de-CH" sz="1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       </a:t>
            </a:r>
            <a:r>
              <a:rPr lang="sv-SE" dirty="0"/>
              <a:t>X. Xiong</a:t>
            </a:r>
            <a:r>
              <a:rPr lang="de-CH" baseline="30000" dirty="0"/>
              <a:t>1,2</a:t>
            </a:r>
            <a:r>
              <a:rPr lang="sv-SE" dirty="0"/>
              <a:t>, 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Iturbide-Sanchez</a:t>
            </a:r>
            <a:r>
              <a:rPr kumimoji="0" lang="de-CH" sz="1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sv-SE" dirty="0"/>
              <a:t>M. Wilson</a:t>
            </a:r>
            <a:r>
              <a:rPr lang="de-CH" baseline="30000" dirty="0"/>
              <a:t>1,2</a:t>
            </a:r>
            <a:r>
              <a:rPr lang="sv-SE" dirty="0"/>
              <a:t>, J. W. Smith</a:t>
            </a:r>
            <a:r>
              <a:rPr lang="de-CH" baseline="30000" dirty="0"/>
              <a:t>3,4</a:t>
            </a:r>
            <a:r>
              <a:rPr lang="sv-SE" dirty="0"/>
              <a:t>,  </a:t>
            </a:r>
            <a:r>
              <a:rPr kumimoji="0" lang="de-CH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 al.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Arial" charset="0"/>
              <a:buNone/>
              <a:tabLst/>
              <a:defRPr/>
            </a:pPr>
            <a:endParaRPr kumimoji="0" lang="en-US" sz="900" b="0" i="1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Arial" charset="0"/>
              <a:buNone/>
              <a:tabLst/>
              <a:defRPr/>
            </a:pPr>
            <a:endParaRPr kumimoji="0" lang="en-US" sz="900" b="0" i="1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Arial" charset="0"/>
              <a:buNone/>
              <a:tabLst/>
              <a:defRPr/>
            </a:pPr>
            <a:r>
              <a:rPr kumimoji="0" lang="en-US" sz="11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IMSG, Rockville, Maryland, USA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/>
              <a:ea typeface="MS Mincho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Arial" charset="0"/>
              <a:buNone/>
              <a:tabLst/>
              <a:defRPr/>
            </a:pPr>
            <a:r>
              <a:rPr kumimoji="0" lang="en-US" sz="11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NOAA/NESDIS/STAR, College Park, Maryland, USA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/>
              <a:ea typeface="MS Mincho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Arial" charset="0"/>
              <a:buNone/>
              <a:tabLst/>
              <a:defRPr/>
            </a:pPr>
            <a:r>
              <a:rPr kumimoji="0" lang="en-US" sz="11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STC, Columbia, Maryland, USA</a:t>
            </a:r>
          </a:p>
          <a:p>
            <a:pPr fontAlgn="base">
              <a:buClr>
                <a:srgbClr val="0000FF"/>
              </a:buClr>
            </a:pPr>
            <a:r>
              <a:rPr lang="en-US" sz="1100" i="1" baseline="30000" noProof="0" dirty="0">
                <a:solidFill>
                  <a:srgbClr val="000000"/>
                </a:solidFill>
              </a:rPr>
              <a:t>4</a:t>
            </a:r>
            <a:r>
              <a:rPr lang="en-US" sz="1100" i="1" noProof="0" dirty="0">
                <a:solidFill>
                  <a:srgbClr val="000000"/>
                </a:solidFill>
              </a:rPr>
              <a:t>National Research Council</a:t>
            </a:r>
            <a:r>
              <a:rPr lang="en-US" sz="1100" i="1" dirty="0">
                <a:solidFill>
                  <a:srgbClr val="000000"/>
                </a:solidFill>
              </a:rPr>
              <a:t>, Washington, DC, USA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/>
              <a:ea typeface="MS Mincho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>
                <a:solidFill>
                  <a:prstClr val="black"/>
                </a:solidFill>
              </a:rPr>
              <a:t>IR Ozone Profile EDR Validation (1/8)</a:t>
            </a:r>
            <a:br>
              <a:rPr lang="en-US" sz="2700" dirty="0"/>
            </a:br>
            <a:r>
              <a:rPr lang="en-US" sz="2200" i="1" dirty="0"/>
              <a:t>In Situ </a:t>
            </a:r>
            <a:r>
              <a:rPr lang="en-US" sz="2200" dirty="0"/>
              <a:t>Truth Datasets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200400" cy="4678363"/>
          </a:xfrm>
        </p:spPr>
        <p:txBody>
          <a:bodyPr>
            <a:normAutofit fontScale="62500" lnSpcReduction="20000"/>
          </a:bodyPr>
          <a:lstStyle/>
          <a:p>
            <a:r>
              <a:rPr lang="en-US" sz="2900" b="1" dirty="0"/>
              <a:t>Collocated ozonesondes </a:t>
            </a:r>
            <a:r>
              <a:rPr lang="en-US" sz="2900" dirty="0"/>
              <a:t>for</a:t>
            </a:r>
            <a:r>
              <a:rPr lang="en-US" sz="2900" b="1" dirty="0"/>
              <a:t> O</a:t>
            </a:r>
            <a:r>
              <a:rPr lang="en-US" sz="2900" b="1" baseline="-25000" dirty="0"/>
              <a:t>3</a:t>
            </a:r>
            <a:r>
              <a:rPr lang="en-US" sz="2900" baseline="-25000" dirty="0"/>
              <a:t> </a:t>
            </a:r>
            <a:r>
              <a:rPr lang="en-US" sz="2900" b="1" dirty="0"/>
              <a:t>(ozone) profile EDR</a:t>
            </a:r>
          </a:p>
          <a:p>
            <a:pPr lvl="1"/>
            <a:r>
              <a:rPr lang="en-US" sz="2500" b="1" dirty="0"/>
              <a:t>Dedicated Ozonesondes</a:t>
            </a:r>
          </a:p>
          <a:p>
            <a:pPr lvl="2"/>
            <a:r>
              <a:rPr lang="en-US" sz="2300" b="1" dirty="0"/>
              <a:t>NOAA AEROSE </a:t>
            </a:r>
            <a:r>
              <a:rPr lang="en-US" sz="2300" dirty="0"/>
              <a:t>(</a:t>
            </a:r>
            <a:r>
              <a:rPr lang="en-US" sz="2300" i="1" dirty="0"/>
              <a:t>Nalli et al. </a:t>
            </a:r>
            <a:r>
              <a:rPr lang="en-US" sz="2300" dirty="0"/>
              <a:t>2011)</a:t>
            </a:r>
          </a:p>
          <a:p>
            <a:pPr lvl="2"/>
            <a:r>
              <a:rPr lang="en-US" sz="2300" b="1" dirty="0"/>
              <a:t>CalWater/ACAPEX 2015</a:t>
            </a:r>
          </a:p>
          <a:p>
            <a:pPr lvl="1"/>
            <a:r>
              <a:rPr lang="en-US" sz="2500" b="1" dirty="0"/>
              <a:t>Sites of Opportunity</a:t>
            </a:r>
          </a:p>
          <a:p>
            <a:pPr lvl="2"/>
            <a:r>
              <a:rPr lang="en-US" sz="2300" b="1" dirty="0"/>
              <a:t>SHADOZ </a:t>
            </a:r>
            <a:r>
              <a:rPr lang="en-US" sz="2300" dirty="0"/>
              <a:t>(</a:t>
            </a:r>
            <a:r>
              <a:rPr lang="en-US" sz="2300" i="1" dirty="0"/>
              <a:t>Thompson et al. </a:t>
            </a:r>
            <a:r>
              <a:rPr lang="en-US" sz="2300" dirty="0"/>
              <a:t>2007)</a:t>
            </a:r>
          </a:p>
          <a:p>
            <a:pPr lvl="3"/>
            <a:r>
              <a:rPr lang="en-US" sz="2100" dirty="0"/>
              <a:t>Costa Rica</a:t>
            </a:r>
          </a:p>
          <a:p>
            <a:pPr lvl="3"/>
            <a:r>
              <a:rPr lang="en-US" sz="2100" dirty="0"/>
              <a:t>Hanoi</a:t>
            </a:r>
          </a:p>
          <a:p>
            <a:pPr lvl="3"/>
            <a:r>
              <a:rPr lang="en-US" sz="2100" dirty="0"/>
              <a:t>Irene</a:t>
            </a:r>
          </a:p>
          <a:p>
            <a:pPr lvl="3"/>
            <a:r>
              <a:rPr lang="en-US" sz="2100" dirty="0"/>
              <a:t>Java</a:t>
            </a:r>
          </a:p>
          <a:p>
            <a:pPr lvl="3"/>
            <a:r>
              <a:rPr lang="en-US" sz="2100" dirty="0"/>
              <a:t>Natal</a:t>
            </a:r>
          </a:p>
          <a:p>
            <a:pPr lvl="3"/>
            <a:r>
              <a:rPr lang="en-US" sz="2100" dirty="0"/>
              <a:t>Paramaribo</a:t>
            </a:r>
          </a:p>
          <a:p>
            <a:pPr lvl="3"/>
            <a:r>
              <a:rPr lang="en-US" sz="2100" dirty="0"/>
              <a:t>Reunion</a:t>
            </a:r>
          </a:p>
          <a:p>
            <a:pPr lvl="3"/>
            <a:r>
              <a:rPr lang="en-US" sz="2100" dirty="0"/>
              <a:t>American Samoa</a:t>
            </a:r>
          </a:p>
          <a:p>
            <a:pPr lvl="2"/>
            <a:r>
              <a:rPr lang="en-US" sz="2300" b="1" dirty="0"/>
              <a:t>WOUDC</a:t>
            </a:r>
            <a:endParaRPr lang="en-US" sz="2300" dirty="0"/>
          </a:p>
          <a:p>
            <a:pPr lvl="3"/>
            <a:r>
              <a:rPr lang="en-US" sz="2100" dirty="0"/>
              <a:t>STN043</a:t>
            </a:r>
          </a:p>
          <a:p>
            <a:pPr lvl="3"/>
            <a:r>
              <a:rPr lang="en-US" sz="2100" dirty="0"/>
              <a:t>STN053</a:t>
            </a:r>
          </a:p>
          <a:p>
            <a:pPr lvl="3"/>
            <a:r>
              <a:rPr lang="en-US" sz="2100" dirty="0"/>
              <a:t>STN107</a:t>
            </a:r>
          </a:p>
          <a:p>
            <a:pPr lvl="3"/>
            <a:r>
              <a:rPr lang="en-US" sz="2100" dirty="0"/>
              <a:t>STN101</a:t>
            </a:r>
          </a:p>
        </p:txBody>
      </p:sp>
      <p:pic>
        <p:nvPicPr>
          <p:cNvPr id="17" name="Content Placeholder 16" descr="npp_icv-ltm_ozone_raob_sites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8022" t="17086" r="4011" b="18794"/>
          <a:stretch>
            <a:fillRect/>
          </a:stretch>
        </p:blipFill>
        <p:spPr>
          <a:xfrm>
            <a:off x="3566160" y="2011680"/>
            <a:ext cx="5450551" cy="3108960"/>
          </a:xfrm>
        </p:spPr>
      </p:pic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Sep 2016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it-IT"/>
              <a:t>Nalli et al. – 2016 NASA Sounder Sci Team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910F0CD-5513-44A5-B38C-AF4A43C45D4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IR Ozone Profile EDR Validation (2/8) </a:t>
            </a:r>
            <a:br>
              <a:rPr lang="en-US" sz="2400" dirty="0"/>
            </a:br>
            <a:r>
              <a:rPr lang="en-US" sz="2000" dirty="0"/>
              <a:t>VALAR Ozonesonde-FOR Collocation Sample (</a:t>
            </a:r>
            <a:r>
              <a:rPr lang="en-US" sz="2000" i="1" dirty="0"/>
              <a:t>n</a:t>
            </a:r>
            <a:r>
              <a:rPr lang="en-US" sz="2000" dirty="0"/>
              <a:t> = 6024)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153400" cy="762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Geographic Histogram (Equal Area)</a:t>
            </a:r>
          </a:p>
          <a:p>
            <a:pPr algn="ctr"/>
            <a:r>
              <a:rPr lang="en-US" dirty="0"/>
              <a:t> </a:t>
            </a:r>
            <a:r>
              <a:rPr lang="en-US" sz="1900" dirty="0"/>
              <a:t>FOR Collocation Criteria: </a:t>
            </a:r>
            <a:r>
              <a:rPr lang="en-US" sz="1900" dirty="0" err="1">
                <a:latin typeface="+mj-lt"/>
                <a:ea typeface="Tahoma"/>
                <a:cs typeface="Tahoma"/>
              </a:rPr>
              <a:t>δ</a:t>
            </a:r>
            <a:r>
              <a:rPr lang="en-US" sz="1900" i="1" dirty="0" err="1"/>
              <a:t>x</a:t>
            </a:r>
            <a:r>
              <a:rPr lang="en-US" sz="1900" dirty="0"/>
              <a:t> </a:t>
            </a:r>
            <a:r>
              <a:rPr lang="en-US" sz="1900" dirty="0">
                <a:latin typeface="Tahoma"/>
                <a:ea typeface="Tahoma"/>
                <a:cs typeface="Tahoma"/>
              </a:rPr>
              <a:t>≤</a:t>
            </a:r>
            <a:r>
              <a:rPr lang="en-US" sz="1900" dirty="0"/>
              <a:t> 125 km, −240 &lt; </a:t>
            </a:r>
            <a:r>
              <a:rPr lang="en-US" sz="1900" dirty="0" err="1">
                <a:ea typeface="Tahoma"/>
                <a:cs typeface="Tahoma"/>
              </a:rPr>
              <a:t>δ</a:t>
            </a:r>
            <a:r>
              <a:rPr lang="en-US" sz="1900" i="1" dirty="0" err="1"/>
              <a:t>t</a:t>
            </a:r>
            <a:r>
              <a:rPr lang="en-US" sz="1900" i="1" dirty="0"/>
              <a:t> </a:t>
            </a:r>
            <a:r>
              <a:rPr lang="en-US" sz="1900" dirty="0"/>
              <a:t>&lt; +120 min</a:t>
            </a:r>
          </a:p>
        </p:txBody>
      </p:sp>
      <p:pic>
        <p:nvPicPr>
          <p:cNvPr id="12" name="Picture 11" descr="valar_geohist_nucaps-v15_125km_global_o3-raob.png"/>
          <p:cNvPicPr>
            <a:picLocks noChangeAspect="1"/>
          </p:cNvPicPr>
          <p:nvPr/>
        </p:nvPicPr>
        <p:blipFill>
          <a:blip r:embed="rId2" cstate="print"/>
          <a:srcRect l="9260" t="19424" r="5788" b="20918"/>
          <a:stretch>
            <a:fillRect/>
          </a:stretch>
        </p:blipFill>
        <p:spPr>
          <a:xfrm>
            <a:off x="548640" y="2011680"/>
            <a:ext cx="8068615" cy="4389120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Sep 2016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it-IT"/>
              <a:t>Nalli et al. – 2016 NASA Sounder Sci Team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910F0CD-5513-44A5-B38C-AF4A43C45D4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valar_simstat-offline-ret-fg_raob_w2222_rms-bias-std_o3_v15_125km_global_o3-raob_20160805.png"/>
          <p:cNvPicPr>
            <a:picLocks noGrp="1"/>
          </p:cNvPicPr>
          <p:nvPr>
            <p:ph idx="1"/>
          </p:nvPr>
        </p:nvPicPr>
        <p:blipFill>
          <a:blip r:embed="rId2" cstate="print"/>
          <a:srcRect l="3473" t="2988" r="3473" b="2988"/>
          <a:stretch>
            <a:fillRect/>
          </a:stretch>
        </p:blipFill>
        <p:spPr>
          <a:xfrm>
            <a:off x="1463040" y="1554480"/>
            <a:ext cx="6217920" cy="48463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prstClr val="black"/>
                </a:solidFill>
              </a:rPr>
              <a:t>IR Ozone Profile EDR Validation (3/8)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NUCAPS Offline (v1.5) versus Global Ozonesondes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1138535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</a:rPr>
              <a:t>Retrieval</a:t>
            </a:r>
            <a:r>
              <a:rPr lang="en-US" sz="2400" dirty="0"/>
              <a:t> and </a:t>
            </a:r>
            <a:r>
              <a:rPr lang="en-US" sz="2400" b="1" i="1" dirty="0">
                <a:solidFill>
                  <a:srgbClr val="FF00FF"/>
                </a:solidFill>
              </a:rPr>
              <a:t>A Priori </a:t>
            </a:r>
            <a:r>
              <a:rPr lang="en-US" sz="2400" b="1" dirty="0">
                <a:solidFill>
                  <a:srgbClr val="FF00FF"/>
                </a:solidFill>
              </a:rPr>
              <a:t>First Guess</a:t>
            </a:r>
            <a:endParaRPr lang="en-US" sz="2400" b="1" i="1" dirty="0">
              <a:solidFill>
                <a:srgbClr val="FF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819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IR+MW Yield = 62.2%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2016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08D7-014A-41D2-B6E5-53413284342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Nalli et al. – 2016 NASA Sounder Sci Team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valar_simstat-offline-ret-mod_raob_w2222_rms-bias-std_o3_v15_125km_global_o3-raob_20160805.png"/>
          <p:cNvPicPr>
            <a:picLocks noGrp="1"/>
          </p:cNvPicPr>
          <p:nvPr>
            <p:ph idx="1"/>
          </p:nvPr>
        </p:nvPicPr>
        <p:blipFill>
          <a:blip r:embed="rId2" cstate="print"/>
          <a:srcRect l="3438" t="2988" r="3438" b="2988"/>
          <a:stretch>
            <a:fillRect/>
          </a:stretch>
        </p:blipFill>
        <p:spPr>
          <a:xfrm>
            <a:off x="1463040" y="1554480"/>
            <a:ext cx="6217920" cy="48463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prstClr val="black"/>
                </a:solidFill>
              </a:rPr>
              <a:t>IR Ozone Profile EDR Validation (4/8)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NUCAPS Offline (v1.5) versus Global Ozonesondes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1143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</a:rPr>
              <a:t>Retrieval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FF00FF"/>
                </a:solidFill>
              </a:rPr>
              <a:t>ECMWF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819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IR+MW Yield = 62.2%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2016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08D7-014A-41D2-B6E5-53413284342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Nalli et al. – 2016 NASA Sounder Sci Team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imstat-ret_O3-rms-bias-std_v15_125km_global_o3-raob_20160805.png"/>
          <p:cNvPicPr>
            <a:picLocks/>
          </p:cNvPicPr>
          <p:nvPr/>
        </p:nvPicPr>
        <p:blipFill>
          <a:blip r:embed="rId2" cstate="print"/>
          <a:srcRect l="3473" t="2988" r="3473" b="2988"/>
          <a:stretch>
            <a:fillRect/>
          </a:stretch>
        </p:blipFill>
        <p:spPr>
          <a:xfrm>
            <a:off x="1463039" y="1554480"/>
            <a:ext cx="6217920" cy="484632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10600" cy="609600"/>
          </a:xfrm>
        </p:spPr>
        <p:txBody>
          <a:bodyPr>
            <a:no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US" dirty="0">
                <a:solidFill>
                  <a:srgbClr val="0000CC"/>
                </a:solidFill>
              </a:rPr>
              <a:t>* </a:t>
            </a:r>
            <a:r>
              <a:rPr lang="en-US" sz="2000" dirty="0">
                <a:solidFill>
                  <a:srgbClr val="0000CC"/>
                </a:solidFill>
              </a:rPr>
              <a:t>Broad-Layer Statistics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600" dirty="0"/>
              <a:t>(Per JPSS Level 1 Requirements)</a:t>
            </a:r>
            <a:endParaRPr lang="en-US" sz="18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>
                <a:solidFill>
                  <a:prstClr val="black"/>
                </a:solidFill>
              </a:rPr>
              <a:t>IR Ozone Profile EDR Validation (5/8)</a:t>
            </a:r>
            <a:br>
              <a:rPr lang="en-US" sz="4000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NUCAPS Offline (v1.5) versus Global Ozonesondes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2819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IR+MW Yield = 62.2% 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Sep 2016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it-IT"/>
              <a:t>Nalli et al. – 2016 NASA Sounder Sci Team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910F0CD-5513-44A5-B38C-AF4A43C45D4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simstat-ret-fg_focus-day_20150217_w2222_o3_rms-bias-std_v15.png"/>
          <p:cNvPicPr>
            <a:picLocks noGrp="1"/>
          </p:cNvPicPr>
          <p:nvPr>
            <p:ph idx="1"/>
          </p:nvPr>
        </p:nvPicPr>
        <p:blipFill>
          <a:blip r:embed="rId2" cstate="print"/>
          <a:srcRect l="3438" t="2988" r="3438" b="2988"/>
          <a:stretch>
            <a:fillRect/>
          </a:stretch>
        </p:blipFill>
        <p:spPr>
          <a:xfrm>
            <a:off x="1463040" y="1554480"/>
            <a:ext cx="6217920" cy="48463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IR Ozone Profile EDR Validation (6/8)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NUCAPS Offline (v1.5) versus </a:t>
            </a:r>
            <a:r>
              <a:rPr lang="en-US" sz="2000" dirty="0"/>
              <a:t>Global Focus Day 17-Feb-2015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8536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</a:rPr>
              <a:t>IR+MW</a:t>
            </a:r>
          </a:p>
          <a:p>
            <a:r>
              <a:rPr lang="en-US" sz="1600" b="1" dirty="0">
                <a:solidFill>
                  <a:srgbClr val="FF00FF"/>
                </a:solidFill>
              </a:rPr>
              <a:t>First Guess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914400" y="1066800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O</a:t>
            </a:r>
            <a:r>
              <a:rPr lang="en-US" sz="2000" b="1" baseline="-25000" dirty="0">
                <a:latin typeface="+mj-lt"/>
                <a:ea typeface="+mj-ea"/>
                <a:cs typeface="+mj-cs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Versus </a:t>
            </a:r>
            <a:r>
              <a:rPr lang="en-US" sz="2000" b="1" noProof="0" dirty="0">
                <a:latin typeface="+mj-lt"/>
                <a:ea typeface="+mj-ea"/>
                <a:cs typeface="+mj-cs"/>
              </a:rPr>
              <a:t>ECMWF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2667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NUCAPS v1.5 </a:t>
            </a:r>
          </a:p>
          <a:p>
            <a:pPr algn="ctr"/>
            <a:r>
              <a:rPr lang="en-US" sz="1400" b="1" dirty="0"/>
              <a:t>Yield = 63.4%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2016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08D7-014A-41D2-B6E5-53413284342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Nalli et al. – 2016 NASA Sounder Sci Team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simstat-ret-fg_focus-day_20150217_w2222_o3_rms-bias-std_v18.png"/>
          <p:cNvPicPr>
            <a:picLocks noGrp="1"/>
          </p:cNvPicPr>
          <p:nvPr>
            <p:ph idx="1"/>
          </p:nvPr>
        </p:nvPicPr>
        <p:blipFill>
          <a:blip r:embed="rId2" cstate="print"/>
          <a:srcRect l="3473" t="2988" r="3473" b="2988"/>
          <a:stretch>
            <a:fillRect/>
          </a:stretch>
        </p:blipFill>
        <p:spPr>
          <a:xfrm>
            <a:off x="1463039" y="1554480"/>
            <a:ext cx="6217920" cy="48463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>
                <a:solidFill>
                  <a:prstClr val="black"/>
                </a:solidFill>
              </a:rPr>
              <a:t>IR Ozone Profile EDR Validation (7/8)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NUCAPS Offline (v1.8.1) versus Global Focus Day 17-Feb-2015</a:t>
            </a:r>
            <a:endParaRPr lang="en-US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914400" y="1066800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O</a:t>
            </a:r>
            <a:r>
              <a:rPr lang="en-US" sz="2000" b="1" baseline="-25000" dirty="0">
                <a:latin typeface="+mj-lt"/>
                <a:ea typeface="+mj-ea"/>
                <a:cs typeface="+mj-cs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Versus </a:t>
            </a:r>
            <a:r>
              <a:rPr lang="en-US" sz="2000" b="1" noProof="0" dirty="0">
                <a:latin typeface="+mj-lt"/>
                <a:ea typeface="+mj-ea"/>
                <a:cs typeface="+mj-cs"/>
              </a:rPr>
              <a:t>ECMWF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8536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</a:rPr>
              <a:t>IR+MW</a:t>
            </a:r>
          </a:p>
          <a:p>
            <a:r>
              <a:rPr lang="en-US" sz="1600" b="1" dirty="0">
                <a:solidFill>
                  <a:srgbClr val="FF00FF"/>
                </a:solidFill>
              </a:rPr>
              <a:t>First Guess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2667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NUCAPS v1.8.1</a:t>
            </a:r>
          </a:p>
          <a:p>
            <a:pPr algn="ctr"/>
            <a:r>
              <a:rPr lang="en-US" sz="1400" b="1" dirty="0"/>
              <a:t>Yield = 70.1%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2016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08D7-014A-41D2-B6E5-53413284342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Nalli et al. – 2016 NASA Sounder Sci Team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10600" cy="609600"/>
          </a:xfrm>
        </p:spPr>
        <p:txBody>
          <a:bodyPr>
            <a:no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US" dirty="0">
                <a:solidFill>
                  <a:srgbClr val="0000CC"/>
                </a:solidFill>
              </a:rPr>
              <a:t>* </a:t>
            </a:r>
            <a:r>
              <a:rPr lang="en-US" sz="2000" dirty="0">
                <a:solidFill>
                  <a:srgbClr val="0000CC"/>
                </a:solidFill>
              </a:rPr>
              <a:t>Broad-Layer Statistics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600" dirty="0"/>
              <a:t>(Per JPSS Level 1 Requirements)</a:t>
            </a:r>
            <a:endParaRPr lang="en-US" sz="18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>
                <a:solidFill>
                  <a:prstClr val="black"/>
                </a:solidFill>
              </a:rPr>
              <a:t>IR Ozone Profile EDR Validation (8/8)</a:t>
            </a:r>
            <a:br>
              <a:rPr lang="en-US" sz="4400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NUCAPS Offline (v1.8.1) versus Global Focus Day 17-Feb-2015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Sep 2016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it-IT"/>
              <a:t>Nalli et al. – 2016 NASA Sounder Sci Team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910F0CD-5513-44A5-B38C-AF4A43C45D4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" name="Picture 9" descr="simstat-ret_O3-rms-bias-std_v18_20160801.png"/>
          <p:cNvPicPr>
            <a:picLocks/>
          </p:cNvPicPr>
          <p:nvPr/>
        </p:nvPicPr>
        <p:blipFill>
          <a:blip r:embed="rId2" cstate="print"/>
          <a:srcRect l="3473" t="2988" r="3473" b="2988"/>
          <a:stretch>
            <a:fillRect/>
          </a:stretch>
        </p:blipFill>
        <p:spPr>
          <a:xfrm>
            <a:off x="1463039" y="1554480"/>
            <a:ext cx="6217920" cy="48463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" y="2667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NUCAPS v1.8.1</a:t>
            </a:r>
          </a:p>
          <a:p>
            <a:pPr algn="ctr"/>
            <a:r>
              <a:rPr lang="en-US" sz="1400" b="1" dirty="0"/>
              <a:t>Yield = 70.1%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  <a:cs typeface="Arial" charset="0"/>
              </a:rPr>
              <a:t>Carbon Trace </a:t>
            </a:r>
            <a:r>
              <a:rPr lang="en-US" dirty="0">
                <a:ea typeface="ＭＳ Ｐゴシック" pitchFamily="34" charset="-128"/>
                <a:cs typeface="Arial" charset="0"/>
              </a:rPr>
              <a:t>Gases</a:t>
            </a:r>
            <a:endParaRPr lang="en-US" baseline="-2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a typeface="ＭＳ Ｐゴシック" pitchFamily="34" charset="-128"/>
                <a:cs typeface="Arial" charset="0"/>
              </a:rPr>
              <a:t>NUCAPS EDR Product Performance: Ozone and Carbon Trace Gases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Nalli et al. – 2016 NASA Sounder Sci Team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0F0CD-5513-44A5-B38C-AF4A43C45D4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TCCON_stations_20150217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9168" t="17930" r="5730" b="19424"/>
          <a:stretch>
            <a:fillRect/>
          </a:stretch>
        </p:blipFill>
        <p:spPr>
          <a:xfrm>
            <a:off x="3657600" y="1981200"/>
            <a:ext cx="5263705" cy="2971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Methodology for Trace Gases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00400" cy="4525963"/>
          </a:xfrm>
        </p:spPr>
        <p:txBody>
          <a:bodyPr>
            <a:normAutofit fontScale="62500" lnSpcReduction="20000"/>
          </a:bodyPr>
          <a:lstStyle/>
          <a:p>
            <a:pPr marL="233363" indent="-233363"/>
            <a:r>
              <a:rPr lang="en-US" b="1" dirty="0"/>
              <a:t>Truth Datasets</a:t>
            </a:r>
          </a:p>
          <a:p>
            <a:pPr marL="455613" lvl="1"/>
            <a:r>
              <a:rPr lang="en-US" b="1" dirty="0"/>
              <a:t>AIRS v6 standard trace gas EDRs </a:t>
            </a:r>
            <a:r>
              <a:rPr lang="en-US" dirty="0"/>
              <a:t>(Cal/Val Method #2)</a:t>
            </a:r>
            <a:endParaRPr lang="en-US" b="1" dirty="0"/>
          </a:p>
          <a:p>
            <a:pPr marL="685800" lvl="2"/>
            <a:r>
              <a:rPr lang="en-US" dirty="0"/>
              <a:t>Obtained for the global Focus Day 17 February 2015</a:t>
            </a:r>
          </a:p>
          <a:p>
            <a:pPr marL="685800" lvl="2"/>
            <a:r>
              <a:rPr lang="en-US" dirty="0"/>
              <a:t>Total column integrated CO and CH</a:t>
            </a:r>
            <a:r>
              <a:rPr lang="en-US" baseline="-25000" dirty="0"/>
              <a:t>4</a:t>
            </a:r>
          </a:p>
          <a:p>
            <a:pPr marL="685800" lvl="2"/>
            <a:r>
              <a:rPr lang="en-US" dirty="0"/>
              <a:t>Offline v6 runs for CO</a:t>
            </a:r>
            <a:r>
              <a:rPr lang="en-US" baseline="-25000" dirty="0"/>
              <a:t>2 </a:t>
            </a:r>
            <a:r>
              <a:rPr lang="en-US" dirty="0"/>
              <a:t>were made available to us courtesy of </a:t>
            </a:r>
            <a:r>
              <a:rPr lang="en-US" b="1" dirty="0"/>
              <a:t>Ed Olsen </a:t>
            </a:r>
            <a:r>
              <a:rPr lang="en-US" dirty="0"/>
              <a:t>(JPL AIRS Science Team)</a:t>
            </a:r>
            <a:endParaRPr lang="en-US" baseline="-25000" dirty="0"/>
          </a:p>
          <a:p>
            <a:pPr marL="685800" lvl="2"/>
            <a:r>
              <a:rPr lang="en-US" dirty="0"/>
              <a:t>Provides global assessment</a:t>
            </a:r>
          </a:p>
          <a:p>
            <a:pPr lvl="2"/>
            <a:endParaRPr lang="en-US" dirty="0"/>
          </a:p>
          <a:p>
            <a:pPr marL="455613" lvl="1">
              <a:tabLst>
                <a:tab pos="457200" algn="l"/>
              </a:tabLst>
            </a:pPr>
            <a:r>
              <a:rPr lang="en-US" b="1" dirty="0"/>
              <a:t>Total Carbon Column Observing Network (TCCON) </a:t>
            </a:r>
            <a:r>
              <a:rPr lang="en-US" dirty="0"/>
              <a:t>(</a:t>
            </a:r>
            <a:r>
              <a:rPr lang="en-US" i="1" dirty="0" err="1"/>
              <a:t>Wunch</a:t>
            </a:r>
            <a:r>
              <a:rPr lang="en-US" i="1" dirty="0"/>
              <a:t> et al. </a:t>
            </a:r>
            <a:r>
              <a:rPr lang="en-US" dirty="0"/>
              <a:t>2011)</a:t>
            </a:r>
          </a:p>
          <a:p>
            <a:pPr marL="690563" lvl="2" indent="-233363"/>
            <a:r>
              <a:rPr lang="en-US" dirty="0"/>
              <a:t>Global network of ground-based FTS that accurately measure total column abundances of CO</a:t>
            </a:r>
            <a:r>
              <a:rPr lang="en-US" baseline="-25000" dirty="0"/>
              <a:t>2</a:t>
            </a:r>
            <a:r>
              <a:rPr lang="en-US" dirty="0"/>
              <a:t>, CO, CH</a:t>
            </a:r>
            <a:r>
              <a:rPr lang="en-US" baseline="-25000" dirty="0"/>
              <a:t>4</a:t>
            </a:r>
            <a:r>
              <a:rPr lang="en-US" dirty="0"/>
              <a:t>, N</a:t>
            </a:r>
            <a:r>
              <a:rPr lang="en-US" baseline="-25000" dirty="0"/>
              <a:t>2</a:t>
            </a:r>
            <a:r>
              <a:rPr lang="en-US" dirty="0"/>
              <a:t>O trace gases</a:t>
            </a:r>
          </a:p>
          <a:p>
            <a:pPr marL="690563" lvl="2" indent="-233363"/>
            <a:r>
              <a:rPr lang="en-US" dirty="0"/>
              <a:t>Provides independent “spot checks” for verifying NUCAPS and AIRS at the TCCON station locations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Nalli et al. – 2016 NASA Sounder Sci Team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C84A3-037E-487E-B64D-000018C8164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NOAA Joint Polar Satellite System (JPSS-STAR) Office </a:t>
            </a:r>
            <a:r>
              <a:rPr lang="en-US" dirty="0"/>
              <a:t>(M. D. Goldberg, L. Zhou, et al.) and the </a:t>
            </a:r>
            <a:r>
              <a:rPr lang="en-US" b="1" dirty="0"/>
              <a:t>NOAA/STAR Satellite Meteorology and Climatology Division </a:t>
            </a:r>
            <a:r>
              <a:rPr lang="en-US" dirty="0"/>
              <a:t>(F. </a:t>
            </a:r>
            <a:r>
              <a:rPr lang="en-US" dirty="0" err="1"/>
              <a:t>Weng</a:t>
            </a:r>
            <a:r>
              <a:rPr lang="en-US" dirty="0"/>
              <a:t> and I. </a:t>
            </a:r>
            <a:r>
              <a:rPr lang="en-US" dirty="0" err="1"/>
              <a:t>Csiszar</a:t>
            </a:r>
            <a:r>
              <a:rPr lang="en-US" dirty="0"/>
              <a:t>).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SNPP Sounder Trace Gas EDR Validation Dataset collection</a:t>
            </a:r>
            <a:endParaRPr lang="de-CH" baseline="30000" dirty="0"/>
          </a:p>
          <a:p>
            <a:pPr lvl="1"/>
            <a:r>
              <a:rPr lang="en-US" b="1" dirty="0"/>
              <a:t>Ozone</a:t>
            </a:r>
          </a:p>
          <a:p>
            <a:pPr lvl="2"/>
            <a:r>
              <a:rPr lang="en-US" b="1" dirty="0"/>
              <a:t>NOAA AEROSE:</a:t>
            </a:r>
            <a:r>
              <a:rPr lang="en-US" dirty="0"/>
              <a:t> </a:t>
            </a:r>
            <a:r>
              <a:rPr lang="de-CH" i="1" dirty="0"/>
              <a:t>V. R. Morris, E. Joseph</a:t>
            </a:r>
            <a:r>
              <a:rPr lang="de-CH" dirty="0"/>
              <a:t>, </a:t>
            </a:r>
            <a:r>
              <a:rPr lang="en-US" dirty="0"/>
              <a:t>M. </a:t>
            </a:r>
            <a:r>
              <a:rPr lang="en-US" dirty="0" err="1"/>
              <a:t>Oyola</a:t>
            </a:r>
            <a:r>
              <a:rPr lang="en-US" dirty="0"/>
              <a:t> (HU/NCAS); </a:t>
            </a:r>
            <a:r>
              <a:rPr lang="de-CH" dirty="0"/>
              <a:t>D. Wolfe (NOAA/ESRL)</a:t>
            </a:r>
            <a:endParaRPr lang="en-US" dirty="0"/>
          </a:p>
          <a:p>
            <a:pPr lvl="3"/>
            <a:r>
              <a:rPr lang="en-US" dirty="0"/>
              <a:t>AEROSE works in collaboration with the NOAA PIRATA Northeast Extension (PNE) project (R. Lumpkin, G. Foltz and C. </a:t>
            </a:r>
            <a:r>
              <a:rPr lang="en-US" dirty="0" err="1"/>
              <a:t>Schmid</a:t>
            </a:r>
            <a:r>
              <a:rPr lang="en-US" dirty="0"/>
              <a:t>), and is supported by the NOAA Educational Partnership Program (EPP) grant NA17AE1625, NOAA grant NA17AE1623, JPSS and STAR</a:t>
            </a:r>
          </a:p>
          <a:p>
            <a:pPr lvl="2"/>
            <a:r>
              <a:rPr lang="en-US" b="1" dirty="0"/>
              <a:t>CalWater/ACAPEX:</a:t>
            </a:r>
            <a:r>
              <a:rPr lang="en-US" dirty="0"/>
              <a:t> </a:t>
            </a:r>
            <a:r>
              <a:rPr lang="en-US" i="1" dirty="0"/>
              <a:t>R. </a:t>
            </a:r>
            <a:r>
              <a:rPr lang="en-US" i="1" dirty="0" err="1"/>
              <a:t>Spackman</a:t>
            </a:r>
            <a:r>
              <a:rPr lang="en-US" i="1" dirty="0"/>
              <a:t> </a:t>
            </a:r>
            <a:r>
              <a:rPr lang="en-US" dirty="0"/>
              <a:t>(STC); R. Leung (PNNL); C. </a:t>
            </a:r>
            <a:r>
              <a:rPr lang="en-US" dirty="0" err="1"/>
              <a:t>Fairall</a:t>
            </a:r>
            <a:r>
              <a:rPr lang="en-US" dirty="0"/>
              <a:t>, J. </a:t>
            </a:r>
            <a:r>
              <a:rPr lang="en-US" dirty="0" err="1"/>
              <a:t>Intrieri</a:t>
            </a:r>
            <a:r>
              <a:rPr lang="en-US" dirty="0"/>
              <a:t> (NOAA); N. </a:t>
            </a:r>
            <a:r>
              <a:rPr lang="en-US" dirty="0" err="1"/>
              <a:t>Hickmon</a:t>
            </a:r>
            <a:r>
              <a:rPr lang="en-US" dirty="0"/>
              <a:t>, M. </a:t>
            </a:r>
            <a:r>
              <a:rPr lang="en-US" dirty="0" err="1"/>
              <a:t>Ritsche</a:t>
            </a:r>
            <a:r>
              <a:rPr lang="en-US" dirty="0"/>
              <a:t>, A. </a:t>
            </a:r>
            <a:r>
              <a:rPr lang="en-US" dirty="0" err="1"/>
              <a:t>Haruta</a:t>
            </a:r>
            <a:r>
              <a:rPr lang="en-US" dirty="0"/>
              <a:t>, and the ARM Mobile Facility 2 (AMF2)</a:t>
            </a:r>
          </a:p>
          <a:p>
            <a:pPr lvl="2"/>
            <a:r>
              <a:rPr lang="en-US" b="1" dirty="0"/>
              <a:t>World Ozone and Ultraviolet Radiation Data Centre (WOUDC)</a:t>
            </a:r>
            <a:r>
              <a:rPr lang="en-US" dirty="0"/>
              <a:t> data contributors (DWD-GRUAN, &amp; INPE, &amp; KNMI, &amp; NASA-WFF, &amp; SMNA. </a:t>
            </a:r>
            <a:r>
              <a:rPr lang="en-US" dirty="0">
                <a:hlinkClick r:id="rId2"/>
              </a:rPr>
              <a:t>http://www.woudc.org</a:t>
            </a:r>
            <a:endParaRPr lang="en-US" dirty="0"/>
          </a:p>
          <a:p>
            <a:pPr lvl="2"/>
            <a:r>
              <a:rPr lang="en-US" b="1" dirty="0"/>
              <a:t>SHADOZ: Southern Hemisphere </a:t>
            </a:r>
            <a:r>
              <a:rPr lang="en-US" b="1" dirty="0" err="1"/>
              <a:t>ADditional</a:t>
            </a:r>
            <a:r>
              <a:rPr lang="en-US" b="1" dirty="0"/>
              <a:t> Ozonesondes </a:t>
            </a:r>
            <a:r>
              <a:rPr lang="en-US" dirty="0"/>
              <a:t>(A. Thompson et al.)</a:t>
            </a:r>
          </a:p>
          <a:p>
            <a:pPr lvl="1"/>
            <a:r>
              <a:rPr lang="en-US" b="1" dirty="0"/>
              <a:t>Carbon Trace Gases</a:t>
            </a:r>
          </a:p>
          <a:p>
            <a:pPr lvl="2"/>
            <a:r>
              <a:rPr lang="en-US" b="1" dirty="0"/>
              <a:t>NASA Sounder Science Team:</a:t>
            </a:r>
            <a:r>
              <a:rPr lang="en-US" dirty="0"/>
              <a:t>  </a:t>
            </a:r>
            <a:r>
              <a:rPr lang="en-US" i="1" dirty="0"/>
              <a:t>E. Olsen </a:t>
            </a:r>
            <a:r>
              <a:rPr lang="en-US" dirty="0"/>
              <a:t>(for his expertise and assistance with the AIRS v6 EDR products), and T. </a:t>
            </a:r>
            <a:r>
              <a:rPr lang="en-US" dirty="0" err="1"/>
              <a:t>Pagano</a:t>
            </a:r>
            <a:r>
              <a:rPr lang="en-US" dirty="0"/>
              <a:t>, E. </a:t>
            </a:r>
            <a:r>
              <a:rPr lang="en-US" dirty="0" err="1"/>
              <a:t>Fetzer</a:t>
            </a:r>
            <a:r>
              <a:rPr lang="en-US" dirty="0"/>
              <a:t> (NASA/JPL)</a:t>
            </a:r>
          </a:p>
          <a:p>
            <a:pPr lvl="2"/>
            <a:r>
              <a:rPr lang="en-US" b="1" dirty="0"/>
              <a:t>Total Carbon Column Observing Network (TCCON) </a:t>
            </a:r>
            <a:r>
              <a:rPr lang="en-US" dirty="0"/>
              <a:t>(</a:t>
            </a:r>
            <a:r>
              <a:rPr lang="en-US" i="1" dirty="0"/>
              <a:t>D. </a:t>
            </a:r>
            <a:r>
              <a:rPr lang="en-US" i="1" dirty="0" err="1"/>
              <a:t>Wunch</a:t>
            </a:r>
            <a:r>
              <a:rPr lang="en-US" i="1" dirty="0"/>
              <a:t> </a:t>
            </a:r>
            <a:r>
              <a:rPr lang="en-US" dirty="0"/>
              <a:t>et al.) data were obtained from the TCCON Data Archive, hosted by the Carbon Dioxide Information Analysis Center (CDIAC), tccon.onrl.gov</a:t>
            </a:r>
          </a:p>
          <a:p>
            <a:pPr lvl="1">
              <a:buNone/>
            </a:pPr>
            <a:endParaRPr lang="de-CH" dirty="0"/>
          </a:p>
          <a:p>
            <a:r>
              <a:rPr lang="de-CH" b="1" dirty="0"/>
              <a:t>STAR soundings team (past and present)</a:t>
            </a:r>
            <a:r>
              <a:rPr lang="de-CH" dirty="0"/>
              <a:t>: </a:t>
            </a:r>
            <a:r>
              <a:rPr lang="en-US" i="1" dirty="0"/>
              <a:t>A.K. Sharma,</a:t>
            </a:r>
            <a:r>
              <a:rPr lang="sv-SE" i="1" dirty="0"/>
              <a:t> </a:t>
            </a:r>
            <a:r>
              <a:rPr lang="en-US" dirty="0"/>
              <a:t>T. King, W. W. Wolf (STAR)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2016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08D7-014A-41D2-B6E5-53413284342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Nalli et al. – 2016 NASA Sounder Sci Team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For NUCAPS CO, CH</a:t>
            </a:r>
            <a:r>
              <a:rPr lang="en-US" b="1" baseline="-25000" dirty="0"/>
              <a:t>4</a:t>
            </a:r>
            <a:r>
              <a:rPr lang="en-US" b="1" dirty="0"/>
              <a:t>, </a:t>
            </a:r>
            <a:r>
              <a:rPr lang="en-US" dirty="0"/>
              <a:t>profile EDRs on 100 RTA layers are integrated to obtain total column abundances (molecules/cm2) (e.g., </a:t>
            </a:r>
            <a:r>
              <a:rPr lang="en-US" i="1" dirty="0"/>
              <a:t>Nalli et al. </a:t>
            </a:r>
            <a:r>
              <a:rPr lang="en-US" dirty="0"/>
              <a:t>2013)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For NUCAPS CO</a:t>
            </a:r>
            <a:r>
              <a:rPr lang="en-US" b="1" baseline="-25000" dirty="0"/>
              <a:t>2</a:t>
            </a:r>
            <a:r>
              <a:rPr lang="en-US" dirty="0"/>
              <a:t>, stats are performed simply for atmospheric column averages (in PPMV)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TCCON CO, CH</a:t>
            </a:r>
            <a:r>
              <a:rPr lang="en-US" b="1" baseline="-25000" dirty="0"/>
              <a:t>4</a:t>
            </a:r>
            <a:r>
              <a:rPr lang="en-US" b="1" dirty="0"/>
              <a:t> </a:t>
            </a:r>
            <a:r>
              <a:rPr lang="en-US" dirty="0"/>
              <a:t>(in dry mole fractions, </a:t>
            </a:r>
            <a:r>
              <a:rPr lang="en-US" dirty="0" err="1"/>
              <a:t>ppm</a:t>
            </a:r>
            <a:r>
              <a:rPr lang="en-US" dirty="0"/>
              <a:t>) are converted to total column abundance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(molecules/cm</a:t>
            </a:r>
            <a:r>
              <a:rPr lang="en-US" baseline="30000" dirty="0"/>
              <a:t>2</a:t>
            </a:r>
            <a:r>
              <a:rPr lang="en-US" dirty="0"/>
              <a:t>) using the following formula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where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>
                <a:latin typeface="+mj-lt"/>
                <a:cs typeface="Times New Roman" pitchFamily="18" charset="0"/>
              </a:rPr>
              <a:t> </a:t>
            </a:r>
            <a:r>
              <a:rPr lang="en-US" dirty="0">
                <a:latin typeface="+mj-lt"/>
                <a:cs typeface="Times New Roman" pitchFamily="18" charset="0"/>
              </a:rPr>
              <a:t>is the TCCON-measured dry mole fraction for species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+mj-lt"/>
                <a:cs typeface="Times New Roman" pitchFamily="18" charset="0"/>
              </a:rPr>
              <a:t>, and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dirty="0">
                <a:cs typeface="Times New Roman" pitchFamily="18" charset="0"/>
              </a:rPr>
              <a:t>is the H</a:t>
            </a:r>
            <a:r>
              <a:rPr lang="en-US" baseline="-25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O column abundance (provided by NUCAPS retrieval).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Methodology for Trace Gases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NUCAPS </a:t>
            </a:r>
            <a:r>
              <a:rPr lang="en-US" dirty="0"/>
              <a:t>and</a:t>
            </a:r>
            <a:r>
              <a:rPr lang="en-US" b="1" dirty="0"/>
              <a:t> AIRS </a:t>
            </a:r>
            <a:r>
              <a:rPr lang="en-US" dirty="0"/>
              <a:t>for </a:t>
            </a:r>
            <a:r>
              <a:rPr lang="en-US" b="1" dirty="0"/>
              <a:t>17 February 2015 Focus Day </a:t>
            </a:r>
            <a:r>
              <a:rPr lang="en-US" dirty="0"/>
              <a:t>are divided into ascending (ASC) and descending (DES) orbits</a:t>
            </a:r>
          </a:p>
          <a:p>
            <a:endParaRPr lang="en-US" dirty="0"/>
          </a:p>
          <a:p>
            <a:r>
              <a:rPr lang="en-US" b="1" dirty="0"/>
              <a:t>Linear interpolations </a:t>
            </a:r>
            <a:r>
              <a:rPr lang="en-US" dirty="0"/>
              <a:t>of FOR (lat/</a:t>
            </a:r>
            <a:r>
              <a:rPr lang="en-US" dirty="0" err="1"/>
              <a:t>lon</a:t>
            </a:r>
            <a:r>
              <a:rPr lang="en-US" dirty="0"/>
              <a:t>) are performed to create one-to-one correspondence of collocation data points</a:t>
            </a:r>
          </a:p>
          <a:p>
            <a:pPr lvl="1"/>
            <a:r>
              <a:rPr lang="en-US" dirty="0"/>
              <a:t>AIRS CO, CH</a:t>
            </a:r>
            <a:r>
              <a:rPr lang="en-US" baseline="-25000" dirty="0"/>
              <a:t>4</a:t>
            </a:r>
            <a:r>
              <a:rPr lang="en-US" dirty="0"/>
              <a:t> interpolated to NUCAPS</a:t>
            </a:r>
          </a:p>
          <a:p>
            <a:pPr lvl="1"/>
            <a:r>
              <a:rPr lang="en-US" dirty="0"/>
              <a:t>NUCAPS CO</a:t>
            </a:r>
            <a:r>
              <a:rPr lang="en-US" baseline="-25000" dirty="0"/>
              <a:t>2</a:t>
            </a:r>
            <a:r>
              <a:rPr lang="en-US" dirty="0"/>
              <a:t> interpolated to more sparse AIRS</a:t>
            </a:r>
          </a:p>
          <a:p>
            <a:pPr lvl="1"/>
            <a:r>
              <a:rPr lang="en-US" dirty="0"/>
              <a:t>NUCAPS and AIRS are space-interpolated to TCCON stations</a:t>
            </a:r>
          </a:p>
          <a:p>
            <a:pPr lvl="1"/>
            <a:endParaRPr lang="en-US" dirty="0"/>
          </a:p>
          <a:p>
            <a:r>
              <a:rPr lang="en-US" b="1" dirty="0"/>
              <a:t>Quality assurance (QA)</a:t>
            </a:r>
          </a:p>
          <a:p>
            <a:pPr lvl="1"/>
            <a:r>
              <a:rPr lang="en-US" dirty="0"/>
              <a:t>NUCAPS IR+MW quality flag</a:t>
            </a:r>
          </a:p>
          <a:p>
            <a:pPr lvl="1"/>
            <a:r>
              <a:rPr lang="en-US" dirty="0"/>
              <a:t>AIRS trace gas quality flags</a:t>
            </a:r>
          </a:p>
          <a:p>
            <a:pPr lvl="1"/>
            <a:r>
              <a:rPr lang="en-US" dirty="0"/>
              <a:t>For additional QA on NUCAPS retrievals, we also impose thresholds on retrieval degrees-of-freedom (DoF)</a:t>
            </a:r>
          </a:p>
          <a:p>
            <a:pPr lvl="2"/>
            <a:r>
              <a:rPr lang="en-US" dirty="0"/>
              <a:t>CO</a:t>
            </a:r>
            <a:r>
              <a:rPr lang="en-US" baseline="-25000" dirty="0"/>
              <a:t>2 </a:t>
            </a:r>
            <a:r>
              <a:rPr lang="en-US" dirty="0"/>
              <a:t>= 0.8</a:t>
            </a:r>
          </a:p>
          <a:p>
            <a:pPr lvl="2"/>
            <a:r>
              <a:rPr lang="en-US" dirty="0"/>
              <a:t>CO, CH</a:t>
            </a:r>
            <a:r>
              <a:rPr lang="en-US" baseline="-25000" dirty="0"/>
              <a:t>4</a:t>
            </a:r>
            <a:r>
              <a:rPr lang="en-US" dirty="0"/>
              <a:t> = 0.4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Nalli et al. – 2016 NASA Sounder Sci Team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C84A3-037E-487E-B64D-000018C8164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715000" y="4837642"/>
          <a:ext cx="2133600" cy="572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1892160" imgH="507960" progId="Equation.3">
                  <p:embed/>
                </p:oleObj>
              </mc:Choice>
              <mc:Fallback>
                <p:oleObj name="Equation" r:id="rId3" imgW="189216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837642"/>
                        <a:ext cx="2133600" cy="5725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362200"/>
            <a:ext cx="1571625" cy="51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3124200"/>
            <a:ext cx="312549" cy="16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 t="9091"/>
          <a:stretch>
            <a:fillRect/>
          </a:stretch>
        </p:blipFill>
        <p:spPr bwMode="auto">
          <a:xfrm>
            <a:off x="5791200" y="2971800"/>
            <a:ext cx="1987059" cy="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Arial" charset="0"/>
              </a:rPr>
              <a:t>Carbon  monoxide</a:t>
            </a:r>
            <a:endParaRPr lang="en-US" baseline="-2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a typeface="ＭＳ Ｐゴシック" pitchFamily="34" charset="-128"/>
                <a:cs typeface="Arial" charset="0"/>
              </a:rPr>
              <a:t>NUCAPS EDR Product Performance: Ozone and Carbon Trace Gases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Nalli et al. – 2016 NASA Sounder Sci Team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0F0CD-5513-44A5-B38C-AF4A43C45D4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/>
              <a:t>Total Column Carbon Monoxide (CO) EDR (1/2)</a:t>
            </a:r>
            <a:br>
              <a:rPr lang="en-US" sz="2400" b="1" dirty="0"/>
            </a:br>
            <a:r>
              <a:rPr lang="en-US" sz="1800" b="1" dirty="0"/>
              <a:t>17 Feb 2015 Focus Day, </a:t>
            </a:r>
            <a:r>
              <a:rPr lang="en-US" sz="1800" dirty="0"/>
              <a:t>NUCAPS v1.5 and AIRS v6 </a:t>
            </a:r>
            <a:r>
              <a:rPr lang="en-US" sz="1800" b="1" dirty="0"/>
              <a:t>Accepted Cases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98080" y="18288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NUCAPS v1.5 </a:t>
            </a:r>
          </a:p>
          <a:p>
            <a:r>
              <a:rPr lang="en-US" sz="1400" b="1" dirty="0"/>
              <a:t>QA Yield = 62.7%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37360" y="109728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AIRS v6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37760" y="109728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NUCAPS v1.5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2016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08D7-014A-41D2-B6E5-53413284342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Nalli et al. – 2016 NASA Sounder Sci Team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1066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Preliminary</a:t>
            </a:r>
          </a:p>
        </p:txBody>
      </p:sp>
      <p:pic>
        <p:nvPicPr>
          <p:cNvPr id="18" name="Content Placeholder 17" descr="CO-EDRs-v15_acc+dof_focus-day_201502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022" t="2988" r="6876" b="5977"/>
          <a:stretch>
            <a:fillRect/>
          </a:stretch>
        </p:blipFill>
        <p:spPr>
          <a:xfrm>
            <a:off x="1554480" y="1463040"/>
            <a:ext cx="5906846" cy="484632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Total Column Carbon Monoxide (CO) EDR (2/2)</a:t>
            </a:r>
            <a:br>
              <a:rPr lang="en-US" sz="2400" b="1" dirty="0"/>
            </a:br>
            <a:r>
              <a:rPr lang="en-US" sz="1800" dirty="0">
                <a:solidFill>
                  <a:prstClr val="black"/>
                </a:solidFill>
              </a:rPr>
              <a:t>17 Feb 2015 Focus Day, NUCAPS v1.8.3  and AIRS v6 Accepted Cases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498080" y="1828800"/>
            <a:ext cx="149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NUCAPS v1.8.3 QA Yield = 67.7%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37360" y="109728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AIRS v6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37760" y="109728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NUCAPS v1.8.3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2016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08D7-014A-41D2-B6E5-53413284342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Nalli et al. – 2016 NASA Sounder Sci Team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1066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Preliminary</a:t>
            </a:r>
          </a:p>
        </p:txBody>
      </p:sp>
      <p:pic>
        <p:nvPicPr>
          <p:cNvPr id="16" name="Content Placeholder 15" descr="CO-EDRs-v183_acc+dof_focus-day_201502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022" t="2988" r="6876" b="5977"/>
          <a:stretch>
            <a:fillRect/>
          </a:stretch>
        </p:blipFill>
        <p:spPr>
          <a:xfrm>
            <a:off x="1554480" y="1463040"/>
            <a:ext cx="5906846" cy="484632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NUCAPS v1.5 CO − AIRS v6 CO</a:t>
            </a:r>
            <a:br>
              <a:rPr lang="en-US" b="1" dirty="0"/>
            </a:br>
            <a:r>
              <a:rPr lang="en-US" sz="2200" b="1" dirty="0"/>
              <a:t>17 Feb 2015 Focus Day, Accepted Cases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0" y="10668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NUCAPS v1.5 (Nominal CrIS Resolution)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2016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08D7-014A-41D2-B6E5-53413284342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Nalli et al. – 2016 NASA Sounder Sci Team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1066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Preliminary</a:t>
            </a:r>
          </a:p>
        </p:txBody>
      </p:sp>
      <p:pic>
        <p:nvPicPr>
          <p:cNvPr id="15" name="Content Placeholder 14" descr="NUCAPSv15_acc+dof-AIRS_CO_diff_201502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022" t="2988" r="6876" b="5977"/>
          <a:stretch>
            <a:fillRect/>
          </a:stretch>
        </p:blipFill>
        <p:spPr>
          <a:xfrm>
            <a:off x="1554480" y="1463040"/>
            <a:ext cx="5906846" cy="484632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NUCAPS v1.8.3 CO − AIRS v6 CO</a:t>
            </a:r>
            <a:br>
              <a:rPr lang="en-US" b="1" dirty="0"/>
            </a:br>
            <a:r>
              <a:rPr lang="en-US" sz="2200" b="1" dirty="0"/>
              <a:t>17 Feb 2015 Focus Day, Accepted Cases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10668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NUCAPS v1.8.3 (Full CrIS Resolution)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1066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Preliminary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2016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08D7-014A-41D2-B6E5-53413284342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Nalli et al. – 2016 NASA Sounder Sci Team</a:t>
            </a:r>
            <a:endParaRPr lang="en-US"/>
          </a:p>
        </p:txBody>
      </p:sp>
      <p:pic>
        <p:nvPicPr>
          <p:cNvPr id="15" name="Content Placeholder 14" descr="NUCAPSv183_acc+dof-AIRS_CO_diff_201502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022" t="2988" r="6876" b="5977"/>
          <a:stretch>
            <a:fillRect/>
          </a:stretch>
        </p:blipFill>
        <p:spPr>
          <a:xfrm>
            <a:off x="1554479" y="1463040"/>
            <a:ext cx="5906846" cy="484632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Methane</a:t>
            </a:r>
            <a:endParaRPr lang="en-US" baseline="-2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a typeface="ＭＳ Ｐゴシック" pitchFamily="34" charset="-128"/>
                <a:cs typeface="Arial" charset="0"/>
              </a:rPr>
              <a:t>NUCAPS EDR Product Performance: Ozone and Carbon Trace Gases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Nalli et al. – 2016 NASA Sounder Sci Team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0F0CD-5513-44A5-B38C-AF4A43C45D4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/>
              <a:t>Total Column Methane (CH</a:t>
            </a:r>
            <a:r>
              <a:rPr lang="en-US" sz="2800" b="1" baseline="-25000" dirty="0"/>
              <a:t>4</a:t>
            </a:r>
            <a:r>
              <a:rPr lang="en-US" sz="2800" b="1" dirty="0"/>
              <a:t>) EDR (1/2)</a:t>
            </a:r>
            <a:br>
              <a:rPr lang="en-US" sz="2400" b="1" dirty="0"/>
            </a:br>
            <a:r>
              <a:rPr lang="en-US" sz="1800" b="1" dirty="0"/>
              <a:t>17 Feb 2015 Focus Day, </a:t>
            </a:r>
            <a:r>
              <a:rPr lang="en-US" sz="1800" dirty="0"/>
              <a:t>NUCAPS v1.5 and AIRS v6 </a:t>
            </a:r>
            <a:r>
              <a:rPr lang="en-US" sz="1800" b="1" dirty="0"/>
              <a:t>Accepted Cases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98080" y="18288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NUCAPS v1.5 </a:t>
            </a:r>
          </a:p>
          <a:p>
            <a:r>
              <a:rPr lang="en-US" sz="1400" b="1" dirty="0"/>
              <a:t>QA Yield = 62.7%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37360" y="109728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AIRS v6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37760" y="109728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NUCAPS v1.5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2016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08D7-014A-41D2-B6E5-53413284342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Nalli et al. – 2016 NASA Sounder Sci Team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1066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Preliminary</a:t>
            </a:r>
          </a:p>
        </p:txBody>
      </p:sp>
      <p:pic>
        <p:nvPicPr>
          <p:cNvPr id="17" name="Content Placeholder 16" descr="CH4-EDRs-v15_acc+dof_focus-day_201502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022" t="2988" r="6876" b="5977"/>
          <a:stretch>
            <a:fillRect/>
          </a:stretch>
        </p:blipFill>
        <p:spPr>
          <a:xfrm>
            <a:off x="1554480" y="1463040"/>
            <a:ext cx="5906846" cy="484632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Total Column Methane (CH</a:t>
            </a:r>
            <a:r>
              <a:rPr lang="en-US" sz="2800" b="1" baseline="-25000" dirty="0"/>
              <a:t>4</a:t>
            </a:r>
            <a:r>
              <a:rPr lang="en-US" sz="2800" b="1" dirty="0"/>
              <a:t>) EDR (2/2)</a:t>
            </a:r>
            <a:br>
              <a:rPr lang="en-US" sz="2400" b="1" dirty="0"/>
            </a:br>
            <a:r>
              <a:rPr lang="en-US" sz="1800" dirty="0">
                <a:solidFill>
                  <a:prstClr val="black"/>
                </a:solidFill>
              </a:rPr>
              <a:t>17 Feb 2015 Focus Day, NUCAPS v1.8.3  and AIRS v6 Accepted Cases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498080" y="1828800"/>
            <a:ext cx="149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NUCAPS v1.8.3 QA Yield = 67.7%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37360" y="109728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AIRS v6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37760" y="109728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NUCAPS v1.8.3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2016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08D7-014A-41D2-B6E5-53413284342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Nalli et al. – 2016 NASA Sounder Sci Team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1066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Preliminary</a:t>
            </a:r>
          </a:p>
        </p:txBody>
      </p:sp>
      <p:pic>
        <p:nvPicPr>
          <p:cNvPr id="15" name="Content Placeholder 14" descr="CH4-EDRs-v183_acc+dof_focus-day_201502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022" t="2988" r="6876" b="5977"/>
          <a:stretch>
            <a:fillRect/>
          </a:stretch>
        </p:blipFill>
        <p:spPr>
          <a:xfrm>
            <a:off x="1554480" y="1463040"/>
            <a:ext cx="5906846" cy="484632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NUCAPS v1.5 CH</a:t>
            </a:r>
            <a:r>
              <a:rPr lang="en-US" b="1" baseline="-25000" dirty="0"/>
              <a:t>4</a:t>
            </a:r>
            <a:r>
              <a:rPr lang="en-US" b="1" dirty="0"/>
              <a:t> − AIRS v6 CH</a:t>
            </a:r>
            <a:r>
              <a:rPr lang="en-US" b="1" baseline="-25000" dirty="0"/>
              <a:t>4</a:t>
            </a:r>
            <a:br>
              <a:rPr lang="en-US" b="1" dirty="0"/>
            </a:br>
            <a:r>
              <a:rPr lang="en-US" sz="2200" b="1" dirty="0"/>
              <a:t>17 Feb 2015 Focus Day, Accepted Cases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0" y="10668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NUCAPS v1.5 (Nominal CrIS Resolution)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2016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08D7-014A-41D2-B6E5-53413284342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Nalli et al. – 2016 NASA Sounder Sci Team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1066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Preliminary</a:t>
            </a:r>
          </a:p>
        </p:txBody>
      </p:sp>
      <p:pic>
        <p:nvPicPr>
          <p:cNvPr id="13" name="Content Placeholder 12" descr="NUCAPSv15_acc+dof-AIRS_CH4_diff_201502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022" t="2988" r="6876" b="5977"/>
          <a:stretch>
            <a:fillRect/>
          </a:stretch>
        </p:blipFill>
        <p:spPr>
          <a:xfrm>
            <a:off x="1554480" y="1463040"/>
            <a:ext cx="5906846" cy="48463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JPSS Sounder Trace Gas EDR Cal/Val Overview</a:t>
            </a:r>
          </a:p>
          <a:p>
            <a:pPr lvl="1"/>
            <a:r>
              <a:rPr lang="en-US" dirty="0"/>
              <a:t>JPSS Level 1 Requirements</a:t>
            </a:r>
          </a:p>
          <a:p>
            <a:pPr lvl="1"/>
            <a:r>
              <a:rPr lang="en-US" dirty="0"/>
              <a:t>Validation Hierarchy recap</a:t>
            </a:r>
          </a:p>
          <a:p>
            <a:pPr lvl="1"/>
            <a:r>
              <a:rPr lang="en-US" dirty="0"/>
              <a:t>NUCAPS Algorithm</a:t>
            </a:r>
          </a:p>
          <a:p>
            <a:pPr lvl="2"/>
            <a:r>
              <a:rPr lang="en-US" dirty="0"/>
              <a:t>Offline v1.5 (operational emulation, CrIS nominal res)</a:t>
            </a:r>
          </a:p>
          <a:p>
            <a:pPr lvl="2"/>
            <a:r>
              <a:rPr lang="en-US" dirty="0"/>
              <a:t>Offline v1.8.x (CrIS full-res)</a:t>
            </a:r>
          </a:p>
          <a:p>
            <a:pPr lvl="2"/>
            <a:endParaRPr lang="en-US" dirty="0"/>
          </a:p>
          <a:p>
            <a:r>
              <a:rPr lang="en-US" b="1" dirty="0"/>
              <a:t>NUCAPS IR Ozone Profile EDR Product Evaluation</a:t>
            </a:r>
            <a:endParaRPr lang="en-US" dirty="0"/>
          </a:p>
          <a:p>
            <a:pPr lvl="1"/>
            <a:r>
              <a:rPr lang="en-US" dirty="0"/>
              <a:t>v1.5 (operational emulation)</a:t>
            </a:r>
          </a:p>
          <a:p>
            <a:pPr lvl="2"/>
            <a:r>
              <a:rPr lang="en-US" dirty="0"/>
              <a:t>Global Focus Day</a:t>
            </a:r>
          </a:p>
          <a:p>
            <a:pPr lvl="2"/>
            <a:r>
              <a:rPr lang="en-US" dirty="0"/>
              <a:t>Ozonesonde ensemble</a:t>
            </a:r>
          </a:p>
          <a:p>
            <a:pPr lvl="1"/>
            <a:r>
              <a:rPr lang="en-US" dirty="0"/>
              <a:t>v1.8.1 (CrIS full-res)</a:t>
            </a:r>
          </a:p>
          <a:p>
            <a:pPr lvl="2"/>
            <a:r>
              <a:rPr lang="en-US" dirty="0"/>
              <a:t>Global Focus Day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NUCAPS Trace Gas EDR Product Evaluation (Preliminary)</a:t>
            </a:r>
          </a:p>
          <a:p>
            <a:pPr lvl="1"/>
            <a:r>
              <a:rPr lang="en-US" dirty="0"/>
              <a:t>Truth Datasets and Methodology</a:t>
            </a:r>
          </a:p>
          <a:p>
            <a:pPr lvl="2"/>
            <a:r>
              <a:rPr lang="en-US" dirty="0"/>
              <a:t>AIRS Version 6</a:t>
            </a:r>
          </a:p>
          <a:p>
            <a:pPr lvl="2"/>
            <a:r>
              <a:rPr lang="en-US" dirty="0"/>
              <a:t>TCCON</a:t>
            </a:r>
          </a:p>
          <a:p>
            <a:pPr lvl="1"/>
            <a:r>
              <a:rPr lang="en-US" dirty="0"/>
              <a:t>NUCAPS (v1.5 and v1.8.3) versus AIRS v6</a:t>
            </a:r>
          </a:p>
          <a:p>
            <a:pPr lvl="2"/>
            <a:r>
              <a:rPr lang="en-US" dirty="0"/>
              <a:t>Carbon Monoxide (CO)</a:t>
            </a:r>
          </a:p>
          <a:p>
            <a:pPr lvl="2"/>
            <a:r>
              <a:rPr lang="en-US" dirty="0"/>
              <a:t>Methane (CH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Carbon Dioxide (CO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NUCAPS and AIRS versus TCCON</a:t>
            </a:r>
          </a:p>
          <a:p>
            <a:pPr lvl="2"/>
            <a:endParaRPr lang="en-US" dirty="0"/>
          </a:p>
          <a:p>
            <a:r>
              <a:rPr lang="en-US" b="1" dirty="0"/>
              <a:t>Summary and Future Work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 2016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C84A3-037E-487E-B64D-000018C8164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/>
              <a:t>Nalli et al. – 2016 NASA Sounder Sci Team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NUCAPS v1.8.3 CH</a:t>
            </a:r>
            <a:r>
              <a:rPr lang="en-US" b="1" baseline="-25000" dirty="0"/>
              <a:t>4</a:t>
            </a:r>
            <a:r>
              <a:rPr lang="en-US" b="1" dirty="0"/>
              <a:t> − AIRS v6 CH</a:t>
            </a:r>
            <a:r>
              <a:rPr lang="en-US" b="1" baseline="-25000" dirty="0"/>
              <a:t>4</a:t>
            </a:r>
            <a:br>
              <a:rPr lang="en-US" b="1" dirty="0"/>
            </a:br>
            <a:r>
              <a:rPr lang="en-US" sz="2200" b="1" dirty="0"/>
              <a:t>17 Feb 2015 Focus Day, Accepted Cases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10668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NUCAPS v1.8.3 (Full CrIS Resolution)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1066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Preliminary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2016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08D7-014A-41D2-B6E5-53413284342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Nalli et al. – 2016 NASA Sounder Sci Team</a:t>
            </a:r>
            <a:endParaRPr lang="en-US"/>
          </a:p>
        </p:txBody>
      </p:sp>
      <p:pic>
        <p:nvPicPr>
          <p:cNvPr id="14" name="Content Placeholder 13" descr="NUCAPSv183_acc+dof-AIRS_CH4_diff_201502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022" t="2988" r="6876" b="5977"/>
          <a:stretch>
            <a:fillRect/>
          </a:stretch>
        </p:blipFill>
        <p:spPr>
          <a:xfrm>
            <a:off x="1554479" y="1463040"/>
            <a:ext cx="5906846" cy="484632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Dioxide</a:t>
            </a:r>
            <a:endParaRPr lang="en-US" baseline="-2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a typeface="ＭＳ Ｐゴシック" pitchFamily="34" charset="-128"/>
                <a:cs typeface="Arial" charset="0"/>
              </a:rPr>
              <a:t>NUCAPS EDR Product Performance: Ozone and Carbon Trace Gases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Nalli et al. – 2016 NASA Sounder Sci Team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0F0CD-5513-44A5-B38C-AF4A43C45D4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/>
              <a:t>Mean Column Carbon Dioxide (CO</a:t>
            </a:r>
            <a:r>
              <a:rPr lang="en-US" sz="3100" b="1" baseline="-25000" dirty="0"/>
              <a:t>2</a:t>
            </a:r>
            <a:r>
              <a:rPr lang="en-US" sz="3100" b="1" dirty="0"/>
              <a:t>) EDR (1/2)</a:t>
            </a:r>
            <a:br>
              <a:rPr lang="en-US" b="1" dirty="0"/>
            </a:b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800" dirty="0">
                <a:solidFill>
                  <a:prstClr val="black"/>
                </a:solidFill>
              </a:rPr>
              <a:t>17 Feb 2015 Focus Day, NUCAPS v1.5 and AIRS v6 Accepted Cases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498080" y="1828800"/>
            <a:ext cx="149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NUCAPS v1.5 </a:t>
            </a:r>
          </a:p>
          <a:p>
            <a:r>
              <a:rPr lang="en-US" sz="1400" b="1" dirty="0"/>
              <a:t>QA Yield = 29.5%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" y="1066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Preliminary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37360" y="109728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AIRS v6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37760" y="109728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NUCAPS v1.5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2016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08D7-014A-41D2-B6E5-53413284342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Nalli et al. – 2016 NASA Sounder Sci Team</a:t>
            </a:r>
            <a:endParaRPr lang="en-US"/>
          </a:p>
        </p:txBody>
      </p:sp>
      <p:pic>
        <p:nvPicPr>
          <p:cNvPr id="17" name="Content Placeholder 16" descr="CO2-EDRs-v15_acc+dof_focus-day_201502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022" t="2988" r="6876" b="5977"/>
          <a:stretch>
            <a:fillRect/>
          </a:stretch>
        </p:blipFill>
        <p:spPr>
          <a:xfrm>
            <a:off x="1554480" y="1463040"/>
            <a:ext cx="5906846" cy="484632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/>
              <a:t>Mean Column Carbon Dioxide (CO</a:t>
            </a:r>
            <a:r>
              <a:rPr lang="en-US" sz="3100" b="1" baseline="-25000" dirty="0"/>
              <a:t>2</a:t>
            </a:r>
            <a:r>
              <a:rPr lang="en-US" sz="3100" b="1" dirty="0"/>
              <a:t>) EDR (1/2)</a:t>
            </a:r>
            <a:br>
              <a:rPr lang="en-US" b="1" dirty="0"/>
            </a:b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800" dirty="0">
                <a:solidFill>
                  <a:prstClr val="black"/>
                </a:solidFill>
              </a:rPr>
              <a:t>17 Feb 2015 Focus Day, NUCAPS v1.8.3 and AIRS v6 Accepted Cases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498080" y="1828800"/>
            <a:ext cx="149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NUCAPS v1.8.3</a:t>
            </a:r>
          </a:p>
          <a:p>
            <a:r>
              <a:rPr lang="en-US" sz="1400" b="1" dirty="0"/>
              <a:t>QA Yield = 39.4%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" y="1066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Preliminary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37360" y="109728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AIRS v6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37760" y="109728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NUCAPS v1.8.3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2016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08D7-014A-41D2-B6E5-53413284342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Nalli et al. – 2016 NASA Sounder Sci Team</a:t>
            </a:r>
            <a:endParaRPr lang="en-US"/>
          </a:p>
        </p:txBody>
      </p:sp>
      <p:pic>
        <p:nvPicPr>
          <p:cNvPr id="17" name="Content Placeholder 16" descr="CO2-EDRs-v183_acc+dof_focus-day_201502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022" t="2988" r="6876" b="5977"/>
          <a:stretch>
            <a:fillRect/>
          </a:stretch>
        </p:blipFill>
        <p:spPr>
          <a:xfrm>
            <a:off x="1554479" y="1463040"/>
            <a:ext cx="5906846" cy="484632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NUCAPS </a:t>
            </a:r>
            <a:r>
              <a:rPr lang="en-US" dirty="0"/>
              <a:t>v1.5 CO</a:t>
            </a:r>
            <a:r>
              <a:rPr lang="en-US" baseline="-25000" dirty="0"/>
              <a:t>2</a:t>
            </a:r>
            <a:r>
              <a:rPr lang="en-US" b="1" dirty="0"/>
              <a:t> − AIRS v6 CO</a:t>
            </a:r>
            <a:r>
              <a:rPr lang="en-US" b="1" baseline="-25000" dirty="0"/>
              <a:t>2</a:t>
            </a:r>
            <a:br>
              <a:rPr lang="en-US" b="1" dirty="0"/>
            </a:br>
            <a:r>
              <a:rPr lang="en-US" sz="2000" b="1" dirty="0"/>
              <a:t>17 Feb 2015 Focus Day, </a:t>
            </a:r>
            <a:r>
              <a:rPr lang="en-US" sz="2000" dirty="0"/>
              <a:t>NUCAPS and AIRS Accepted</a:t>
            </a:r>
            <a:r>
              <a:rPr lang="en-US" sz="2000" b="1" dirty="0"/>
              <a:t> Cases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1066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Preliminary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0" y="10668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NUCAPS v1.5 (Nominal CrIS Resolution)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2016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08D7-014A-41D2-B6E5-53413284342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Nalli et al. – 2016 NASA Sounder Sci Team</a:t>
            </a:r>
            <a:endParaRPr lang="en-US"/>
          </a:p>
        </p:txBody>
      </p:sp>
      <p:pic>
        <p:nvPicPr>
          <p:cNvPr id="15" name="Content Placeholder 14" descr="NUCAPSv15_acc+dof-AIRS_CO2_diff_201502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022" t="2988" r="6876" b="5977"/>
          <a:stretch>
            <a:fillRect/>
          </a:stretch>
        </p:blipFill>
        <p:spPr>
          <a:xfrm>
            <a:off x="1554480" y="1463040"/>
            <a:ext cx="5906846" cy="484632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NUCAPS </a:t>
            </a:r>
            <a:r>
              <a:rPr lang="en-US" dirty="0"/>
              <a:t>v1.8.3 CO</a:t>
            </a:r>
            <a:r>
              <a:rPr lang="en-US" baseline="-25000" dirty="0"/>
              <a:t>2</a:t>
            </a:r>
            <a:r>
              <a:rPr lang="en-US" b="1" dirty="0"/>
              <a:t> − AIRS v6 CO</a:t>
            </a:r>
            <a:r>
              <a:rPr lang="en-US" b="1" baseline="-25000" dirty="0"/>
              <a:t>2</a:t>
            </a:r>
            <a:br>
              <a:rPr lang="en-US" b="1" dirty="0"/>
            </a:br>
            <a:r>
              <a:rPr lang="en-US" sz="2000" b="1" dirty="0"/>
              <a:t>17 Feb 2015 Focus Day, </a:t>
            </a:r>
            <a:r>
              <a:rPr lang="en-US" sz="2000" dirty="0"/>
              <a:t>NUCAPS and AIRS Accepted</a:t>
            </a:r>
            <a:r>
              <a:rPr lang="en-US" sz="2000" b="1" dirty="0"/>
              <a:t> Cases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1066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Preliminary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0" y="10668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NUCAPS v1.8.3 (Full CrIS Resolution)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2016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08D7-014A-41D2-B6E5-53413284342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Nalli et al. – 2016 NASA Sounder Sci Team</a:t>
            </a:r>
            <a:endParaRPr lang="en-US"/>
          </a:p>
        </p:txBody>
      </p:sp>
      <p:pic>
        <p:nvPicPr>
          <p:cNvPr id="16" name="Content Placeholder 15" descr="NUCAPSv183_acc+dof-AIRS_CO2_diff_201502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022" t="2988" r="6876" b="5977"/>
          <a:stretch>
            <a:fillRect/>
          </a:stretch>
        </p:blipFill>
        <p:spPr>
          <a:xfrm>
            <a:off x="1554479" y="1463040"/>
            <a:ext cx="5906846" cy="484632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NUCAPS v1.8.3 &amp; AIRS versus TCCON: Histograms</a:t>
            </a:r>
            <a:br>
              <a:rPr lang="en-US" sz="2400" dirty="0"/>
            </a:br>
            <a:r>
              <a:rPr lang="en-US" sz="2000" dirty="0"/>
              <a:t>(QA cases, </a:t>
            </a:r>
            <a:r>
              <a:rPr lang="en-US" sz="2000" i="1" dirty="0"/>
              <a:t>n</a:t>
            </a:r>
            <a:r>
              <a:rPr lang="en-US" sz="2000" dirty="0"/>
              <a:t> = 1230)</a:t>
            </a:r>
            <a:endParaRPr lang="en-US" sz="2400" dirty="0"/>
          </a:p>
        </p:txBody>
      </p:sp>
      <p:pic>
        <p:nvPicPr>
          <p:cNvPr id="7" name="Content Placeholder 6" descr="trace_gas_EDRs_vs_TCCON_histograms_v183_acc+dof_201502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876" t="2988" r="4584" b="4482"/>
          <a:stretch>
            <a:fillRect/>
          </a:stretch>
        </p:blipFill>
        <p:spPr>
          <a:xfrm>
            <a:off x="1371600" y="1097280"/>
            <a:ext cx="6502511" cy="521208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Nalli et al. – 2016 NASA Sounder Sci Team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08D7-014A-41D2-B6E5-53413284342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NUCAPS &amp; AIRS versus TCCON: Summary Stats</a:t>
            </a:r>
            <a:br>
              <a:rPr lang="en-US" sz="2400" b="1" dirty="0"/>
            </a:br>
            <a:r>
              <a:rPr lang="en-US" sz="2000" b="1" dirty="0"/>
              <a:t>(QA cases, </a:t>
            </a:r>
            <a:r>
              <a:rPr lang="en-US" sz="2000" i="1" dirty="0"/>
              <a:t>n</a:t>
            </a:r>
            <a:r>
              <a:rPr lang="en-US" sz="2000" dirty="0"/>
              <a:t> = 1230</a:t>
            </a:r>
            <a:r>
              <a:rPr lang="en-US" sz="2000" b="1" dirty="0"/>
              <a:t>)</a:t>
            </a:r>
            <a:endParaRPr lang="en-US" sz="2400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670947"/>
          <a:ext cx="8171607" cy="3510653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9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94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94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94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94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844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v1.5 CrIS</a:t>
                      </a:r>
                      <a:r>
                        <a:rPr lang="en-US" baseline="0" dirty="0"/>
                        <a:t> Nom Res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v1.8.3</a:t>
                      </a:r>
                      <a:r>
                        <a:rPr lang="en-US" baseline="0" dirty="0"/>
                        <a:t> CrIS Full Res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v6 AIRS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549">
                <a:tc>
                  <a:txBody>
                    <a:bodyPr/>
                    <a:lstStyle/>
                    <a:p>
                      <a:r>
                        <a:rPr lang="en-US" sz="1800" dirty="0"/>
                        <a:t>Trace Gas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EDR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BIAS</a:t>
                      </a:r>
                      <a:r>
                        <a:rPr lang="en-US" sz="1600" b="1" baseline="0" dirty="0"/>
                        <a:t> (%)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STD</a:t>
                      </a:r>
                      <a:r>
                        <a:rPr lang="en-US" sz="1600" b="1" baseline="0" dirty="0"/>
                        <a:t> (%)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RMS (%)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BIAS</a:t>
                      </a:r>
                      <a:r>
                        <a:rPr lang="en-US" sz="1600" b="1" baseline="0" dirty="0"/>
                        <a:t> (%)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STD</a:t>
                      </a:r>
                      <a:r>
                        <a:rPr lang="en-US" sz="1600" b="1" baseline="0" dirty="0"/>
                        <a:t> (%)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RMS (%)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BIAS</a:t>
                      </a:r>
                      <a:r>
                        <a:rPr lang="en-US" sz="1600" b="1" baseline="0" dirty="0"/>
                        <a:t> (%)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STD</a:t>
                      </a:r>
                      <a:r>
                        <a:rPr lang="en-US" sz="1600" b="1" baseline="0" dirty="0"/>
                        <a:t> (%)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RMS (%)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549">
                <a:tc>
                  <a:txBody>
                    <a:bodyPr/>
                    <a:lstStyle/>
                    <a:p>
                      <a:r>
                        <a:rPr lang="en-US" sz="1800" dirty="0"/>
                        <a:t>CO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+5.7</a:t>
                      </a:r>
                    </a:p>
                    <a:p>
                      <a:pPr algn="ctr"/>
                      <a:r>
                        <a:rPr lang="en-US" sz="1600" dirty="0"/>
                        <a:t>(±25.0)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24.5</a:t>
                      </a:r>
                    </a:p>
                    <a:p>
                      <a:pPr algn="ctr"/>
                      <a:r>
                        <a:rPr lang="en-US" sz="1600" dirty="0"/>
                        <a:t>(35.0)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25.2</a:t>
                      </a:r>
                      <a:endParaRPr lang="en-US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−1.7</a:t>
                      </a:r>
                    </a:p>
                    <a:p>
                      <a:pPr algn="ctr"/>
                      <a:r>
                        <a:rPr lang="en-US" sz="1600" dirty="0"/>
                        <a:t>(±5.0)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9.2</a:t>
                      </a:r>
                    </a:p>
                    <a:p>
                      <a:pPr algn="ctr"/>
                      <a:r>
                        <a:rPr lang="en-US" sz="1600" dirty="0"/>
                        <a:t>(15.0)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9.3</a:t>
                      </a:r>
                      <a:endParaRPr lang="en-US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−1.5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7.4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7.6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549">
                <a:tc>
                  <a:txBody>
                    <a:bodyPr/>
                    <a:lstStyle/>
                    <a:p>
                      <a:r>
                        <a:rPr lang="en-US" sz="1800" dirty="0"/>
                        <a:t>CO</a:t>
                      </a:r>
                      <a:r>
                        <a:rPr lang="en-US" sz="1800" baseline="-25000" dirty="0"/>
                        <a:t>2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0.7</a:t>
                      </a:r>
                    </a:p>
                    <a:p>
                      <a:pPr algn="ctr"/>
                      <a:r>
                        <a:rPr lang="en-US" sz="1600" dirty="0"/>
                        <a:t>(±1.0)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1.0</a:t>
                      </a:r>
                    </a:p>
                    <a:p>
                      <a:pPr algn="ctr"/>
                      <a:r>
                        <a:rPr lang="en-US" sz="1600" dirty="0"/>
                        <a:t>(0.5)</a:t>
                      </a: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1.2</a:t>
                      </a:r>
                      <a:endParaRPr lang="en-US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−0.1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(±1.0)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0.8</a:t>
                      </a:r>
                    </a:p>
                    <a:p>
                      <a:pPr algn="ctr"/>
                      <a:r>
                        <a:rPr lang="en-US" sz="1600" dirty="0"/>
                        <a:t>(0.5)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0.8</a:t>
                      </a:r>
                      <a:endParaRPr lang="en-US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−0.6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1.4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549">
                <a:tc>
                  <a:txBody>
                    <a:bodyPr/>
                    <a:lstStyle/>
                    <a:p>
                      <a:r>
                        <a:rPr lang="en-US" sz="1800" dirty="0"/>
                        <a:t>CH</a:t>
                      </a:r>
                      <a:r>
                        <a:rPr lang="en-US" sz="1800" baseline="-25000" dirty="0"/>
                        <a:t>4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−8.1</a:t>
                      </a:r>
                    </a:p>
                    <a:p>
                      <a:pPr algn="ctr"/>
                      <a:r>
                        <a:rPr lang="en-US" sz="1600" dirty="0"/>
                        <a:t>(±1.0)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1.7</a:t>
                      </a:r>
                    </a:p>
                    <a:p>
                      <a:pPr algn="ctr"/>
                      <a:r>
                        <a:rPr lang="en-US" sz="1600" dirty="0"/>
                        <a:t>(0.5)</a:t>
                      </a: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8.3</a:t>
                      </a:r>
                      <a:endParaRPr lang="en-US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−5.7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(±1.0)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1.7</a:t>
                      </a:r>
                    </a:p>
                    <a:p>
                      <a:pPr algn="ctr"/>
                      <a:r>
                        <a:rPr lang="en-US" sz="1600" dirty="0"/>
                        <a:t>(0.5)</a:t>
                      </a: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6.0</a:t>
                      </a:r>
                      <a:endParaRPr lang="en-US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−4.1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r>
              <a:rPr lang="en-US"/>
              <a:t>Sep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08D7-014A-41D2-B6E5-53413284342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Nalli et al. – 2016 NASA Sounder Sci Team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, CO, CH</a:t>
            </a:r>
            <a:r>
              <a:rPr lang="en-US" baseline="-25000" dirty="0"/>
              <a:t>4</a:t>
            </a:r>
            <a:r>
              <a:rPr lang="en-US" dirty="0"/>
              <a:t>, 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b="1" dirty="0"/>
              <a:t>Trace Gas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The operational </a:t>
            </a:r>
            <a:r>
              <a:rPr lang="en-US" b="1" dirty="0"/>
              <a:t>NUCAPS IR ozone (O</a:t>
            </a:r>
            <a:r>
              <a:rPr lang="en-US" b="1" baseline="-25000" dirty="0"/>
              <a:t>3</a:t>
            </a:r>
            <a:r>
              <a:rPr lang="en-US" b="1" dirty="0"/>
              <a:t>) profile EDR products meet JPSS Level 1 requirements </a:t>
            </a:r>
            <a:r>
              <a:rPr lang="en-US" dirty="0"/>
              <a:t>and have reached </a:t>
            </a:r>
            <a:r>
              <a:rPr lang="en-US" b="1" dirty="0"/>
              <a:t>“Validated Maturity”</a:t>
            </a:r>
          </a:p>
          <a:p>
            <a:pPr lvl="1"/>
            <a:r>
              <a:rPr lang="en-US" b="1" dirty="0"/>
              <a:t>Offline v1.5 (operational emulation, nominal CrIS resolution) meets requirements, </a:t>
            </a:r>
            <a:r>
              <a:rPr lang="en-US" dirty="0"/>
              <a:t>based upon coarse/broad layer statistical analyses versus</a:t>
            </a:r>
          </a:p>
          <a:p>
            <a:pPr lvl="2"/>
            <a:r>
              <a:rPr lang="en-US" dirty="0"/>
              <a:t>Collocated </a:t>
            </a:r>
            <a:r>
              <a:rPr lang="en-US" b="1" dirty="0"/>
              <a:t>global ozonesondes</a:t>
            </a:r>
            <a:r>
              <a:rPr lang="en-US" dirty="0"/>
              <a:t>, including </a:t>
            </a:r>
            <a:r>
              <a:rPr lang="en-US" b="1" dirty="0"/>
              <a:t>dedicated ozonesondes </a:t>
            </a:r>
            <a:r>
              <a:rPr lang="en-US" dirty="0"/>
              <a:t>(Validation Hierarchy Method #4) </a:t>
            </a:r>
          </a:p>
          <a:p>
            <a:pPr lvl="2"/>
            <a:r>
              <a:rPr lang="en-US" b="1" dirty="0"/>
              <a:t>Global Focus Day </a:t>
            </a:r>
            <a:r>
              <a:rPr lang="en-US" dirty="0"/>
              <a:t>(17 February 2015) </a:t>
            </a:r>
            <a:r>
              <a:rPr lang="en-US" b="1" dirty="0"/>
              <a:t>ECMWF </a:t>
            </a:r>
            <a:r>
              <a:rPr lang="en-US" dirty="0"/>
              <a:t>output (Validation Hierarchy Method #1) </a:t>
            </a:r>
          </a:p>
          <a:p>
            <a:pPr lvl="1"/>
            <a:r>
              <a:rPr lang="en-US" b="1" dirty="0"/>
              <a:t>Offline v1.8.1 (full CrIS resolution) also meets Level 1 requirements </a:t>
            </a:r>
            <a:r>
              <a:rPr lang="en-US" dirty="0"/>
              <a:t>based upon coarse/broad layer statistical analyses versus global </a:t>
            </a:r>
            <a:r>
              <a:rPr lang="en-US" b="1" dirty="0"/>
              <a:t>Focus Day ECMWF</a:t>
            </a:r>
            <a:endParaRPr lang="en-US" dirty="0"/>
          </a:p>
          <a:p>
            <a:pPr lvl="2"/>
            <a:r>
              <a:rPr lang="en-US" b="1" dirty="0"/>
              <a:t>Statistics are comparable to the ozonesonde-validated NUCAPS v1.5</a:t>
            </a:r>
          </a:p>
          <a:p>
            <a:endParaRPr lang="en-US" dirty="0"/>
          </a:p>
          <a:p>
            <a:r>
              <a:rPr lang="en-US" dirty="0"/>
              <a:t>Preliminary validation of </a:t>
            </a:r>
            <a:r>
              <a:rPr lang="en-US" b="1" dirty="0"/>
              <a:t>NUCAPS carbon trace gas EDRs </a:t>
            </a:r>
            <a:r>
              <a:rPr lang="en-US" dirty="0"/>
              <a:t>was based upon </a:t>
            </a:r>
            <a:r>
              <a:rPr lang="en-US" b="1" dirty="0"/>
              <a:t>truth datasets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Collocated AIRS v6 </a:t>
            </a:r>
            <a:r>
              <a:rPr lang="en-US" dirty="0"/>
              <a:t>(satellite EDR Intercomparisons, Validation Method #2)</a:t>
            </a:r>
          </a:p>
          <a:p>
            <a:pPr lvl="2"/>
            <a:r>
              <a:rPr lang="en-US" dirty="0"/>
              <a:t>AIRS flown on Aqua is in the same orbit as SNPP and is thus ideal for collocations with SNPP</a:t>
            </a:r>
          </a:p>
          <a:p>
            <a:pPr lvl="2"/>
            <a:r>
              <a:rPr lang="en-US" b="1" dirty="0"/>
              <a:t>Global coverage</a:t>
            </a:r>
          </a:p>
          <a:p>
            <a:pPr lvl="1"/>
            <a:r>
              <a:rPr lang="en-US" b="1" dirty="0"/>
              <a:t>TCCON</a:t>
            </a:r>
            <a:r>
              <a:rPr lang="en-US" dirty="0"/>
              <a:t> </a:t>
            </a:r>
            <a:r>
              <a:rPr lang="en-US" b="1" dirty="0"/>
              <a:t>ground-based uplooking FTS measurements</a:t>
            </a:r>
          </a:p>
          <a:p>
            <a:pPr lvl="2"/>
            <a:r>
              <a:rPr lang="en-US" b="1" dirty="0"/>
              <a:t>Spot checks </a:t>
            </a:r>
            <a:r>
              <a:rPr lang="en-US" dirty="0"/>
              <a:t>of both NUCAPS and AIRS</a:t>
            </a:r>
          </a:p>
          <a:p>
            <a:pPr lvl="1"/>
            <a:r>
              <a:rPr lang="en-US" dirty="0"/>
              <a:t>NUCAPS v1.8.3 CO, CH</a:t>
            </a:r>
            <a:r>
              <a:rPr lang="en-US" baseline="-25000" dirty="0"/>
              <a:t>4</a:t>
            </a:r>
            <a:r>
              <a:rPr lang="en-US" dirty="0"/>
              <a:t>, and CO</a:t>
            </a:r>
            <a:r>
              <a:rPr lang="en-US" baseline="-25000" dirty="0"/>
              <a:t>2</a:t>
            </a:r>
            <a:r>
              <a:rPr lang="en-US" dirty="0"/>
              <a:t> versus AIRS and TCCON are reasonably close to JPSS Level 1 requirements</a:t>
            </a:r>
          </a:p>
          <a:p>
            <a:pPr lvl="1"/>
            <a:endParaRPr lang="en-US" dirty="0"/>
          </a:p>
          <a:p>
            <a:r>
              <a:rPr lang="en-US" b="1" dirty="0"/>
              <a:t>Future Work</a:t>
            </a:r>
            <a:endParaRPr lang="en-US" baseline="30000" dirty="0"/>
          </a:p>
          <a:p>
            <a:pPr lvl="1"/>
            <a:r>
              <a:rPr lang="en-US" b="1" dirty="0"/>
              <a:t>Further optimization of NUCAPS full-resolution algorithm: Implement full-res RTA delivered by UMBC</a:t>
            </a:r>
          </a:p>
          <a:p>
            <a:pPr lvl="1"/>
            <a:r>
              <a:rPr lang="en-US" b="1" dirty="0"/>
              <a:t>Apply additional techniques for QA </a:t>
            </a:r>
            <a:r>
              <a:rPr lang="en-US" dirty="0"/>
              <a:t>(e.g.,  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/>
              <a:t>, applying AKs, etc.)</a:t>
            </a:r>
          </a:p>
          <a:p>
            <a:pPr lvl="1"/>
            <a:r>
              <a:rPr lang="en-US" b="1" dirty="0"/>
              <a:t>Use TCCON H</a:t>
            </a:r>
            <a:r>
              <a:rPr lang="en-US" b="1" baseline="-25000" dirty="0"/>
              <a:t>2</a:t>
            </a:r>
            <a:r>
              <a:rPr lang="en-US" b="1" dirty="0"/>
              <a:t>O </a:t>
            </a:r>
            <a:r>
              <a:rPr lang="en-US" dirty="0"/>
              <a:t>(provided by D. </a:t>
            </a:r>
            <a:r>
              <a:rPr lang="en-US" dirty="0" err="1"/>
              <a:t>Wunch</a:t>
            </a:r>
            <a:r>
              <a:rPr lang="en-US" dirty="0"/>
              <a:t> for subsample of stations) to verify conversion scheme using NUCAPS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lvl="1"/>
            <a:r>
              <a:rPr lang="en-US" dirty="0"/>
              <a:t>Perform additional “spot-checks” of AIRS and NUCAPS EDRs using additional </a:t>
            </a:r>
            <a:r>
              <a:rPr lang="en-US" i="1" dirty="0"/>
              <a:t>in situ </a:t>
            </a:r>
            <a:r>
              <a:rPr lang="en-US" dirty="0"/>
              <a:t>datasets of opportunity</a:t>
            </a:r>
          </a:p>
          <a:p>
            <a:pPr lvl="1"/>
            <a:r>
              <a:rPr lang="en-US" b="1" dirty="0"/>
              <a:t>Utilize a larger data sample (e.g., multiple focus days)</a:t>
            </a: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08D7-014A-41D2-B6E5-53413284342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Nalli et al. – 2016 NASA Sounder Sci Team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 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a typeface="ＭＳ Ｐゴシック" pitchFamily="34" charset="-128"/>
                <a:cs typeface="Arial" charset="0"/>
              </a:rPr>
              <a:t>NUCAPS EDR Product Performance: Ozone and Carbon Trace Gases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 2016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Nalli et al. – 2016 NASA Sounder Sci Team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3E790-6C63-4CE9-B308-86DF05B0CDD0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18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JPSS Sounder Trace Gas EDR Cal/Val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a typeface="ＭＳ Ｐゴシック" pitchFamily="34" charset="-128"/>
                <a:cs typeface="Arial" charset="0"/>
              </a:rPr>
              <a:t>NUCAPS EDR Product Performance: Ozone and Carbon Trace Gases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Nalli et al. – 2016 NASA Sounder Sci Team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0F0CD-5513-44A5-B38C-AF4A43C45D4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JPSS Specification Performance Requirements</a:t>
            </a:r>
            <a:br>
              <a:rPr lang="en-US" sz="2400" b="1" dirty="0">
                <a:solidFill>
                  <a:prstClr val="black"/>
                </a:solidFill>
                <a:latin typeface="Calibri" pitchFamily="34" charset="0"/>
              </a:rPr>
            </a:br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CrIS Trace Gas EDR Uncertainty (O</a:t>
            </a:r>
            <a:r>
              <a:rPr lang="en-US" sz="2400" b="1" baseline="-25000" dirty="0">
                <a:solidFill>
                  <a:prstClr val="black"/>
                </a:solidFill>
                <a:latin typeface="Calibri" pitchFamily="34" charset="0"/>
              </a:rPr>
              <a:t>3</a:t>
            </a:r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, CO, CO</a:t>
            </a:r>
            <a:r>
              <a:rPr lang="en-US" sz="2400" b="1" baseline="-25000" dirty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, CH</a:t>
            </a:r>
            <a:r>
              <a:rPr lang="en-US" sz="2400" b="1" baseline="-25000" dirty="0">
                <a:solidFill>
                  <a:prstClr val="black"/>
                </a:solidFill>
                <a:latin typeface="Calibri" pitchFamily="34" charset="0"/>
              </a:rPr>
              <a:t>4</a:t>
            </a:r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)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Nalli et al. – 2016 NASA Sounder Sci Team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08D7-014A-41D2-B6E5-53413284342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4600" y="5405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</a:t>
            </a:r>
          </a:p>
          <a:p>
            <a:r>
              <a:rPr lang="en-US" sz="1200" i="1" dirty="0"/>
              <a:t>(L1RD, 2014, pp. 45-49)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388" y="1477963"/>
            <a:ext cx="7767637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/>
              <a:t>Validation Methodology Hierarchy</a:t>
            </a:r>
            <a:br>
              <a:rPr lang="en-US" dirty="0"/>
            </a:br>
            <a:r>
              <a:rPr lang="en-US" sz="1600" dirty="0"/>
              <a:t>(e.g., </a:t>
            </a:r>
            <a:r>
              <a:rPr lang="en-US" sz="1600" i="1" dirty="0"/>
              <a:t>Nalli et al., JGR Special Section, </a:t>
            </a:r>
            <a:r>
              <a:rPr lang="en-US" sz="1600" dirty="0"/>
              <a:t>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3040"/>
            <a:ext cx="4038600" cy="4754880"/>
          </a:xfrm>
        </p:spPr>
        <p:txBody>
          <a:bodyPr>
            <a:normAutofit lnSpcReduction="10000"/>
          </a:bodyPr>
          <a:lstStyle/>
          <a:p>
            <a:pPr marL="461963" indent="-461963">
              <a:buFont typeface="+mj-lt"/>
              <a:buAutoNum type="arabicPeriod"/>
            </a:pPr>
            <a:r>
              <a:rPr lang="en-US" sz="1200" b="1" dirty="0"/>
              <a:t>Numerical Model (e.g., ECMWF, NCEP/GFS) Global </a:t>
            </a:r>
            <a:r>
              <a:rPr lang="en-US" sz="1200" b="1" i="1" dirty="0"/>
              <a:t>Comparisons</a:t>
            </a:r>
          </a:p>
          <a:p>
            <a:pPr lvl="1"/>
            <a:r>
              <a:rPr lang="en-US" sz="1100" dirty="0"/>
              <a:t>Large, truly global samples acquired from Focus Days</a:t>
            </a:r>
          </a:p>
          <a:p>
            <a:pPr lvl="1"/>
            <a:r>
              <a:rPr lang="en-US" sz="1100" dirty="0"/>
              <a:t>Useful for sanity checks, bias tuning and regression</a:t>
            </a:r>
          </a:p>
          <a:p>
            <a:pPr lvl="1"/>
            <a:r>
              <a:rPr lang="en-US" sz="1100" dirty="0"/>
              <a:t>Limitation: </a:t>
            </a:r>
            <a:r>
              <a:rPr lang="en-US" sz="1100" i="1" dirty="0"/>
              <a:t>Not</a:t>
            </a:r>
            <a:r>
              <a:rPr lang="en-US" sz="1100" dirty="0"/>
              <a:t> independent truth data</a:t>
            </a:r>
          </a:p>
          <a:p>
            <a:pPr lvl="1"/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  <a:p>
            <a:pPr marL="461963" indent="-461963">
              <a:buFont typeface="+mj-lt"/>
              <a:buAutoNum type="arabicPeriod"/>
            </a:pPr>
            <a:r>
              <a:rPr lang="en-US" sz="1200" b="1" dirty="0"/>
              <a:t>Satellite Sounder EDR (e.g., AIRS, ATOVS, COSMIC) </a:t>
            </a:r>
            <a:r>
              <a:rPr lang="en-US" sz="1200" b="1" i="1" dirty="0"/>
              <a:t>Intercomparisons</a:t>
            </a:r>
          </a:p>
          <a:p>
            <a:pPr lvl="1"/>
            <a:r>
              <a:rPr lang="en-US" sz="1100" dirty="0"/>
              <a:t>Global samples acquired from Focus Days (e.g., AIRS)</a:t>
            </a:r>
          </a:p>
          <a:p>
            <a:pPr lvl="1"/>
            <a:r>
              <a:rPr lang="en-US" sz="1100" dirty="0"/>
              <a:t>Consistency checks; merits of different retrieval algorithms</a:t>
            </a:r>
          </a:p>
          <a:p>
            <a:pPr lvl="1"/>
            <a:r>
              <a:rPr lang="en-US" sz="1100" dirty="0"/>
              <a:t>Limitation: Similar error characteristics; must take rigorous account of averaging kernels of both systems (e.g., </a:t>
            </a:r>
            <a:r>
              <a:rPr lang="en-US" sz="1100" i="1" dirty="0"/>
              <a:t>Rodgers and Connor, </a:t>
            </a:r>
            <a:r>
              <a:rPr lang="en-US" sz="1100" dirty="0"/>
              <a:t>2003)</a:t>
            </a:r>
          </a:p>
          <a:p>
            <a:pPr lvl="1"/>
            <a:endParaRPr lang="en-US" sz="1100" dirty="0"/>
          </a:p>
          <a:p>
            <a:pPr marL="461963" indent="-461963">
              <a:buFont typeface="+mj-lt"/>
              <a:buAutoNum type="arabicPeriod" startAt="3"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Conventional RAOB Matchup </a:t>
            </a:r>
            <a:r>
              <a:rPr lang="en-US" sz="1200" b="1" i="1" dirty="0">
                <a:solidFill>
                  <a:schemeClr val="bg1">
                    <a:lumMod val="50000"/>
                  </a:schemeClr>
                </a:solidFill>
              </a:rPr>
              <a:t>Assessments</a:t>
            </a:r>
          </a:p>
          <a:p>
            <a:pPr lvl="1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WMO/GTS operational sondes launched ~2/day for NWP</a:t>
            </a:r>
          </a:p>
          <a:p>
            <a:pPr lvl="1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Representation of global zones, long-term monitoring</a:t>
            </a:r>
          </a:p>
          <a:p>
            <a:pPr lvl="1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Large samples after a couple months (e.g., </a:t>
            </a:r>
            <a:r>
              <a:rPr lang="en-US" sz="1100" i="1" dirty="0" err="1">
                <a:solidFill>
                  <a:schemeClr val="bg1">
                    <a:lumMod val="50000"/>
                  </a:schemeClr>
                </a:solidFill>
              </a:rPr>
              <a:t>Divakarla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 et al.,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2006; </a:t>
            </a:r>
            <a:r>
              <a:rPr lang="en-US" sz="1100" i="1" dirty="0" err="1">
                <a:solidFill>
                  <a:schemeClr val="bg1">
                    <a:lumMod val="50000"/>
                  </a:schemeClr>
                </a:solidFill>
              </a:rPr>
              <a:t>Reale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 et al.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2012)</a:t>
            </a:r>
          </a:p>
          <a:p>
            <a:pPr lvl="1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Limitations:</a:t>
            </a:r>
          </a:p>
          <a:p>
            <a:pPr lvl="2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Skewed distribution toward NH-continents</a:t>
            </a:r>
          </a:p>
          <a:p>
            <a:pPr lvl="2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Mismatch errors, potentially systematic at individual sites</a:t>
            </a:r>
          </a:p>
          <a:p>
            <a:pPr lvl="2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Non-uniform, less-accurate and poorly characterized radiosondes</a:t>
            </a:r>
          </a:p>
          <a:p>
            <a:pPr lvl="2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RAOBs assimilated , by definition, into numerical models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3040"/>
            <a:ext cx="4038600" cy="4754880"/>
          </a:xfrm>
        </p:spPr>
        <p:txBody>
          <a:bodyPr>
            <a:normAutofit fontScale="47500" lnSpcReduction="20000"/>
          </a:bodyPr>
          <a:lstStyle/>
          <a:p>
            <a:pPr marL="461963" indent="-461963">
              <a:buFont typeface="+mj-lt"/>
              <a:buAutoNum type="arabicPeriod" startAt="4"/>
            </a:pPr>
            <a:r>
              <a:rPr lang="en-US" b="1" dirty="0"/>
              <a:t>Dedicated/Reference RAOB Matchup </a:t>
            </a:r>
            <a:r>
              <a:rPr lang="en-US" b="1" i="1" dirty="0"/>
              <a:t>Assessments</a:t>
            </a:r>
          </a:p>
          <a:p>
            <a:pPr lvl="1"/>
            <a:r>
              <a:rPr lang="en-US" i="1" dirty="0"/>
              <a:t>Dedicated</a:t>
            </a:r>
            <a:r>
              <a:rPr lang="en-US" dirty="0"/>
              <a:t> for the purpose of satellite validation</a:t>
            </a:r>
          </a:p>
          <a:p>
            <a:pPr lvl="2"/>
            <a:r>
              <a:rPr lang="en-US" dirty="0"/>
              <a:t>Known measurement uncertainty and optimal accuracy</a:t>
            </a:r>
          </a:p>
          <a:p>
            <a:pPr lvl="2"/>
            <a:r>
              <a:rPr lang="en-US" dirty="0"/>
              <a:t>Minimal mismatch errors</a:t>
            </a:r>
          </a:p>
          <a:p>
            <a:pPr lvl="2"/>
            <a:r>
              <a:rPr lang="en-US" dirty="0"/>
              <a:t>Atmospheric state “best estimates” or “merged soundings”</a:t>
            </a:r>
          </a:p>
          <a:p>
            <a:pPr lvl="1"/>
            <a:r>
              <a:rPr lang="en-US" dirty="0"/>
              <a:t>Reference sondes: CFH, </a:t>
            </a:r>
            <a:r>
              <a:rPr lang="en-US" b="1" dirty="0"/>
              <a:t>GRUAN</a:t>
            </a:r>
            <a:r>
              <a:rPr lang="en-US" dirty="0"/>
              <a:t> corrected RS92/RS41</a:t>
            </a:r>
          </a:p>
          <a:p>
            <a:pPr lvl="2"/>
            <a:r>
              <a:rPr lang="en-US" dirty="0"/>
              <a:t>Traceable measurement</a:t>
            </a:r>
          </a:p>
          <a:p>
            <a:pPr lvl="2"/>
            <a:r>
              <a:rPr lang="en-US" dirty="0"/>
              <a:t>Uncertainty estimates</a:t>
            </a:r>
          </a:p>
          <a:p>
            <a:pPr lvl="1"/>
            <a:r>
              <a:rPr lang="en-US" dirty="0"/>
              <a:t>Limitation:  Small sample sizes and limited geographic coverage</a:t>
            </a:r>
          </a:p>
          <a:p>
            <a:pPr lvl="1"/>
            <a:r>
              <a:rPr lang="en-US" dirty="0"/>
              <a:t>E.g., </a:t>
            </a:r>
            <a:r>
              <a:rPr lang="en-US" b="1" dirty="0"/>
              <a:t>ARM sites </a:t>
            </a:r>
            <a:r>
              <a:rPr lang="en-US" dirty="0"/>
              <a:t>(e.g., </a:t>
            </a:r>
            <a:r>
              <a:rPr lang="en-US" i="1" dirty="0"/>
              <a:t>Tobin et al., </a:t>
            </a:r>
            <a:r>
              <a:rPr lang="en-US" dirty="0"/>
              <a:t>2006), </a:t>
            </a:r>
            <a:r>
              <a:rPr lang="en-US" b="1" dirty="0"/>
              <a:t>AEROSE</a:t>
            </a:r>
            <a:r>
              <a:rPr lang="en-US" dirty="0"/>
              <a:t>, </a:t>
            </a:r>
            <a:r>
              <a:rPr lang="en-US" b="1" dirty="0"/>
              <a:t>CalWater/ACAPEX , </a:t>
            </a:r>
            <a:r>
              <a:rPr lang="en-US" dirty="0"/>
              <a:t>BCCSO, PMRF</a:t>
            </a:r>
          </a:p>
          <a:p>
            <a:pPr lvl="1"/>
            <a:endParaRPr lang="en-US" dirty="0"/>
          </a:p>
          <a:p>
            <a:pPr marL="461963" indent="-461963">
              <a:buFont typeface="+mj-lt"/>
              <a:buAutoNum type="arabicPeriod" startAt="5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Intensive Field Campaign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Dissections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Include dedicated RAOBs, some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not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assimilated into NWP models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Include ancillary datasets (e.g., ozonesondes, lidar, M-AERI, MWR, sunphotometer, etc.)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Ideally include funded aircraft campaign using IR sounder (e.g., NAST-I, S-HIS)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Detailed performance specification; state specification; SDR cal/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val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; case studies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E.g.,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SNAP, SNPP-1,-2, AEROSE, CalWater/ACAPEX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JAIVEX, WAVES, AWEX-G, EAQUATE 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2016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Nalli et al. – 2016 NASA Sounder Sci Team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08D7-014A-41D2-B6E5-53413284342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NOAA Unique Combined Atmospheric Processing System (NUCAPS) Algorithm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3429000" cy="5105401"/>
          </a:xfrm>
        </p:spPr>
        <p:txBody>
          <a:bodyPr>
            <a:normAutofit fontScale="92500"/>
          </a:bodyPr>
          <a:lstStyle/>
          <a:p>
            <a:r>
              <a:rPr lang="en-US" sz="1800" b="1" dirty="0"/>
              <a:t>Operational algorithm</a:t>
            </a:r>
            <a:endParaRPr lang="en-US" sz="1800" dirty="0"/>
          </a:p>
          <a:p>
            <a:pPr lvl="1"/>
            <a:r>
              <a:rPr lang="en-US" sz="1400" dirty="0"/>
              <a:t>Unified Sounder Science Team (AIRS/IASI/CrIS) retrieval algorithm (</a:t>
            </a:r>
            <a:r>
              <a:rPr lang="en-US" sz="1400" i="1" dirty="0"/>
              <a:t>Susskind, Barnet and </a:t>
            </a:r>
            <a:r>
              <a:rPr lang="en-US" sz="1400" i="1" dirty="0" err="1"/>
              <a:t>Blaisdell</a:t>
            </a:r>
            <a:r>
              <a:rPr lang="en-US" sz="1400" i="1" dirty="0"/>
              <a:t>,</a:t>
            </a:r>
            <a:r>
              <a:rPr lang="en-US" sz="1400" dirty="0"/>
              <a:t> IEEE 2003; </a:t>
            </a:r>
            <a:r>
              <a:rPr lang="en-US" sz="1400" i="1" dirty="0" err="1"/>
              <a:t>Gambacorta</a:t>
            </a:r>
            <a:r>
              <a:rPr lang="en-US" sz="1400" i="1" dirty="0"/>
              <a:t> et al., </a:t>
            </a:r>
            <a:r>
              <a:rPr lang="en-US" sz="1400" dirty="0"/>
              <a:t>2014)</a:t>
            </a:r>
          </a:p>
          <a:p>
            <a:pPr lvl="1"/>
            <a:r>
              <a:rPr lang="en-US" sz="1400" dirty="0"/>
              <a:t>Global non-precipitating conditions</a:t>
            </a:r>
          </a:p>
          <a:p>
            <a:pPr lvl="1"/>
            <a:r>
              <a:rPr lang="en-US" sz="1400" dirty="0"/>
              <a:t>Atmospheric Vertical Temperature , Moisture Profiles (AVTP, AVMP)</a:t>
            </a:r>
          </a:p>
          <a:p>
            <a:pPr lvl="1"/>
            <a:r>
              <a:rPr lang="en-US" sz="1400" b="1" dirty="0"/>
              <a:t>Trace gas profiles </a:t>
            </a:r>
            <a:r>
              <a:rPr lang="en-US" sz="1400" dirty="0"/>
              <a:t>(</a:t>
            </a:r>
            <a:r>
              <a:rPr lang="en-US" sz="1400" b="1" dirty="0"/>
              <a:t>O</a:t>
            </a:r>
            <a:r>
              <a:rPr lang="en-US" sz="1400" b="1" baseline="-25000" dirty="0"/>
              <a:t>3</a:t>
            </a:r>
            <a:r>
              <a:rPr lang="en-US" sz="1400" b="1" dirty="0"/>
              <a:t>, CO, CO</a:t>
            </a:r>
            <a:r>
              <a:rPr lang="en-US" sz="1400" b="1" baseline="-25000" dirty="0"/>
              <a:t>2</a:t>
            </a:r>
            <a:r>
              <a:rPr lang="en-US" sz="1400" b="1" dirty="0"/>
              <a:t>, CH</a:t>
            </a:r>
            <a:r>
              <a:rPr lang="en-US" sz="1400" b="1" baseline="-25000" dirty="0"/>
              <a:t>4</a:t>
            </a:r>
            <a:r>
              <a:rPr lang="en-US" sz="1400" dirty="0"/>
              <a:t>)</a:t>
            </a:r>
          </a:p>
          <a:p>
            <a:pPr lvl="1"/>
            <a:r>
              <a:rPr lang="en-US" sz="1400" dirty="0"/>
              <a:t>Validated Maturity for AVTP/AVMP, Sep 2014</a:t>
            </a:r>
          </a:p>
          <a:p>
            <a:r>
              <a:rPr lang="en-US" sz="1800" b="1" dirty="0"/>
              <a:t>Users</a:t>
            </a:r>
            <a:endParaRPr lang="en-US" sz="1800" dirty="0"/>
          </a:p>
          <a:p>
            <a:pPr lvl="1"/>
            <a:r>
              <a:rPr lang="en-US" sz="1400" b="1" dirty="0"/>
              <a:t>Weather Forecast Offices (AWIPS)</a:t>
            </a:r>
          </a:p>
          <a:p>
            <a:pPr lvl="2"/>
            <a:r>
              <a:rPr lang="en-US" sz="1000" dirty="0"/>
              <a:t>Nowcasting / severe weather</a:t>
            </a:r>
          </a:p>
          <a:p>
            <a:pPr lvl="2"/>
            <a:r>
              <a:rPr lang="en-US" sz="1000" dirty="0"/>
              <a:t>Alaska (cold core)</a:t>
            </a:r>
          </a:p>
          <a:p>
            <a:pPr lvl="1"/>
            <a:r>
              <a:rPr lang="en-US" sz="1400" dirty="0"/>
              <a:t>NOAA/CPC (OLR)</a:t>
            </a:r>
          </a:p>
          <a:p>
            <a:pPr lvl="1"/>
            <a:r>
              <a:rPr lang="en-US" sz="1400" dirty="0"/>
              <a:t>NOAA/ARL (IR ozone, trace gases)</a:t>
            </a:r>
          </a:p>
          <a:p>
            <a:pPr lvl="1"/>
            <a:r>
              <a:rPr lang="en-US" sz="1400" dirty="0"/>
              <a:t>TOAST (IR ozone)</a:t>
            </a:r>
          </a:p>
          <a:p>
            <a:pPr lvl="1"/>
            <a:r>
              <a:rPr lang="en-US" sz="1400" dirty="0"/>
              <a:t>Basic and applied science research (e.g., </a:t>
            </a:r>
            <a:r>
              <a:rPr lang="en-US" sz="1400" i="1" dirty="0" err="1"/>
              <a:t>Pagano</a:t>
            </a:r>
            <a:r>
              <a:rPr lang="en-US" sz="1400" i="1" dirty="0"/>
              <a:t> et al.,</a:t>
            </a:r>
            <a:r>
              <a:rPr lang="en-US" sz="1400" dirty="0"/>
              <a:t> 2014)</a:t>
            </a:r>
          </a:p>
          <a:p>
            <a:pPr lvl="2"/>
            <a:r>
              <a:rPr lang="en-US" sz="1000" dirty="0"/>
              <a:t>Via NOAA Data Centers (e.g., CLASS)</a:t>
            </a:r>
          </a:p>
          <a:p>
            <a:pPr lvl="2"/>
            <a:r>
              <a:rPr lang="en-US" sz="1000" dirty="0"/>
              <a:t>Atmospheric chemistry research</a:t>
            </a:r>
          </a:p>
          <a:p>
            <a:pPr lvl="2"/>
            <a:r>
              <a:rPr lang="en-US" sz="1000" dirty="0"/>
              <a:t>Universities, peer-reviewed pubs</a:t>
            </a:r>
          </a:p>
          <a:p>
            <a:pPr lvl="2"/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0" y="12192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NUCAPS IR O</a:t>
            </a:r>
            <a:r>
              <a:rPr lang="en-US" sz="1400" b="1" baseline="-25000" dirty="0"/>
              <a:t>3</a:t>
            </a:r>
            <a:endParaRPr lang="en-US" sz="1600" b="1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6400800" y="12192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NUCAPS CO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3657600"/>
            <a:ext cx="240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NUCAPS CO</a:t>
            </a:r>
            <a:r>
              <a:rPr lang="en-US" sz="1400" b="1" baseline="-25000" dirty="0"/>
              <a:t>2</a:t>
            </a:r>
            <a:endParaRPr lang="en-US" sz="1600" b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36576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NUCAPS CH</a:t>
            </a:r>
            <a:r>
              <a:rPr lang="en-US" sz="1400" b="1" baseline="-25000" dirty="0"/>
              <a:t>4</a:t>
            </a:r>
            <a:endParaRPr lang="en-US" sz="1600" b="1" baseline="-25000" dirty="0"/>
          </a:p>
        </p:txBody>
      </p:sp>
      <p:sp>
        <p:nvSpPr>
          <p:cNvPr id="1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Sep 2016</a:t>
            </a:r>
          </a:p>
        </p:txBody>
      </p:sp>
      <p:sp>
        <p:nvSpPr>
          <p:cNvPr id="22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383E790-6C63-4CE9-B308-86DF05B0CDD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/>
              <a:t>Nalli et al. – 2016 NASA Sounder Sci Team</a:t>
            </a:r>
            <a:endParaRPr lang="en-US" dirty="0"/>
          </a:p>
        </p:txBody>
      </p:sp>
      <p:pic>
        <p:nvPicPr>
          <p:cNvPr id="12" name="Picture 11" descr="nucaps_off_fullres_v1.8.1HR_20150217_ozone_30mb_glb_all_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524001"/>
            <a:ext cx="2560320" cy="1977215"/>
          </a:xfrm>
          <a:prstGeom prst="rect">
            <a:avLst/>
          </a:prstGeom>
        </p:spPr>
      </p:pic>
      <p:pic>
        <p:nvPicPr>
          <p:cNvPr id="13" name="Picture 12" descr="nucaps_off_fullres_v1.8.1HR_20150217_co_500mb_glb_all_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1280" y="1524001"/>
            <a:ext cx="2560320" cy="1977214"/>
          </a:xfrm>
          <a:prstGeom prst="rect">
            <a:avLst/>
          </a:prstGeom>
        </p:spPr>
      </p:pic>
      <p:pic>
        <p:nvPicPr>
          <p:cNvPr id="18" name="Picture 17" descr="nucaps_off_fullres_v1.8.1HR_20150217_co2_500mb_glb_all_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3962401"/>
            <a:ext cx="2651760" cy="2047829"/>
          </a:xfrm>
          <a:prstGeom prst="rect">
            <a:avLst/>
          </a:prstGeom>
        </p:spPr>
      </p:pic>
      <p:pic>
        <p:nvPicPr>
          <p:cNvPr id="20" name="Picture 19" descr="nucaps_off_fullres_v1.8.1HR_20150217_ch4_500mb_glb_all_a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31280" y="3962401"/>
            <a:ext cx="2560320" cy="19772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NOAA Unique Combined Atmospheric Processing System (NUCAPS) Algorithm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NUCAPS Offline Code Versioning</a:t>
            </a:r>
          </a:p>
          <a:p>
            <a:pPr lvl="1"/>
            <a:r>
              <a:rPr lang="en-US" b="1" dirty="0"/>
              <a:t>Version 1.5</a:t>
            </a:r>
          </a:p>
          <a:p>
            <a:pPr lvl="2"/>
            <a:r>
              <a:rPr lang="en-US" b="1" dirty="0"/>
              <a:t>Offline emulation of current operational algorithm</a:t>
            </a:r>
          </a:p>
          <a:p>
            <a:pPr lvl="2"/>
            <a:r>
              <a:rPr lang="en-US" dirty="0"/>
              <a:t>Runs on </a:t>
            </a:r>
            <a:r>
              <a:rPr lang="en-US" b="1" dirty="0"/>
              <a:t>nominal CrIS spectral resolution </a:t>
            </a:r>
            <a:r>
              <a:rPr lang="en-US" dirty="0"/>
              <a:t>data</a:t>
            </a:r>
          </a:p>
          <a:p>
            <a:pPr lvl="1"/>
            <a:r>
              <a:rPr lang="en-US" b="1" dirty="0"/>
              <a:t>Version 1.8.1</a:t>
            </a:r>
          </a:p>
          <a:p>
            <a:pPr lvl="2"/>
            <a:r>
              <a:rPr lang="en-US" b="1" dirty="0"/>
              <a:t>Offline</a:t>
            </a:r>
            <a:r>
              <a:rPr lang="en-US" dirty="0"/>
              <a:t> </a:t>
            </a:r>
            <a:r>
              <a:rPr lang="en-US" b="1" dirty="0"/>
              <a:t>experimental</a:t>
            </a:r>
            <a:r>
              <a:rPr lang="en-US" dirty="0"/>
              <a:t> algorithm (used in ozone results)</a:t>
            </a:r>
          </a:p>
          <a:p>
            <a:pPr lvl="2"/>
            <a:r>
              <a:rPr lang="en-US" dirty="0"/>
              <a:t>Runs on </a:t>
            </a:r>
            <a:r>
              <a:rPr lang="en-US" b="1" dirty="0"/>
              <a:t>CrIS full spectral resolution </a:t>
            </a:r>
            <a:r>
              <a:rPr lang="en-US" dirty="0"/>
              <a:t>data</a:t>
            </a:r>
          </a:p>
          <a:p>
            <a:pPr lvl="2"/>
            <a:r>
              <a:rPr lang="en-US" dirty="0"/>
              <a:t>Uses conventional regression algorithm for the IR/MW first guess (as opposed to MW retrieval as in v1.7 full-res)</a:t>
            </a:r>
          </a:p>
          <a:p>
            <a:pPr lvl="2"/>
            <a:r>
              <a:rPr lang="en-US" dirty="0"/>
              <a:t>Other upgrades</a:t>
            </a:r>
          </a:p>
          <a:p>
            <a:pPr lvl="3"/>
            <a:r>
              <a:rPr lang="en-US" dirty="0"/>
              <a:t>Updated IR RTA bias correction coefficients (based on the best combination resulted after testing the use of several atmospheric states and trace gaseous profiles)</a:t>
            </a:r>
          </a:p>
          <a:p>
            <a:pPr lvl="3"/>
            <a:r>
              <a:rPr lang="en-US" dirty="0"/>
              <a:t>IR emissivity threshold decreased from 1.05 to 1.0 in the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temp_cris.nl</a:t>
            </a:r>
            <a:r>
              <a:rPr lang="en-US" dirty="0"/>
              <a:t> </a:t>
            </a:r>
            <a:r>
              <a:rPr lang="en-US" dirty="0" err="1"/>
              <a:t>namelist</a:t>
            </a:r>
            <a:r>
              <a:rPr lang="en-US" dirty="0"/>
              <a:t>.</a:t>
            </a:r>
          </a:p>
          <a:p>
            <a:pPr lvl="3"/>
            <a:r>
              <a:rPr lang="en-US" dirty="0"/>
              <a:t>Replaced the Taylor expansion to the Exponential formula in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fasttau_co2.F</a:t>
            </a:r>
            <a:endParaRPr lang="en-US" dirty="0"/>
          </a:p>
          <a:p>
            <a:pPr lvl="3"/>
            <a:r>
              <a:rPr lang="en-US" dirty="0"/>
              <a:t>As in v1.6: Updated MW bias correction; updated MW RTA model error coefficients; removal of MW channel 16</a:t>
            </a:r>
          </a:p>
          <a:p>
            <a:pPr lvl="1"/>
            <a:r>
              <a:rPr lang="en-US" b="1" dirty="0"/>
              <a:t>Version 1.8.3</a:t>
            </a:r>
          </a:p>
          <a:p>
            <a:pPr lvl="2"/>
            <a:r>
              <a:rPr lang="en-US" b="1" dirty="0"/>
              <a:t>Offline experimental </a:t>
            </a:r>
            <a:r>
              <a:rPr lang="en-US" dirty="0"/>
              <a:t>algorithm (used in carbon trace gas results)</a:t>
            </a:r>
          </a:p>
          <a:p>
            <a:pPr lvl="2"/>
            <a:r>
              <a:rPr lang="en-US" dirty="0"/>
              <a:t>Retrieval step changed from “RODCO2” (Rodgers) to “CO2” </a:t>
            </a:r>
          </a:p>
          <a:p>
            <a:pPr lvl="2"/>
            <a:r>
              <a:rPr lang="en-US" dirty="0"/>
              <a:t>Optimized channels for CO</a:t>
            </a:r>
            <a:r>
              <a:rPr lang="en-US" baseline="-25000" dirty="0"/>
              <a:t>2</a:t>
            </a:r>
            <a:r>
              <a:rPr lang="en-US" dirty="0"/>
              <a:t>, CO and CH</a:t>
            </a:r>
            <a:r>
              <a:rPr lang="en-US" baseline="-25000" dirty="0"/>
              <a:t>4</a:t>
            </a:r>
            <a:r>
              <a:rPr lang="en-US" dirty="0"/>
              <a:t> (damping is also changed)</a:t>
            </a:r>
          </a:p>
          <a:p>
            <a:pPr lvl="2"/>
            <a:r>
              <a:rPr lang="en-US" dirty="0"/>
              <a:t>Optimized CH</a:t>
            </a:r>
            <a:r>
              <a:rPr lang="en-US" baseline="-25000" dirty="0"/>
              <a:t>4</a:t>
            </a:r>
            <a:r>
              <a:rPr lang="en-US" dirty="0"/>
              <a:t> first guess </a:t>
            </a:r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08D7-014A-41D2-B6E5-53413284342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Nalli et al. – 2016 NASA Sounder Sci Team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Arial" charset="0"/>
              </a:rPr>
              <a:t>IR OZONE Profile EDR</a:t>
            </a:r>
            <a:endParaRPr lang="en-US" baseline="-2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a typeface="ＭＳ Ｐゴシック" pitchFamily="34" charset="-128"/>
                <a:cs typeface="Arial" charset="0"/>
              </a:rPr>
              <a:t>NUCAPS EDR Product Performance: Ozone and Carbon Trace Gases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Nalli et al. – 2016 NASA Sounder Sci Team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0F0CD-5513-44A5-B38C-AF4A43C45D4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sdis-star_presentation_pl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nesdis-star_presentation_plain</Template>
  <TotalTime>63379</TotalTime>
  <Words>2804</Words>
  <Application>Microsoft Office PowerPoint</Application>
  <PresentationFormat>On-screen Show (4:3)</PresentationFormat>
  <Paragraphs>485</Paragraphs>
  <Slides>39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ＭＳ Ｐゴシック</vt:lpstr>
      <vt:lpstr>Arial</vt:lpstr>
      <vt:lpstr>Calibri</vt:lpstr>
      <vt:lpstr>Consolas</vt:lpstr>
      <vt:lpstr>Courier New</vt:lpstr>
      <vt:lpstr>MS Mincho</vt:lpstr>
      <vt:lpstr>Tahoma</vt:lpstr>
      <vt:lpstr>Times New Roman</vt:lpstr>
      <vt:lpstr>Wingdings</vt:lpstr>
      <vt:lpstr>nesdis-star_presentation_plain</vt:lpstr>
      <vt:lpstr>Equation</vt:lpstr>
      <vt:lpstr>NUCAPS EDR Product Performance: Ozone and Carbon Trace Gases</vt:lpstr>
      <vt:lpstr>Acknowledgments</vt:lpstr>
      <vt:lpstr>Outline</vt:lpstr>
      <vt:lpstr>JPSS Sounder Trace Gas EDR Cal/Val Overview</vt:lpstr>
      <vt:lpstr>JPSS Specification Performance Requirements CrIS Trace Gas EDR Uncertainty (O3, CO, CO2, CH4)</vt:lpstr>
      <vt:lpstr>Validation Methodology Hierarchy (e.g., Nalli et al., JGR Special Section, 2013)</vt:lpstr>
      <vt:lpstr>NOAA Unique Combined Atmospheric Processing System (NUCAPS) Algorithm (1/2)</vt:lpstr>
      <vt:lpstr>NOAA Unique Combined Atmospheric Processing System (NUCAPS) Algorithm (2/2)</vt:lpstr>
      <vt:lpstr>IR OZONE Profile EDR</vt:lpstr>
      <vt:lpstr>IR Ozone Profile EDR Validation (1/8) In Situ Truth Datasets</vt:lpstr>
      <vt:lpstr>IR Ozone Profile EDR Validation (2/8)  VALAR Ozonesonde-FOR Collocation Sample (n = 6024)</vt:lpstr>
      <vt:lpstr>IR Ozone Profile EDR Validation (3/8) NUCAPS Offline (v1.5) versus Global Ozonesondes</vt:lpstr>
      <vt:lpstr>IR Ozone Profile EDR Validation (4/8) NUCAPS Offline (v1.5) versus Global Ozonesondes</vt:lpstr>
      <vt:lpstr>IR Ozone Profile EDR Validation (5/8) NUCAPS Offline (v1.5) versus Global Ozonesondes</vt:lpstr>
      <vt:lpstr>IR Ozone Profile EDR Validation (6/8)  NUCAPS Offline (v1.5) versus Global Focus Day 17-Feb-2015</vt:lpstr>
      <vt:lpstr>IR Ozone Profile EDR Validation (7/8)  NUCAPS Offline (v1.8.1) versus Global Focus Day 17-Feb-2015</vt:lpstr>
      <vt:lpstr>IR Ozone Profile EDR Validation (8/8) NUCAPS Offline (v1.8.1) versus Global Focus Day 17-Feb-2015</vt:lpstr>
      <vt:lpstr>Carbon Trace Gases</vt:lpstr>
      <vt:lpstr>Basic Methodology for Trace Gases (1/2)</vt:lpstr>
      <vt:lpstr>Basic Methodology for Trace Gases (2/2)</vt:lpstr>
      <vt:lpstr>Carbon  monoxide</vt:lpstr>
      <vt:lpstr>Total Column Carbon Monoxide (CO) EDR (1/2) 17 Feb 2015 Focus Day, NUCAPS v1.5 and AIRS v6 Accepted Cases</vt:lpstr>
      <vt:lpstr>Total Column Carbon Monoxide (CO) EDR (2/2) 17 Feb 2015 Focus Day, NUCAPS v1.8.3  and AIRS v6 Accepted Cases</vt:lpstr>
      <vt:lpstr>NUCAPS v1.5 CO − AIRS v6 CO 17 Feb 2015 Focus Day, Accepted Cases</vt:lpstr>
      <vt:lpstr>NUCAPS v1.8.3 CO − AIRS v6 CO 17 Feb 2015 Focus Day, Accepted Cases</vt:lpstr>
      <vt:lpstr>Methane</vt:lpstr>
      <vt:lpstr>Total Column Methane (CH4) EDR (1/2) 17 Feb 2015 Focus Day, NUCAPS v1.5 and AIRS v6 Accepted Cases</vt:lpstr>
      <vt:lpstr>Total Column Methane (CH4) EDR (2/2) 17 Feb 2015 Focus Day, NUCAPS v1.8.3  and AIRS v6 Accepted Cases</vt:lpstr>
      <vt:lpstr>NUCAPS v1.5 CH4 − AIRS v6 CH4 17 Feb 2015 Focus Day, Accepted Cases</vt:lpstr>
      <vt:lpstr>NUCAPS v1.8.3 CH4 − AIRS v6 CH4 17 Feb 2015 Focus Day, Accepted Cases</vt:lpstr>
      <vt:lpstr>Carbon Dioxide</vt:lpstr>
      <vt:lpstr>Mean Column Carbon Dioxide (CO2) EDR (1/2)  17 Feb 2015 Focus Day, NUCAPS v1.5 and AIRS v6 Accepted Cases</vt:lpstr>
      <vt:lpstr>Mean Column Carbon Dioxide (CO2) EDR (1/2)  17 Feb 2015 Focus Day, NUCAPS v1.8.3 and AIRS v6 Accepted Cases</vt:lpstr>
      <vt:lpstr>NUCAPS v1.5 CO2 − AIRS v6 CO2 17 Feb 2015 Focus Day, NUCAPS and AIRS Accepted Cases</vt:lpstr>
      <vt:lpstr>NUCAPS v1.8.3 CO2 − AIRS v6 CO2 17 Feb 2015 Focus Day, NUCAPS and AIRS Accepted Cases</vt:lpstr>
      <vt:lpstr>NUCAPS v1.8.3 &amp; AIRS versus TCCON: Histograms (QA cases, n = 1230)</vt:lpstr>
      <vt:lpstr>NUCAPS &amp; AIRS versus TCCON: Summary Stats (QA cases, n = 1230)</vt:lpstr>
      <vt:lpstr>O3, CO, CH4, CO2 Trace Gas Summary</vt:lpstr>
      <vt:lpstr>Thank you!  Questions?</vt:lpstr>
    </vt:vector>
  </TitlesOfParts>
  <Company>NOAA / NESDIS / STAR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NOAA Sounding Algorithm Product Averaging Kernels (AKs) Briefing</dc:title>
  <dc:creator>Nicholas R. Nalli</dc:creator>
  <dc:description>ICV 2012 Coordinated Dedicated RAOB Campaign</dc:description>
  <cp:lastModifiedBy>Nicholas Nalli</cp:lastModifiedBy>
  <cp:revision>1535</cp:revision>
  <dcterms:created xsi:type="dcterms:W3CDTF">2015-03-09T16:25:52Z</dcterms:created>
  <dcterms:modified xsi:type="dcterms:W3CDTF">2016-09-15T01:48:36Z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Nalli-Barnet-etal oral - JPSS EDR Val - IGARSS Jul-2012</vt:lpwstr>
  </property>
  <property fmtid="{D5CDD505-2E9C-101B-9397-08002B2CF9AE}" pid="3" name="SlideDescription">
    <vt:lpwstr>ICV 2012 Coordinated Dedicated RAOB Campaign</vt:lpwstr>
  </property>
</Properties>
</file>