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3" r:id="rId2"/>
    <p:sldId id="465" r:id="rId3"/>
    <p:sldId id="466" r:id="rId4"/>
    <p:sldId id="478" r:id="rId5"/>
    <p:sldId id="482" r:id="rId6"/>
    <p:sldId id="483" r:id="rId7"/>
    <p:sldId id="484" r:id="rId8"/>
    <p:sldId id="485" r:id="rId9"/>
    <p:sldId id="486" r:id="rId10"/>
    <p:sldId id="487" r:id="rId11"/>
    <p:sldId id="467" r:id="rId12"/>
    <p:sldId id="468" r:id="rId13"/>
    <p:sldId id="473" r:id="rId14"/>
    <p:sldId id="474" r:id="rId15"/>
    <p:sldId id="475" r:id="rId16"/>
    <p:sldId id="469" r:id="rId17"/>
    <p:sldId id="476" r:id="rId18"/>
    <p:sldId id="470" r:id="rId19"/>
    <p:sldId id="471" r:id="rId20"/>
    <p:sldId id="477" r:id="rId21"/>
    <p:sldId id="472" r:id="rId22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1"/>
    <a:srgbClr val="660033"/>
    <a:srgbClr val="800000"/>
    <a:srgbClr val="FF3300"/>
    <a:srgbClr val="36309E"/>
    <a:srgbClr val="990033"/>
    <a:srgbClr val="99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9" autoAdjust="0"/>
    <p:restoredTop sz="96838" autoAdjust="0"/>
  </p:normalViewPr>
  <p:slideViewPr>
    <p:cSldViewPr snapToGrid="0">
      <p:cViewPr>
        <p:scale>
          <a:sx n="105" d="100"/>
          <a:sy n="105" d="100"/>
        </p:scale>
        <p:origin x="1048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D3C3F5B-DD50-42F0-A70B-8F005316EFDC}" type="datetime1">
              <a:rPr lang="en-US"/>
              <a:pPr>
                <a:defRPr/>
              </a:pPr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98412DF-F5B4-411B-9573-5C3BC776D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B8332B61-80CA-4A88-AABC-232320540D37}" type="datetime1">
              <a:rPr lang="en-US"/>
              <a:pPr>
                <a:defRPr/>
              </a:pPr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44" tIns="48323" rIns="96644" bIns="483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F4253DC4-195C-42CA-8367-CD2C1573B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6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53DC4-195C-42CA-8367-CD2C1573B2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17CC9-67A0-4A3C-8E24-4ABB01F49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5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92BC-0881-47D3-A623-EA745D45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A4A4-7A1E-499D-8842-21C0E35F5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4907-DE2F-44F4-985C-8B6644FE3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19800" cy="715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D507-4EE4-41AD-A196-19FEED093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107" y="76200"/>
            <a:ext cx="5812077" cy="685800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6ADC-8816-455D-A4A5-FC4A24091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136D2-CB6C-4EF8-AFA0-54E0D842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DFCB-F66E-445F-BF38-484448DC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14B4-98A6-41D3-9769-21E2260A8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633" y="0"/>
            <a:ext cx="5887233" cy="838200"/>
          </a:xfrm>
          <a:prstGeom prst="rect">
            <a:avLst/>
          </a:prstGeom>
        </p:spPr>
        <p:txBody>
          <a:bodyPr anchor="ctr"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C2C6-11EC-4A8A-B459-E0ABDD9DB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E7094-1AD4-4C2A-8979-E54B594B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B93E-C1D4-4A52-84BA-EF653B96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A277-A78E-4BD7-AD04-38B55D61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9/14/2016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D96CE878-5AEE-41DB-9406-09B8B38E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-17463"/>
            <a:ext cx="9144000" cy="855663"/>
          </a:xfrm>
          <a:prstGeom prst="rect">
            <a:avLst/>
          </a:prstGeom>
          <a:solidFill>
            <a:srgbClr val="EBEBF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" name="Group 12"/>
          <p:cNvGrpSpPr>
            <a:grpSpLocks/>
          </p:cNvGrpSpPr>
          <p:nvPr/>
        </p:nvGrpSpPr>
        <p:grpSpPr bwMode="auto">
          <a:xfrm>
            <a:off x="95958" y="93899"/>
            <a:ext cx="769938" cy="649287"/>
            <a:chOff x="669925" y="301625"/>
            <a:chExt cx="769938" cy="649288"/>
          </a:xfrm>
        </p:grpSpPr>
        <p:sp>
          <p:nvSpPr>
            <p:cNvPr id="1036" name="Oval 38"/>
            <p:cNvSpPr>
              <a:spLocks noChangeArrowheads="1"/>
            </p:cNvSpPr>
            <p:nvPr userDrawn="1"/>
          </p:nvSpPr>
          <p:spPr bwMode="auto">
            <a:xfrm>
              <a:off x="720725" y="314325"/>
              <a:ext cx="587375" cy="587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7" name="Picture 37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301625"/>
              <a:ext cx="769938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Line 20"/>
          <p:cNvSpPr>
            <a:spLocks noChangeShapeType="1"/>
          </p:cNvSpPr>
          <p:nvPr/>
        </p:nvSpPr>
        <p:spPr bwMode="auto">
          <a:xfrm flipH="1">
            <a:off x="2209800" y="76200"/>
            <a:ext cx="0" cy="622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24"/>
          <p:cNvSpPr>
            <a:spLocks noChangeArrowheads="1"/>
          </p:cNvSpPr>
          <p:nvPr/>
        </p:nvSpPr>
        <p:spPr bwMode="auto">
          <a:xfrm>
            <a:off x="889000" y="2730500"/>
            <a:ext cx="317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0" descr="Aqua_spacecraf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1095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718741" y="1888"/>
            <a:ext cx="1646538" cy="75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1" tIns="41015" rIns="82031" bIns="41015">
            <a:spAutoFit/>
          </a:bodyPr>
          <a:lstStyle/>
          <a:p>
            <a:pPr defTabSz="820738">
              <a:defRPr/>
            </a:pPr>
            <a:r>
              <a:rPr lang="en-US" sz="800" b="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National Aeronautics and </a:t>
            </a:r>
            <a:br>
              <a:rPr lang="en-US" sz="800" b="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b="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Space Administration</a:t>
            </a:r>
          </a:p>
          <a:p>
            <a:pPr defTabSz="820738">
              <a:defRPr/>
            </a:pPr>
            <a:endParaRPr lang="en-US" sz="300" b="0" dirty="0" smtClean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820738">
              <a:defRPr/>
            </a:pPr>
            <a:r>
              <a:rPr lang="en-US" sz="80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Jet Propulsion Laboratory</a:t>
            </a:r>
          </a:p>
          <a:p>
            <a:pPr defTabSz="820738">
              <a:defRPr/>
            </a:pPr>
            <a:r>
              <a:rPr lang="en-US" sz="800" b="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California Institute of Technology</a:t>
            </a:r>
          </a:p>
          <a:p>
            <a:pPr defTabSz="820738">
              <a:defRPr/>
            </a:pPr>
            <a:r>
              <a:rPr lang="en-US" sz="800" b="0" dirty="0" smtClean="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Pasadena, California</a:t>
            </a:r>
            <a:endParaRPr lang="en-US" sz="800" b="0" dirty="0">
              <a:solidFill>
                <a:srgbClr val="3333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 userDrawn="1"/>
        </p:nvSpPr>
        <p:spPr bwMode="auto">
          <a:xfrm>
            <a:off x="-22727" y="637760"/>
            <a:ext cx="224933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100" i="1" dirty="0" smtClean="0">
                <a:solidFill>
                  <a:srgbClr val="3333CC"/>
                </a:solidFill>
                <a:latin typeface="Arial" charset="0"/>
              </a:rPr>
              <a:t>Atmospheric Infrared Sounder</a:t>
            </a:r>
            <a:endParaRPr lang="en-US" sz="1100" dirty="0" smtClean="0">
              <a:solidFill>
                <a:srgbClr val="3333CC"/>
              </a:solidFill>
              <a:latin typeface="Helvetica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 userDrawn="1"/>
        </p:nvSpPr>
        <p:spPr bwMode="auto">
          <a:xfrm>
            <a:off x="2646363" y="6308790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CG 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7F7F7F"/>
                </a:solidFill>
                <a:latin typeface="Arial" charset="0"/>
                <a:cs typeface="Arial" charset="0"/>
              </a:rPr>
              <a:t>© </a:t>
            </a:r>
            <a:r>
              <a:rPr lang="en-US" sz="1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2016, </a:t>
            </a:r>
            <a:r>
              <a:rPr lang="en-US" sz="1000" dirty="0">
                <a:solidFill>
                  <a:srgbClr val="7F7F7F"/>
                </a:solidFill>
                <a:latin typeface="Arial" charset="0"/>
                <a:cs typeface="Arial" charset="0"/>
              </a:rPr>
              <a:t>All rights reserved. California Institute of Technology</a:t>
            </a:r>
            <a:br>
              <a:rPr lang="en-US" sz="1000" dirty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7F7F7F"/>
                </a:solidFill>
                <a:latin typeface="Arial" charset="0"/>
                <a:cs typeface="Arial" charset="0"/>
              </a:rPr>
              <a:t>Government sponsorship acknowledged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Common Formats and Consistent Products from </a:t>
            </a:r>
            <a:r>
              <a:rPr lang="en-US" sz="2800" b="1" dirty="0" smtClean="0"/>
              <a:t>Sounders</a:t>
            </a:r>
            <a:br>
              <a:rPr lang="en-US" sz="2800" b="1" dirty="0" smtClean="0"/>
            </a:br>
            <a:r>
              <a:rPr lang="en-US" sz="2800" b="1" dirty="0" smtClean="0"/>
              <a:t>Part </a:t>
            </a:r>
            <a:r>
              <a:rPr lang="en-US" sz="2800" b="1" dirty="0"/>
              <a:t>1:  Technical Issues</a:t>
            </a:r>
            <a:endParaRPr lang="en-US" sz="28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538141"/>
            <a:ext cx="6400800" cy="1752600"/>
          </a:xfrm>
        </p:spPr>
        <p:txBody>
          <a:bodyPr/>
          <a:lstStyle/>
          <a:p>
            <a:r>
              <a:rPr lang="en-US" sz="1800" dirty="0"/>
              <a:t>Evan M. </a:t>
            </a:r>
            <a:r>
              <a:rPr lang="en-US" sz="1800" dirty="0" smtClean="0"/>
              <a:t>Manning</a:t>
            </a:r>
          </a:p>
          <a:p>
            <a:r>
              <a:rPr lang="en-US" sz="1800" dirty="0" smtClean="0"/>
              <a:t>Jet </a:t>
            </a:r>
            <a:r>
              <a:rPr lang="en-US" sz="1800" dirty="0"/>
              <a:t>Propulsion Laboratory, California Institute of Technology,</a:t>
            </a:r>
          </a:p>
          <a:p>
            <a:r>
              <a:rPr lang="en-US" sz="1800" dirty="0"/>
              <a:t>4800 Oak Grove Dr., Pasadena, CA </a:t>
            </a:r>
            <a:r>
              <a:rPr lang="en-US" sz="1800" dirty="0" smtClean="0"/>
              <a:t>91109</a:t>
            </a: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17CC9-67A0-4A3C-8E24-4ABB01F496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8" y="1102326"/>
            <a:ext cx="7182143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netCDF4</a:t>
            </a:r>
          </a:p>
          <a:p>
            <a:pPr lvl="1"/>
            <a:r>
              <a:rPr lang="en-US" dirty="0" smtClean="0"/>
              <a:t>Built on HDF5 – but users should not use the HDF5 library </a:t>
            </a:r>
            <a:r>
              <a:rPr lang="en-US" dirty="0" smtClean="0"/>
              <a:t>directly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Compared to classic </a:t>
            </a:r>
            <a:r>
              <a:rPr lang="en-US" dirty="0" err="1" smtClean="0"/>
              <a:t>netCDF</a:t>
            </a:r>
            <a:r>
              <a:rPr lang="en-US" dirty="0" smtClean="0"/>
              <a:t> </a:t>
            </a:r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Strings</a:t>
            </a:r>
          </a:p>
          <a:p>
            <a:pPr lvl="1"/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compound </a:t>
            </a:r>
            <a:r>
              <a:rPr lang="en-US" dirty="0" smtClean="0"/>
              <a:t>types (</a:t>
            </a:r>
            <a:r>
              <a:rPr lang="en-US" dirty="0" smtClean="0"/>
              <a:t>structures)</a:t>
            </a:r>
          </a:p>
          <a:p>
            <a:pPr lvl="1"/>
            <a:r>
              <a:rPr lang="en-US" dirty="0" smtClean="0"/>
              <a:t>etc.</a:t>
            </a:r>
          </a:p>
          <a:p>
            <a:pPr lvl="3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 minimize use of these new features:</a:t>
            </a:r>
          </a:p>
          <a:p>
            <a:pPr lvl="1"/>
            <a:r>
              <a:rPr lang="en-US" dirty="0" smtClean="0"/>
              <a:t>Strings are used but not arrays of strings</a:t>
            </a:r>
          </a:p>
          <a:p>
            <a:pPr lvl="1"/>
            <a:r>
              <a:rPr lang="en-US" dirty="0" smtClean="0"/>
              <a:t>Groups are used but sparingly – most parameters are in the root group for most granule products</a:t>
            </a:r>
          </a:p>
          <a:p>
            <a:pPr lvl="1"/>
            <a:r>
              <a:rPr lang="en-US" dirty="0" smtClean="0"/>
              <a:t>Compound types are not used.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AIRS, </a:t>
            </a:r>
            <a:r>
              <a:rPr lang="en-US" dirty="0" err="1" smtClean="0"/>
              <a:t>SounderCDF</a:t>
            </a:r>
            <a:r>
              <a:rPr lang="en-US" dirty="0" smtClean="0"/>
              <a:t> Level-1 and Level-2 granule files are six minutes in duration – 45 8-second </a:t>
            </a:r>
            <a:r>
              <a:rPr lang="en-US" dirty="0" smtClean="0"/>
              <a:t>cycles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But unlike AIRS these granules are closely aligned with UTC time, the first one starting within 8 seconds of midnight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File names have both start time to the nearest minute and granule number:</a:t>
            </a:r>
          </a:p>
          <a:p>
            <a:pPr lvl="1"/>
            <a:r>
              <a:rPr lang="pt-BR" b="1" dirty="0" smtClean="0"/>
              <a:t>SNDR.SNPP.ATMS.</a:t>
            </a:r>
            <a:r>
              <a:rPr lang="pt-BR" b="1" dirty="0" smtClean="0">
                <a:solidFill>
                  <a:srgbClr val="FF0000"/>
                </a:solidFill>
              </a:rPr>
              <a:t>20120228T2354</a:t>
            </a:r>
            <a:r>
              <a:rPr lang="pt-BR" b="1" dirty="0" smtClean="0"/>
              <a:t>.m06.</a:t>
            </a:r>
            <a:r>
              <a:rPr lang="pt-BR" b="1" dirty="0" smtClean="0">
                <a:solidFill>
                  <a:srgbClr val="00B050"/>
                </a:solidFill>
              </a:rPr>
              <a:t>g240</a:t>
            </a:r>
            <a:r>
              <a:rPr lang="pt-BR" b="1" dirty="0" smtClean="0"/>
              <a:t>.L1B.std.v01_00_00.J.160908005508.nc</a:t>
            </a:r>
          </a:p>
          <a:p>
            <a:pPr lvl="1"/>
            <a:endParaRPr lang="en-US" dirty="0"/>
          </a:p>
          <a:p>
            <a:r>
              <a:rPr lang="en-US" dirty="0" smtClean="0"/>
              <a:t>The structure is swath-like with primary cross-scan and along-scan dimensions: </a:t>
            </a:r>
            <a:r>
              <a:rPr lang="en-US" dirty="0" err="1" smtClean="0">
                <a:solidFill>
                  <a:srgbClr val="00B050"/>
                </a:solidFill>
              </a:rPr>
              <a:t>atrack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xtrack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Plus </a:t>
            </a:r>
            <a:r>
              <a:rPr lang="en-US" dirty="0" err="1" smtClean="0">
                <a:solidFill>
                  <a:srgbClr val="00B050"/>
                </a:solidFill>
              </a:rPr>
              <a:t>fov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CrIS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netCDF4 allows a hierarchical structure – “groups”</a:t>
            </a:r>
          </a:p>
          <a:p>
            <a:pPr lvl="1"/>
            <a:r>
              <a:rPr lang="en-US" dirty="0" smtClean="0"/>
              <a:t>This allows useful partitioning of data</a:t>
            </a:r>
          </a:p>
          <a:p>
            <a:pPr lvl="1"/>
            <a:r>
              <a:rPr lang="en-US" dirty="0" smtClean="0"/>
              <a:t>But too much use of the group structure imposes a burden on users, so we keep it simple</a:t>
            </a:r>
          </a:p>
          <a:p>
            <a:r>
              <a:rPr lang="en-US" dirty="0" smtClean="0"/>
              <a:t>Granule Level-1 and Level-2 files will have all of the most commonly used variables in the </a:t>
            </a:r>
            <a:r>
              <a:rPr lang="en-US" dirty="0" smtClean="0">
                <a:solidFill>
                  <a:srgbClr val="800000"/>
                </a:solidFill>
              </a:rPr>
              <a:t>root</a:t>
            </a:r>
            <a:r>
              <a:rPr lang="en-US" dirty="0" smtClean="0"/>
              <a:t> group:</a:t>
            </a:r>
          </a:p>
          <a:p>
            <a:pPr lvl="2"/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Geolocation</a:t>
            </a:r>
          </a:p>
          <a:p>
            <a:pPr lvl="2"/>
            <a:r>
              <a:rPr lang="en-US" dirty="0" smtClean="0"/>
              <a:t>QC</a:t>
            </a:r>
          </a:p>
          <a:p>
            <a:pPr lvl="1"/>
            <a:r>
              <a:rPr lang="en-US" dirty="0" smtClean="0"/>
              <a:t>Casual users can ignore the group feature entirely</a:t>
            </a:r>
          </a:p>
          <a:p>
            <a:pPr lvl="1"/>
            <a:r>
              <a:rPr lang="en-US" dirty="0" smtClean="0"/>
              <a:t>It will be easy to order data with any additional groups stripped out</a:t>
            </a:r>
          </a:p>
          <a:p>
            <a:pPr lvl="1"/>
            <a:r>
              <a:rPr lang="en-US" dirty="0" smtClean="0"/>
              <a:t>An “</a:t>
            </a:r>
            <a:r>
              <a:rPr lang="en-US" dirty="0" smtClean="0">
                <a:solidFill>
                  <a:srgbClr val="800000"/>
                </a:solidFill>
              </a:rPr>
              <a:t>aux</a:t>
            </a:r>
            <a:r>
              <a:rPr lang="en-US" dirty="0" smtClean="0"/>
              <a:t>” group holds extra information not of interest to most users</a:t>
            </a:r>
          </a:p>
          <a:p>
            <a:pPr lvl="2"/>
            <a:r>
              <a:rPr lang="en-US" dirty="0" smtClean="0"/>
              <a:t>L1B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aux</a:t>
            </a:r>
            <a:r>
              <a:rPr lang="en-US" dirty="0" smtClean="0"/>
              <a:t> includes imaginary components, OPD, fold points, laser wavelength</a:t>
            </a:r>
          </a:p>
          <a:p>
            <a:pPr lvl="2"/>
            <a:r>
              <a:rPr lang="en-US" dirty="0" smtClean="0"/>
              <a:t>L1B ATMS </a:t>
            </a:r>
            <a:r>
              <a:rPr lang="en-US" dirty="0" smtClean="0">
                <a:solidFill>
                  <a:srgbClr val="800000"/>
                </a:solidFill>
              </a:rPr>
              <a:t>aux</a:t>
            </a:r>
            <a:r>
              <a:rPr lang="en-US" dirty="0" smtClean="0"/>
              <a:t> includes calibration coefficients and hot &amp; cold calibration temperatures</a:t>
            </a:r>
          </a:p>
          <a:p>
            <a:pPr lvl="2"/>
            <a:r>
              <a:rPr lang="en-US" dirty="0" smtClean="0"/>
              <a:t>L2 </a:t>
            </a:r>
            <a:r>
              <a:rPr lang="en-US" dirty="0" smtClean="0">
                <a:solidFill>
                  <a:srgbClr val="800000"/>
                </a:solidFill>
              </a:rPr>
              <a:t>aux</a:t>
            </a:r>
            <a:r>
              <a:rPr lang="en-US" dirty="0" smtClean="0"/>
              <a:t> varies by algorithm</a:t>
            </a:r>
          </a:p>
          <a:p>
            <a:pPr lvl="3"/>
            <a:r>
              <a:rPr lang="en-US" dirty="0" smtClean="0"/>
              <a:t>L2 </a:t>
            </a:r>
            <a:r>
              <a:rPr lang="en-US" dirty="0" smtClean="0">
                <a:solidFill>
                  <a:srgbClr val="800000"/>
                </a:solidFill>
              </a:rPr>
              <a:t>aux</a:t>
            </a:r>
            <a:r>
              <a:rPr lang="en-US" dirty="0" smtClean="0"/>
              <a:t> for GSFC algorithm includes first guess, MW-only, QC predictors</a:t>
            </a:r>
          </a:p>
          <a:p>
            <a:pPr lvl="1"/>
            <a:r>
              <a:rPr lang="en-US" dirty="0" smtClean="0"/>
              <a:t>L2 also has a “</a:t>
            </a:r>
            <a:r>
              <a:rPr lang="en-US" dirty="0" err="1" smtClean="0">
                <a:solidFill>
                  <a:srgbClr val="800000"/>
                </a:solidFill>
              </a:rPr>
              <a:t>col_den</a:t>
            </a:r>
            <a:r>
              <a:rPr lang="en-US" dirty="0" smtClean="0"/>
              <a:t>” group with column density profiles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Structure for subset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file types include SNO, Match-Ups, calibration subset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Subset files add a layer of group structure at the top, so there are groups for L1B ATMS vs L1B </a:t>
            </a:r>
            <a:r>
              <a:rPr lang="en-US" dirty="0" err="1" smtClean="0"/>
              <a:t>CrIS</a:t>
            </a:r>
            <a:r>
              <a:rPr lang="en-US" dirty="0" smtClean="0"/>
              <a:t> vs L2 </a:t>
            </a:r>
            <a:r>
              <a:rPr lang="en-US" dirty="0" err="1" smtClean="0"/>
              <a:t>CrIMSS</a:t>
            </a:r>
            <a:r>
              <a:rPr lang="en-US" dirty="0" smtClean="0"/>
              <a:t> and new groups with info on the selection process and per-granule info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Example: SNO of Aqua AMSU-A with ATMS: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/l1b_amsua </a:t>
            </a:r>
            <a:r>
              <a:rPr lang="en-US" dirty="0" smtClean="0"/>
              <a:t>– </a:t>
            </a:r>
            <a:r>
              <a:rPr lang="en-US" dirty="0" err="1" smtClean="0"/>
              <a:t>obs</a:t>
            </a:r>
            <a:r>
              <a:rPr lang="en-US" dirty="0" smtClean="0"/>
              <a:t> from L1B AMSU-A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/l1b_atms </a:t>
            </a:r>
            <a:r>
              <a:rPr lang="en-US" dirty="0" smtClean="0"/>
              <a:t>– </a:t>
            </a:r>
            <a:r>
              <a:rPr lang="en-US" dirty="0" err="1" smtClean="0"/>
              <a:t>obs</a:t>
            </a:r>
            <a:r>
              <a:rPr lang="en-US" dirty="0" smtClean="0"/>
              <a:t> from L1B ATMS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/select </a:t>
            </a:r>
            <a:r>
              <a:rPr lang="en-US" dirty="0" smtClean="0"/>
              <a:t>– info about the match: </a:t>
            </a:r>
            <a:r>
              <a:rPr lang="en-US" dirty="0" smtClean="0">
                <a:solidFill>
                  <a:srgbClr val="00B050"/>
                </a:solidFill>
              </a:rPr>
              <a:t>distance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dtime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/l1b_amsua_ingran </a:t>
            </a:r>
            <a:r>
              <a:rPr lang="en-US" dirty="0" smtClean="0"/>
              <a:t>– AMSU-A attributes as 240-element arrays: </a:t>
            </a:r>
            <a:r>
              <a:rPr lang="en-US" dirty="0" err="1" smtClean="0">
                <a:solidFill>
                  <a:srgbClr val="00B050"/>
                </a:solidFill>
              </a:rPr>
              <a:t>ingran_gran_id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ingran_file_name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ingran_day_night_flag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/l1b_atms_ingran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dimensions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b="1" dirty="0" err="1" smtClean="0">
                <a:solidFill>
                  <a:srgbClr val="0070C0"/>
                </a:solidFill>
              </a:rPr>
              <a:t>track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Along-track horizontal dimension: 45 or 135</a:t>
            </a:r>
            <a:endParaRPr lang="en-US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xtrack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Cross-track horizontal dimension: 30 or 96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dirty="0" err="1" smtClean="0">
                <a:solidFill>
                  <a:srgbClr val="0070C0"/>
                </a:solidFill>
              </a:rPr>
              <a:t>ov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FOV dimension within FOR: 9</a:t>
            </a:r>
          </a:p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hannel</a:t>
            </a:r>
          </a:p>
          <a:p>
            <a:pPr lvl="1"/>
            <a:r>
              <a:rPr lang="en-US" dirty="0" smtClean="0"/>
              <a:t>ATMS channel dimension: 22</a:t>
            </a:r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and</a:t>
            </a:r>
          </a:p>
          <a:p>
            <a:pPr lvl="1"/>
            <a:r>
              <a:rPr lang="en-US" dirty="0" smtClean="0"/>
              <a:t>ATMS band dimension for geolocation (1.1, 2.2, 5.2 degree FOVs): 3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chan_lw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chan_mw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chan_sw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channel dimension</a:t>
            </a:r>
          </a:p>
          <a:p>
            <a:pPr lvl="1"/>
            <a:r>
              <a:rPr lang="en-US" b="1" dirty="0" err="1">
                <a:solidFill>
                  <a:srgbClr val="0070C0"/>
                </a:solidFill>
              </a:rPr>
              <a:t>w</a:t>
            </a:r>
            <a:r>
              <a:rPr lang="en-US" b="1" dirty="0" err="1" smtClean="0">
                <a:solidFill>
                  <a:srgbClr val="0070C0"/>
                </a:solidFill>
              </a:rPr>
              <a:t>num_lw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etc. have frequencies in wavenumber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lev_100</a:t>
            </a:r>
          </a:p>
          <a:p>
            <a:pPr lvl="1"/>
            <a:r>
              <a:rPr lang="en-US" dirty="0" smtClean="0"/>
              <a:t>100 pressure levels</a:t>
            </a:r>
          </a:p>
          <a:p>
            <a:pPr lvl="1"/>
            <a:r>
              <a:rPr lang="en-US" dirty="0" smtClean="0"/>
              <a:t>Coordinate variable </a:t>
            </a:r>
            <a:r>
              <a:rPr lang="en-US" b="1" dirty="0" smtClean="0">
                <a:solidFill>
                  <a:srgbClr val="0070C0"/>
                </a:solidFill>
              </a:rPr>
              <a:t>lev_100</a:t>
            </a:r>
            <a:r>
              <a:rPr lang="en-US" dirty="0" smtClean="0"/>
              <a:t> has the pressures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lay_100</a:t>
            </a:r>
          </a:p>
          <a:p>
            <a:pPr lvl="1"/>
            <a:r>
              <a:rPr lang="en-US" dirty="0" smtClean="0"/>
              <a:t>100 pressure layers</a:t>
            </a:r>
          </a:p>
          <a:p>
            <a:pPr lvl="1"/>
            <a:r>
              <a:rPr lang="en-US" dirty="0" smtClean="0"/>
              <a:t>Coordinate variable </a:t>
            </a:r>
            <a:r>
              <a:rPr lang="en-US" b="1" dirty="0" smtClean="0">
                <a:solidFill>
                  <a:srgbClr val="0070C0"/>
                </a:solidFill>
              </a:rPr>
              <a:t>lay_100</a:t>
            </a:r>
            <a:r>
              <a:rPr lang="en-US" dirty="0" smtClean="0"/>
              <a:t> has the mid-layer pressures</a:t>
            </a:r>
          </a:p>
          <a:p>
            <a:pPr lvl="1"/>
            <a:r>
              <a:rPr lang="en-US" dirty="0" smtClean="0"/>
              <a:t>Boundary variable </a:t>
            </a:r>
            <a:r>
              <a:rPr lang="en-US" b="1" dirty="0" smtClean="0">
                <a:solidFill>
                  <a:srgbClr val="0070C0"/>
                </a:solidFill>
              </a:rPr>
              <a:t>lay_100_bnds</a:t>
            </a:r>
            <a:r>
              <a:rPr lang="en-US" dirty="0" smtClean="0"/>
              <a:t> has the layer boundaries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SounderCDF</a:t>
            </a:r>
            <a:r>
              <a:rPr lang="en-US" dirty="0" smtClean="0"/>
              <a:t> files contain many attributes.</a:t>
            </a:r>
          </a:p>
          <a:p>
            <a:pPr lvl="1"/>
            <a:r>
              <a:rPr lang="en-US" dirty="0" smtClean="0"/>
              <a:t>Global attributes are like metadata giving info at the file level or higher</a:t>
            </a:r>
          </a:p>
          <a:p>
            <a:pPr lvl="2"/>
            <a:r>
              <a:rPr lang="en-US" dirty="0" smtClean="0"/>
              <a:t>Many are required or recommended by </a:t>
            </a:r>
            <a:r>
              <a:rPr lang="en-US" b="1" dirty="0" smtClean="0">
                <a:solidFill>
                  <a:srgbClr val="660033"/>
                </a:solidFill>
              </a:rPr>
              <a:t>CF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660033"/>
                </a:solidFill>
              </a:rPr>
              <a:t>ACDD</a:t>
            </a:r>
          </a:p>
          <a:p>
            <a:pPr lvl="3"/>
            <a:r>
              <a:rPr lang="en-US" b="1" dirty="0" smtClean="0">
                <a:solidFill>
                  <a:srgbClr val="660033"/>
                </a:solidFill>
              </a:rPr>
              <a:t>ACDD</a:t>
            </a:r>
            <a:r>
              <a:rPr lang="en-US" dirty="0" smtClean="0"/>
              <a:t> attributes generally describe the data set to a new user: instrument, platform, publisher, </a:t>
            </a:r>
            <a:r>
              <a:rPr lang="is-IS" dirty="0" smtClean="0"/>
              <a:t>…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Variable attributes provide information about each variable</a:t>
            </a:r>
          </a:p>
          <a:p>
            <a:pPr lvl="2"/>
            <a:r>
              <a:rPr lang="en-US" b="1" dirty="0" err="1">
                <a:solidFill>
                  <a:srgbClr val="00B050"/>
                </a:solidFill>
              </a:rPr>
              <a:t>l</a:t>
            </a:r>
            <a:r>
              <a:rPr lang="en-US" b="1" dirty="0" err="1" smtClean="0">
                <a:solidFill>
                  <a:srgbClr val="00B050"/>
                </a:solidFill>
              </a:rPr>
              <a:t>ong_name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escription</a:t>
            </a:r>
          </a:p>
          <a:p>
            <a:pPr lvl="2"/>
            <a:r>
              <a:rPr lang="en-US" b="1" dirty="0" err="1">
                <a:solidFill>
                  <a:srgbClr val="00B050"/>
                </a:solidFill>
              </a:rPr>
              <a:t>s</a:t>
            </a:r>
            <a:r>
              <a:rPr lang="en-US" b="1" dirty="0" err="1" smtClean="0">
                <a:solidFill>
                  <a:srgbClr val="00B050"/>
                </a:solidFill>
              </a:rPr>
              <a:t>tandard_name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dirty="0" smtClean="0">
                <a:solidFill>
                  <a:srgbClr val="00B050"/>
                </a:solidFill>
              </a:rPr>
              <a:t>nits</a:t>
            </a:r>
          </a:p>
          <a:p>
            <a:pPr lvl="2"/>
            <a:r>
              <a:rPr lang="en-US" b="1" dirty="0" err="1" smtClean="0">
                <a:solidFill>
                  <a:srgbClr val="00B050"/>
                </a:solidFill>
              </a:rPr>
              <a:t>coverage_content_type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err="1" smtClean="0">
                <a:solidFill>
                  <a:srgbClr val="00B050"/>
                </a:solidFill>
              </a:rPr>
              <a:t>valid_range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Coordinates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bounds</a:t>
            </a:r>
            <a:r>
              <a:rPr lang="en-US" b="1" dirty="0">
                <a:solidFill>
                  <a:srgbClr val="00B050"/>
                </a:solidFill>
              </a:rPr>
              <a:t>	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_</a:t>
            </a:r>
            <a:r>
              <a:rPr lang="en-US" b="1" dirty="0" err="1" smtClean="0">
                <a:solidFill>
                  <a:srgbClr val="00B050"/>
                </a:solidFill>
              </a:rPr>
              <a:t>FillValue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err="1" smtClean="0">
                <a:solidFill>
                  <a:srgbClr val="00B050"/>
                </a:solidFill>
              </a:rPr>
              <a:t>ancillary_variables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err="1" smtClean="0">
                <a:solidFill>
                  <a:srgbClr val="00B050"/>
                </a:solidFill>
              </a:rPr>
              <a:t>cell_methods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b="1" dirty="0" err="1" smtClean="0">
                <a:solidFill>
                  <a:srgbClr val="00B050"/>
                </a:solidFill>
              </a:rPr>
              <a:t>flag_values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flag_masks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flag_meanings</a:t>
            </a:r>
            <a:r>
              <a:rPr lang="en-US" b="1" dirty="0"/>
              <a:t>	</a:t>
            </a:r>
            <a:r>
              <a:rPr lang="en-US" dirty="0"/>
              <a:t>						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21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variable has several “</a:t>
            </a:r>
            <a:r>
              <a:rPr lang="en-US" b="1" dirty="0" smtClean="0">
                <a:solidFill>
                  <a:srgbClr val="0070C0"/>
                </a:solidFill>
              </a:rPr>
              <a:t>names</a:t>
            </a:r>
            <a:r>
              <a:rPr lang="en-US" dirty="0" smtClean="0"/>
              <a:t>”:</a:t>
            </a:r>
          </a:p>
          <a:p>
            <a:r>
              <a:rPr lang="en-US" dirty="0" smtClean="0"/>
              <a:t>The actual name of the variable</a:t>
            </a:r>
          </a:p>
          <a:p>
            <a:pPr lvl="1"/>
            <a:r>
              <a:rPr lang="en-US" dirty="0" smtClean="0"/>
              <a:t>We have complete freedom</a:t>
            </a:r>
          </a:p>
          <a:p>
            <a:pPr lvl="1"/>
            <a:r>
              <a:rPr lang="en-US" dirty="0" smtClean="0"/>
              <a:t>We go with easy-to-type, short but not cryptic, underscores, no caps:</a:t>
            </a:r>
          </a:p>
          <a:p>
            <a:pPr lvl="2"/>
            <a:r>
              <a:rPr lang="en-US" b="1" dirty="0" err="1">
                <a:solidFill>
                  <a:srgbClr val="00B050"/>
                </a:solidFill>
              </a:rPr>
              <a:t>l</a:t>
            </a:r>
            <a:r>
              <a:rPr lang="en-US" b="1" dirty="0" err="1" smtClean="0">
                <a:solidFill>
                  <a:srgbClr val="00B050"/>
                </a:solidFill>
              </a:rPr>
              <a:t>at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land_frac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antenna_temp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rad_lw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air_temp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“</a:t>
            </a:r>
            <a:r>
              <a:rPr lang="en-US" b="1" dirty="0" err="1">
                <a:solidFill>
                  <a:srgbClr val="660033"/>
                </a:solidFill>
              </a:rPr>
              <a:t>s</a:t>
            </a:r>
            <a:r>
              <a:rPr lang="en-US" b="1" dirty="0" err="1" smtClean="0">
                <a:solidFill>
                  <a:srgbClr val="660033"/>
                </a:solidFill>
              </a:rPr>
              <a:t>tandard_name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CF maintains a table.  Not all variables have standard names.  New names can be added after discussion.</a:t>
            </a:r>
          </a:p>
          <a:p>
            <a:pPr lvl="1"/>
            <a:r>
              <a:rPr lang="en-US" dirty="0" smtClean="0"/>
              <a:t>Names are precise: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b="1" dirty="0" smtClean="0">
                <a:solidFill>
                  <a:srgbClr val="00B050"/>
                </a:solidFill>
              </a:rPr>
              <a:t>atitude, </a:t>
            </a:r>
            <a:r>
              <a:rPr lang="en-US" b="1" dirty="0" err="1" smtClean="0">
                <a:solidFill>
                  <a:srgbClr val="00B050"/>
                </a:solidFill>
              </a:rPr>
              <a:t>land_area_fraction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antenna_temperature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toa_outgoing_radiance_per_unit_wavenumber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air_temperature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“</a:t>
            </a:r>
            <a:r>
              <a:rPr lang="en-US" b="1" dirty="0" err="1" smtClean="0">
                <a:solidFill>
                  <a:srgbClr val="660033"/>
                </a:solidFill>
              </a:rPr>
              <a:t>long_name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Freeform, suitable for use as an axis label by automatic plotting tools</a:t>
            </a:r>
          </a:p>
          <a:p>
            <a:pPr lvl="1"/>
            <a:r>
              <a:rPr lang="en-US" dirty="0" smtClean="0"/>
              <a:t>Long for a name but short for a description: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“latitude”, “</a:t>
            </a:r>
            <a:r>
              <a:rPr lang="en-US" b="1" dirty="0">
                <a:solidFill>
                  <a:srgbClr val="00B050"/>
                </a:solidFill>
              </a:rPr>
              <a:t>land </a:t>
            </a:r>
            <a:r>
              <a:rPr lang="en-US" b="1" dirty="0" smtClean="0">
                <a:solidFill>
                  <a:srgbClr val="00B050"/>
                </a:solidFill>
              </a:rPr>
              <a:t>fraction”, “</a:t>
            </a:r>
            <a:r>
              <a:rPr lang="en-US" b="1" dirty="0">
                <a:solidFill>
                  <a:srgbClr val="00B050"/>
                </a:solidFill>
              </a:rPr>
              <a:t>antenna </a:t>
            </a:r>
            <a:r>
              <a:rPr lang="en-US" b="1" dirty="0" smtClean="0">
                <a:solidFill>
                  <a:srgbClr val="00B050"/>
                </a:solidFill>
              </a:rPr>
              <a:t>temperature”, “</a:t>
            </a:r>
            <a:r>
              <a:rPr lang="en-US" b="1" dirty="0">
                <a:solidFill>
                  <a:srgbClr val="00B050"/>
                </a:solidFill>
              </a:rPr>
              <a:t>longwave real spectral </a:t>
            </a:r>
            <a:r>
              <a:rPr lang="en-US" b="1" dirty="0" smtClean="0">
                <a:solidFill>
                  <a:srgbClr val="00B050"/>
                </a:solidFill>
              </a:rPr>
              <a:t>radiance”, “</a:t>
            </a:r>
            <a:r>
              <a:rPr lang="en-US" b="1" dirty="0">
                <a:solidFill>
                  <a:srgbClr val="00B050"/>
                </a:solidFill>
              </a:rPr>
              <a:t>air temperature </a:t>
            </a:r>
            <a:r>
              <a:rPr lang="en-US" b="1" dirty="0" smtClean="0">
                <a:solidFill>
                  <a:srgbClr val="00B050"/>
                </a:solidFill>
              </a:rPr>
              <a:t>profile”</a:t>
            </a:r>
          </a:p>
          <a:p>
            <a:r>
              <a:rPr lang="en-US" dirty="0" smtClean="0"/>
              <a:t>“</a:t>
            </a:r>
            <a:r>
              <a:rPr lang="en-US" b="1" dirty="0">
                <a:solidFill>
                  <a:srgbClr val="660033"/>
                </a:solidFill>
              </a:rPr>
              <a:t>d</a:t>
            </a:r>
            <a:r>
              <a:rPr lang="en-US" b="1" dirty="0" smtClean="0">
                <a:solidFill>
                  <a:srgbClr val="660033"/>
                </a:solidFill>
              </a:rPr>
              <a:t>escription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 full description, excluding things like units covered in other attributes</a:t>
            </a:r>
          </a:p>
          <a:p>
            <a:pPr lvl="1"/>
            <a:r>
              <a:rPr lang="en-US" dirty="0" smtClean="0"/>
              <a:t>Similar to what you might find in a format specification, but right there in the file: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latitude of FOV </a:t>
            </a:r>
            <a:r>
              <a:rPr lang="en-US" b="1" dirty="0" smtClean="0">
                <a:solidFill>
                  <a:srgbClr val="00B050"/>
                </a:solidFill>
              </a:rPr>
              <a:t>center”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land fraction over the </a:t>
            </a:r>
            <a:r>
              <a:rPr lang="en-US" b="1" dirty="0" smtClean="0">
                <a:solidFill>
                  <a:srgbClr val="00B050"/>
                </a:solidFill>
              </a:rPr>
              <a:t>FOV”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Calibrated scene brightness temperature for each ATMS channel and beam position. This output is the Rayleigh equivalent temperature and not the Planck blackbody equivalent </a:t>
            </a:r>
            <a:r>
              <a:rPr lang="en-US" b="1" dirty="0" smtClean="0">
                <a:solidFill>
                  <a:srgbClr val="00B050"/>
                </a:solidFill>
              </a:rPr>
              <a:t>temperature”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longwave real spectral </a:t>
            </a:r>
            <a:r>
              <a:rPr lang="en-US" b="1" dirty="0" smtClean="0">
                <a:solidFill>
                  <a:srgbClr val="00B050"/>
                </a:solidFill>
              </a:rPr>
              <a:t>radiance”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air temperature profile on 100 </a:t>
            </a:r>
            <a:r>
              <a:rPr lang="en-US" b="1" dirty="0" smtClean="0">
                <a:solidFill>
                  <a:srgbClr val="00B050"/>
                </a:solidFill>
              </a:rPr>
              <a:t>levels”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attribute example: 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float</a:t>
            </a:r>
            <a:r>
              <a:rPr lang="en-US" sz="2400" dirty="0" smtClean="0"/>
              <a:t>   </a:t>
            </a:r>
            <a:r>
              <a:rPr lang="en-US" sz="2400" b="1" dirty="0" err="1" smtClean="0"/>
              <a:t>lon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atrack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xtrack</a:t>
            </a:r>
            <a:r>
              <a:rPr lang="en-US" sz="2400" dirty="0" smtClean="0"/>
              <a:t>);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units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 err="1"/>
              <a:t>degrees_east</a:t>
            </a:r>
            <a:r>
              <a:rPr lang="en-US" sz="2400" dirty="0" smtClean="0"/>
              <a:t>";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float</a:t>
            </a:r>
            <a:r>
              <a:rPr lang="en-US" sz="2400" dirty="0" smtClean="0"/>
              <a:t>  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valid_range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-</a:t>
            </a:r>
            <a:r>
              <a:rPr lang="en-US" sz="2400" dirty="0"/>
              <a:t>180.0,  180.0</a:t>
            </a:r>
            <a:r>
              <a:rPr lang="en-US" sz="2400" dirty="0" smtClean="0"/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long_name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/>
              <a:t>longitude</a:t>
            </a:r>
            <a:r>
              <a:rPr lang="en-US" sz="2400" dirty="0" smtClean="0"/>
              <a:t>";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standard_name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/>
              <a:t>longitude</a:t>
            </a:r>
            <a:r>
              <a:rPr lang="en-US" sz="2400" dirty="0" smtClean="0"/>
              <a:t>";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description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/>
              <a:t>longitude of FOV center</a:t>
            </a:r>
            <a:r>
              <a:rPr lang="en-US" sz="2400" dirty="0" smtClean="0"/>
              <a:t>";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float</a:t>
            </a:r>
            <a:r>
              <a:rPr lang="en-US" sz="2400" dirty="0" smtClean="0"/>
              <a:t>   </a:t>
            </a:r>
            <a:r>
              <a:rPr lang="en-US" sz="2400" dirty="0" err="1" smtClean="0">
                <a:solidFill>
                  <a:srgbClr val="660033"/>
                </a:solidFill>
              </a:rPr>
              <a:t>lon</a:t>
            </a:r>
            <a:r>
              <a:rPr lang="en-US" sz="2400" dirty="0">
                <a:solidFill>
                  <a:srgbClr val="660033"/>
                </a:solidFill>
              </a:rPr>
              <a:t>:</a:t>
            </a:r>
            <a:r>
              <a:rPr lang="en-US" sz="2400" dirty="0"/>
              <a:t>_</a:t>
            </a:r>
            <a:r>
              <a:rPr lang="en-US" sz="2400" dirty="0" err="1" smtClean="0"/>
              <a:t>FillValue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9.9692099683868690e+36f</a:t>
            </a:r>
            <a:r>
              <a:rPr lang="en-US" sz="2400" dirty="0" smtClean="0"/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coverage_content_type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 err="1"/>
              <a:t>referenceInformation</a:t>
            </a:r>
            <a:r>
              <a:rPr lang="en-US" sz="2400" dirty="0" smtClean="0"/>
              <a:t>";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string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lon:</a:t>
            </a:r>
            <a:r>
              <a:rPr lang="en-US" sz="2400" dirty="0" err="1" smtClean="0"/>
              <a:t>bounds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smtClean="0"/>
              <a:t>"</a:t>
            </a:r>
            <a:r>
              <a:rPr lang="en-US" sz="2400" dirty="0" err="1"/>
              <a:t>lon_bnds</a:t>
            </a:r>
            <a:r>
              <a:rPr lang="en-US" sz="2400" dirty="0"/>
              <a:t>";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9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Gran_id</a:t>
            </a:r>
            <a:r>
              <a:rPr lang="en-US" dirty="0" smtClean="0"/>
              <a:t>, </a:t>
            </a:r>
            <a:r>
              <a:rPr lang="en-US" dirty="0" err="1" smtClean="0"/>
              <a:t>Obs_id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observation (granule, FOR, and FOV) has a unique identifier over the entire mission.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These will be kept alongside the data in subsets like SNO, match-ups, calibration subset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They should be used when sample granules, spectra, or profiles are included in papers or presentations</a:t>
            </a:r>
          </a:p>
          <a:p>
            <a:pPr lvl="4"/>
            <a:endParaRPr lang="en-US" dirty="0" smtClean="0"/>
          </a:p>
          <a:p>
            <a:r>
              <a:rPr lang="en-US" b="1" dirty="0" err="1">
                <a:solidFill>
                  <a:srgbClr val="660033"/>
                </a:solidFill>
              </a:rPr>
              <a:t>g</a:t>
            </a:r>
            <a:r>
              <a:rPr lang="en-US" b="1" dirty="0" err="1" smtClean="0">
                <a:solidFill>
                  <a:srgbClr val="660033"/>
                </a:solidFill>
              </a:rPr>
              <a:t>ran_id</a:t>
            </a:r>
            <a:r>
              <a:rPr lang="en-US" dirty="0" smtClean="0"/>
              <a:t>: </a:t>
            </a:r>
            <a:r>
              <a:rPr lang="en-US" dirty="0" err="1" smtClean="0"/>
              <a:t>yyyymmdd</a:t>
            </a:r>
            <a:r>
              <a:rPr lang="en-US" b="1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/>
              <a:t>hhmm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0000C1"/>
                </a:solidFill>
              </a:rPr>
              <a:t>20160914T1124</a:t>
            </a:r>
          </a:p>
          <a:p>
            <a:pPr lvl="3"/>
            <a:endParaRPr lang="en-US" dirty="0" smtClean="0"/>
          </a:p>
          <a:p>
            <a:r>
              <a:rPr lang="en-US" b="1" dirty="0" err="1">
                <a:solidFill>
                  <a:srgbClr val="660033"/>
                </a:solidFill>
              </a:rPr>
              <a:t>o</a:t>
            </a:r>
            <a:r>
              <a:rPr lang="en-US" b="1" dirty="0" err="1" smtClean="0">
                <a:solidFill>
                  <a:srgbClr val="660033"/>
                </a:solidFill>
              </a:rPr>
              <a:t>bs_id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ATMS: </a:t>
            </a:r>
            <a:r>
              <a:rPr lang="en-US" dirty="0" err="1" smtClean="0"/>
              <a:t>yyyymmdd</a:t>
            </a:r>
            <a:r>
              <a:rPr lang="en-US" b="1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/>
              <a:t>hhmm.aaa</a:t>
            </a:r>
            <a:r>
              <a:rPr lang="en-US" b="1" dirty="0" err="1" smtClean="0">
                <a:solidFill>
                  <a:srgbClr val="00B050"/>
                </a:solidFill>
              </a:rPr>
              <a:t>E</a:t>
            </a:r>
            <a:r>
              <a:rPr lang="en-US" dirty="0" err="1" smtClean="0"/>
              <a:t>xx</a:t>
            </a:r>
            <a:r>
              <a:rPr lang="en-US" dirty="0" smtClean="0"/>
              <a:t> -- </a:t>
            </a:r>
            <a:r>
              <a:rPr lang="en-US" b="1" dirty="0" smtClean="0">
                <a:solidFill>
                  <a:srgbClr val="0000C1"/>
                </a:solidFill>
              </a:rPr>
              <a:t>20160914T1124.135E96</a:t>
            </a:r>
          </a:p>
          <a:p>
            <a:pPr lvl="1"/>
            <a:r>
              <a:rPr lang="en-US" dirty="0" err="1"/>
              <a:t>CrIS</a:t>
            </a:r>
            <a:r>
              <a:rPr lang="en-US" dirty="0"/>
              <a:t> FOR, FOR-oriented L2: </a:t>
            </a:r>
            <a:r>
              <a:rPr lang="en-US" dirty="0" err="1" smtClean="0"/>
              <a:t>yyyymmdd</a:t>
            </a:r>
            <a:r>
              <a:rPr lang="en-US" b="1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/>
              <a:t>hhmm.aa</a:t>
            </a:r>
            <a:r>
              <a:rPr lang="en-US" b="1" dirty="0" err="1" smtClean="0">
                <a:solidFill>
                  <a:srgbClr val="00B050"/>
                </a:solidFill>
              </a:rPr>
              <a:t>E</a:t>
            </a:r>
            <a:r>
              <a:rPr lang="en-US" dirty="0" err="1" smtClean="0"/>
              <a:t>xx</a:t>
            </a:r>
            <a:r>
              <a:rPr lang="en-US" dirty="0" smtClean="0"/>
              <a:t> </a:t>
            </a:r>
            <a:r>
              <a:rPr lang="en-US" dirty="0"/>
              <a:t>-- </a:t>
            </a:r>
            <a:r>
              <a:rPr lang="en-US" b="1" dirty="0" smtClean="0">
                <a:solidFill>
                  <a:srgbClr val="0000C1"/>
                </a:solidFill>
              </a:rPr>
              <a:t>20160914T1124.45E30</a:t>
            </a:r>
          </a:p>
          <a:p>
            <a:pPr lvl="1"/>
            <a:r>
              <a:rPr lang="en-US" dirty="0" err="1" smtClean="0"/>
              <a:t>CrIS</a:t>
            </a:r>
            <a:r>
              <a:rPr lang="en-US" dirty="0" smtClean="0"/>
              <a:t> FOV, FOV-oriented </a:t>
            </a:r>
            <a:r>
              <a:rPr lang="en-US" dirty="0"/>
              <a:t>L2: </a:t>
            </a:r>
            <a:r>
              <a:rPr lang="en-US" dirty="0" err="1" smtClean="0"/>
              <a:t>yyyymmdd</a:t>
            </a:r>
            <a:r>
              <a:rPr lang="en-US" b="1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/>
              <a:t>hhmm.aa</a:t>
            </a:r>
            <a:r>
              <a:rPr lang="en-US" b="1" dirty="0" err="1" smtClean="0">
                <a:solidFill>
                  <a:srgbClr val="00B050"/>
                </a:solidFill>
              </a:rPr>
              <a:t>E</a:t>
            </a:r>
            <a:r>
              <a:rPr lang="en-US" dirty="0" err="1" smtClean="0"/>
              <a:t>xx.f</a:t>
            </a:r>
            <a:r>
              <a:rPr lang="en-US" dirty="0" smtClean="0"/>
              <a:t> -- </a:t>
            </a:r>
            <a:r>
              <a:rPr lang="en-US" b="1" dirty="0" smtClean="0">
                <a:solidFill>
                  <a:srgbClr val="0000C1"/>
                </a:solidFill>
              </a:rPr>
              <a:t>20160914T1124.45E30.9</a:t>
            </a:r>
            <a:endParaRPr lang="en-US" b="1" dirty="0">
              <a:solidFill>
                <a:srgbClr val="0000C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Our new format for </a:t>
            </a:r>
            <a:r>
              <a:rPr lang="en-US" sz="2400" dirty="0" err="1" smtClean="0"/>
              <a:t>SounderCDF</a:t>
            </a:r>
            <a:r>
              <a:rPr lang="en-US" sz="2400" dirty="0" smtClean="0"/>
              <a:t> should be:</a:t>
            </a:r>
          </a:p>
          <a:p>
            <a:r>
              <a:rPr lang="en-US" sz="2400" dirty="0" smtClean="0"/>
              <a:t>Easy to </a:t>
            </a:r>
            <a:r>
              <a:rPr lang="en-US" sz="2400" dirty="0" smtClean="0"/>
              <a:t>use</a:t>
            </a:r>
          </a:p>
          <a:p>
            <a:endParaRPr lang="en-US" sz="2400" dirty="0" smtClean="0"/>
          </a:p>
          <a:p>
            <a:r>
              <a:rPr lang="en-US" sz="2400" dirty="0" smtClean="0"/>
              <a:t>Interoperable with future products</a:t>
            </a:r>
          </a:p>
          <a:p>
            <a:pPr lvl="1"/>
            <a:r>
              <a:rPr lang="en-US" sz="2000" dirty="0" smtClean="0"/>
              <a:t>Standard conformant:</a:t>
            </a:r>
          </a:p>
          <a:p>
            <a:pPr lvl="2"/>
            <a:r>
              <a:rPr lang="en-US" sz="1800" b="1" dirty="0" smtClean="0">
                <a:solidFill>
                  <a:srgbClr val="800000"/>
                </a:solidFill>
              </a:rPr>
              <a:t>CF</a:t>
            </a:r>
          </a:p>
          <a:p>
            <a:pPr lvl="2"/>
            <a:r>
              <a:rPr lang="en-US" sz="1800" b="1" dirty="0" smtClean="0">
                <a:solidFill>
                  <a:srgbClr val="800000"/>
                </a:solidFill>
              </a:rPr>
              <a:t>ACDD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Flexible – other </a:t>
            </a:r>
            <a:r>
              <a:rPr lang="en-US" sz="2400" dirty="0" smtClean="0"/>
              <a:t>instruments, products </a:t>
            </a:r>
            <a:r>
              <a:rPr lang="en-US" sz="2400" dirty="0" smtClean="0"/>
              <a:t>are “the same but different”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FOV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key feature of CF is boundaries.</a:t>
            </a:r>
          </a:p>
          <a:p>
            <a:r>
              <a:rPr lang="en-US" dirty="0" smtClean="0"/>
              <a:t>For each ATMS and </a:t>
            </a:r>
            <a:r>
              <a:rPr lang="en-US" dirty="0" err="1" smtClean="0"/>
              <a:t>CrIS</a:t>
            </a:r>
            <a:r>
              <a:rPr lang="en-US" dirty="0" smtClean="0"/>
              <a:t> FOV we are able to provide a bounding polygon – currently 8 points.</a:t>
            </a:r>
          </a:p>
          <a:p>
            <a:r>
              <a:rPr lang="en-US" dirty="0" smtClean="0"/>
              <a:t>This will greatly simplify the task of users who want to plot data on a map.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3035808"/>
            <a:ext cx="5487827" cy="2708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3808" y="3035808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image shows</a:t>
            </a:r>
          </a:p>
          <a:p>
            <a:r>
              <a:rPr lang="en-US" dirty="0" smtClean="0"/>
              <a:t>Elevation data displayed</a:t>
            </a:r>
          </a:p>
          <a:p>
            <a:r>
              <a:rPr lang="en-US" dirty="0" smtClean="0"/>
              <a:t>in Google Earth using</a:t>
            </a:r>
          </a:p>
          <a:p>
            <a:r>
              <a:rPr lang="en-US" dirty="0" smtClean="0"/>
              <a:t>ATMS FOV polygons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4656" y="5760302"/>
            <a:ext cx="1229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Tool: </a:t>
            </a:r>
            <a:r>
              <a:rPr lang="en-US" sz="1200" b="1" dirty="0" err="1" smtClean="0">
                <a:solidFill>
                  <a:schemeClr val="accent6"/>
                </a:solidFill>
              </a:rPr>
              <a:t>Jia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 err="1" smtClean="0">
                <a:solidFill>
                  <a:schemeClr val="accent6"/>
                </a:solidFill>
              </a:rPr>
              <a:t>Zong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0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SounderCDF</a:t>
            </a:r>
            <a:r>
              <a:rPr lang="en-US" dirty="0" smtClean="0"/>
              <a:t>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sample data sets of Level-1B for </a:t>
            </a:r>
            <a:r>
              <a:rPr lang="en-US" dirty="0" err="1" smtClean="0"/>
              <a:t>CrIS</a:t>
            </a:r>
            <a:r>
              <a:rPr lang="en-US" dirty="0" smtClean="0"/>
              <a:t> and ATMS</a:t>
            </a:r>
          </a:p>
          <a:p>
            <a:pPr lvl="1"/>
            <a:r>
              <a:rPr lang="en-US" dirty="0" smtClean="0"/>
              <a:t>At JPL now, public soon.</a:t>
            </a:r>
            <a:endParaRPr lang="en-US" dirty="0" smtClean="0"/>
          </a:p>
          <a:p>
            <a:pPr lvl="1"/>
            <a:r>
              <a:rPr lang="en-US" dirty="0" smtClean="0"/>
              <a:t>Feedback is still </a:t>
            </a:r>
            <a:r>
              <a:rPr lang="en-US" dirty="0" smtClean="0"/>
              <a:t>welcome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Level-2 is still under </a:t>
            </a:r>
            <a:r>
              <a:rPr lang="en-US" dirty="0" smtClean="0"/>
              <a:t>development</a:t>
            </a:r>
          </a:p>
          <a:p>
            <a:pPr lvl="3"/>
            <a:endParaRPr lang="en-US" dirty="0"/>
          </a:p>
          <a:p>
            <a:r>
              <a:rPr lang="en-US" dirty="0" smtClean="0"/>
              <a:t>Eventually AIRS and hopefully other instruments should adopt this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CF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limate and </a:t>
            </a:r>
            <a:r>
              <a:rPr lang="en-US" b="1" dirty="0" smtClean="0"/>
              <a:t>F</a:t>
            </a:r>
            <a:r>
              <a:rPr lang="en-US" dirty="0" smtClean="0"/>
              <a:t>orecast Metadata</a:t>
            </a:r>
          </a:p>
          <a:p>
            <a:r>
              <a:rPr lang="en-US" dirty="0" smtClean="0"/>
              <a:t>COARDS heritage</a:t>
            </a:r>
          </a:p>
          <a:p>
            <a:r>
              <a:rPr lang="en-US" dirty="0" smtClean="0"/>
              <a:t>Stated goals include:</a:t>
            </a:r>
          </a:p>
          <a:p>
            <a:pPr lvl="1"/>
            <a:r>
              <a:rPr lang="en-US" dirty="0" smtClean="0"/>
              <a:t>Locate </a:t>
            </a:r>
            <a:r>
              <a:rPr lang="en-US" dirty="0"/>
              <a:t>data in space–time and as a function of other independent variables, to facilitate processing and graphics</a:t>
            </a:r>
          </a:p>
          <a:p>
            <a:pPr lvl="1"/>
            <a:r>
              <a:rPr lang="en-US" dirty="0"/>
              <a:t>Identify data sufficiently to enable users of data from different sources </a:t>
            </a:r>
            <a:r>
              <a:rPr lang="en-US" dirty="0" smtClean="0"/>
              <a:t>to decide </a:t>
            </a:r>
            <a:r>
              <a:rPr lang="en-US" dirty="0"/>
              <a:t>what is comparable, and to distinguish variables in archives</a:t>
            </a:r>
          </a:p>
          <a:p>
            <a:r>
              <a:rPr lang="en-US" dirty="0" smtClean="0"/>
              <a:t>Conventions for dimensions, units, and variable and file attributes</a:t>
            </a:r>
          </a:p>
          <a:p>
            <a:r>
              <a:rPr lang="en-US" dirty="0" smtClean="0"/>
              <a:t>Users will need to consult an interface specification document much less</a:t>
            </a:r>
          </a:p>
          <a:p>
            <a:pPr lvl="4"/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ACDD</a:t>
            </a:r>
            <a:r>
              <a:rPr lang="en-US" dirty="0" smtClean="0"/>
              <a:t>:</a:t>
            </a:r>
          </a:p>
          <a:p>
            <a:r>
              <a:rPr lang="en-US" b="1" dirty="0"/>
              <a:t>A</a:t>
            </a:r>
            <a:r>
              <a:rPr lang="en-US" dirty="0"/>
              <a:t>ttribute </a:t>
            </a:r>
            <a:r>
              <a:rPr lang="en-US" b="1" dirty="0"/>
              <a:t>C</a:t>
            </a:r>
            <a:r>
              <a:rPr lang="en-US" dirty="0"/>
              <a:t>onventions </a:t>
            </a:r>
            <a:r>
              <a:rPr lang="en-US" dirty="0" smtClean="0"/>
              <a:t>for </a:t>
            </a:r>
            <a:r>
              <a:rPr lang="en-US" b="1" dirty="0" smtClean="0"/>
              <a:t>D</a:t>
            </a:r>
            <a:r>
              <a:rPr lang="en-US" dirty="0" smtClean="0"/>
              <a:t>ataset </a:t>
            </a:r>
            <a:r>
              <a:rPr lang="en-US" b="1" dirty="0" smtClean="0"/>
              <a:t>D</a:t>
            </a:r>
            <a:r>
              <a:rPr lang="en-US" dirty="0" smtClean="0"/>
              <a:t>iscovery</a:t>
            </a:r>
          </a:p>
          <a:p>
            <a:r>
              <a:rPr lang="en-US" dirty="0" smtClean="0"/>
              <a:t>Mostly file-level or collection-level metadata emphasizing letting users find our data set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Panoply is a cross-platform geo-aware tool from NASA GISS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4" y="1646322"/>
            <a:ext cx="7590535" cy="42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0" y="1102326"/>
            <a:ext cx="8744819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" y="1102326"/>
            <a:ext cx="7488071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3" y="1102326"/>
            <a:ext cx="7473193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7" y="1102326"/>
            <a:ext cx="7454464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tool -- 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6ADC-8816-455D-A4A5-FC4A240918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7" y="1102326"/>
            <a:ext cx="7454464" cy="491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5133" y="6006911"/>
            <a:ext cx="181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Image: Mark </a:t>
            </a:r>
            <a:r>
              <a:rPr lang="en-US" sz="1200" b="1" dirty="0" err="1" smtClean="0">
                <a:solidFill>
                  <a:schemeClr val="accent6"/>
                </a:solidFill>
              </a:rPr>
              <a:t>Apolinski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128390</TotalTime>
  <Words>1284</Words>
  <Application>Microsoft Macintosh PowerPoint</Application>
  <PresentationFormat>Letter Paper (8.5x11 in)</PresentationFormat>
  <Paragraphs>237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ＭＳ Ｐゴシック</vt:lpstr>
      <vt:lpstr>Arial</vt:lpstr>
      <vt:lpstr>Helvetica</vt:lpstr>
      <vt:lpstr>Default Design</vt:lpstr>
      <vt:lpstr>Common Formats and Consistent Products from Sounders Part 1:  Technical Issues</vt:lpstr>
      <vt:lpstr>Goal</vt:lpstr>
      <vt:lpstr>Standards</vt:lpstr>
      <vt:lpstr>Sample tool -- Panoply</vt:lpstr>
      <vt:lpstr>Sample tool -- Panoply</vt:lpstr>
      <vt:lpstr>Sample tool -- Panoply</vt:lpstr>
      <vt:lpstr>Sample tool -- Panoply</vt:lpstr>
      <vt:lpstr>Sample tool -- Panoply</vt:lpstr>
      <vt:lpstr>Sample tool -- Panoply</vt:lpstr>
      <vt:lpstr>Sample tool -- Panoply</vt:lpstr>
      <vt:lpstr>Basic Format</vt:lpstr>
      <vt:lpstr>Granule structure</vt:lpstr>
      <vt:lpstr>Group structure</vt:lpstr>
      <vt:lpstr>Group Structure for subset files</vt:lpstr>
      <vt:lpstr>Key dimensions</vt:lpstr>
      <vt:lpstr>Attributes</vt:lpstr>
      <vt:lpstr>Variable names</vt:lpstr>
      <vt:lpstr>Variable attribute example: longitude</vt:lpstr>
      <vt:lpstr>Gran_id, Obs_id</vt:lpstr>
      <vt:lpstr>FOV boundaries</vt:lpstr>
      <vt:lpstr>SounderCDF in the wild</vt:lpstr>
    </vt:vector>
  </TitlesOfParts>
  <Company>Jet Propulsion Laboratory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Jet Propulsion Laboratory</dc:creator>
  <cp:lastModifiedBy>Microsoft Office User</cp:lastModifiedBy>
  <cp:revision>730</cp:revision>
  <cp:lastPrinted>2014-08-13T18:41:07Z</cp:lastPrinted>
  <dcterms:created xsi:type="dcterms:W3CDTF">2009-12-11T18:21:37Z</dcterms:created>
  <dcterms:modified xsi:type="dcterms:W3CDTF">2016-09-14T13:37:03Z</dcterms:modified>
</cp:coreProperties>
</file>