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50" r:id="rId1"/>
  </p:sldMasterIdLst>
  <p:notesMasterIdLst>
    <p:notesMasterId r:id="rId32"/>
  </p:notesMasterIdLst>
  <p:handoutMasterIdLst>
    <p:handoutMasterId r:id="rId33"/>
  </p:handoutMasterIdLst>
  <p:sldIdLst>
    <p:sldId id="590" r:id="rId2"/>
    <p:sldId id="631" r:id="rId3"/>
    <p:sldId id="649" r:id="rId4"/>
    <p:sldId id="624" r:id="rId5"/>
    <p:sldId id="646" r:id="rId6"/>
    <p:sldId id="647" r:id="rId7"/>
    <p:sldId id="651" r:id="rId8"/>
    <p:sldId id="669" r:id="rId9"/>
    <p:sldId id="634" r:id="rId10"/>
    <p:sldId id="625" r:id="rId11"/>
    <p:sldId id="665" r:id="rId12"/>
    <p:sldId id="658" r:id="rId13"/>
    <p:sldId id="635" r:id="rId14"/>
    <p:sldId id="632" r:id="rId15"/>
    <p:sldId id="666" r:id="rId16"/>
    <p:sldId id="667" r:id="rId17"/>
    <p:sldId id="668" r:id="rId18"/>
    <p:sldId id="626" r:id="rId19"/>
    <p:sldId id="663" r:id="rId20"/>
    <p:sldId id="664" r:id="rId21"/>
    <p:sldId id="653" r:id="rId22"/>
    <p:sldId id="637" r:id="rId23"/>
    <p:sldId id="618" r:id="rId24"/>
    <p:sldId id="654" r:id="rId25"/>
    <p:sldId id="655" r:id="rId26"/>
    <p:sldId id="661" r:id="rId27"/>
    <p:sldId id="662" r:id="rId28"/>
    <p:sldId id="644" r:id="rId29"/>
    <p:sldId id="645" r:id="rId30"/>
    <p:sldId id="642" r:id="rId3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uth Monarrez" initials="RM" lastIdx="3" clrIdx="0"/>
  <p:cmAuthor id="1" name="Friedman, Steven Z (398B)" initials="FSZ(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5B2"/>
    <a:srgbClr val="FFFFFF"/>
    <a:srgbClr val="B4CBFE"/>
    <a:srgbClr val="FFC060"/>
    <a:srgbClr val="002060"/>
    <a:srgbClr val="008600"/>
    <a:srgbClr val="00FA00"/>
    <a:srgbClr val="C4E59F"/>
    <a:srgbClr val="FFFFCC"/>
    <a:srgbClr val="BBE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2069" autoAdjust="0"/>
    <p:restoredTop sz="97877" autoAdjust="0"/>
  </p:normalViewPr>
  <p:slideViewPr>
    <p:cSldViewPr>
      <p:cViewPr varScale="1">
        <p:scale>
          <a:sx n="91" d="100"/>
          <a:sy n="91" d="100"/>
        </p:scale>
        <p:origin x="1203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584" y="96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704B6574-AC79-456B-913F-D07924BAB8F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9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51D0FF63-AAA8-48EA-80D6-B1390BE859A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61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11" charset="-128"/>
        <a:cs typeface="ヒラギノ角ゴ Pro W3" pitchFamily="-11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FF63-AAA8-48EA-80D6-B1390BE859A1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9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r>
              <a:rPr lang="en-US" baseline="0" dirty="0" smtClean="0"/>
              <a:t> Match-up? Add it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FF63-AAA8-48EA-80D6-B1390BE859A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3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FF63-AAA8-48EA-80D6-B1390BE859A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3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ACDD = Attribute Convention for Dataset Discovery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FF63-AAA8-48EA-80D6-B1390BE859A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1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ACDD = Attribute Convention for Dataset Discovery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FF63-AAA8-48EA-80D6-B1390BE859A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8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7924800" y="6618288"/>
            <a:ext cx="1219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1400" dirty="0">
              <a:latin typeface="Arial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103312"/>
            <a:ext cx="8509000" cy="1258887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592052" y="3962400"/>
            <a:ext cx="5983498" cy="1991762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 sz="1600" b="1">
                <a:solidFill>
                  <a:srgbClr val="104A84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9" descr="nasa_3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19075"/>
            <a:ext cx="1066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4919E-2C46-4C4B-A531-CD5FC20C7BA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6513"/>
            <a:ext cx="1960563" cy="6391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3613" y="36513"/>
            <a:ext cx="5732462" cy="6391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997EE-756F-4BD6-890F-1953A80E4C6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800">
                <a:solidFill>
                  <a:schemeClr val="tx1"/>
                </a:solidFill>
              </a:defRPr>
            </a:lvl5pPr>
            <a:lvl6pPr>
              <a:defRPr sz="400" baseline="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- spacer</a:t>
            </a:r>
          </a:p>
          <a:p>
            <a:pPr lvl="5"/>
            <a:r>
              <a:rPr lang="en-US" dirty="0" smtClean="0"/>
              <a:t>Sixth level - spacer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3C696-6997-4752-A34F-CA7E851258F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5D581-B527-45B8-B9EC-82EA1494B27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660" y="1109774"/>
            <a:ext cx="8028632" cy="2608116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659" y="3798278"/>
            <a:ext cx="8018585" cy="262951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8E7D9-F742-4FB3-812D-F51CA9C780A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ECAC8-BFB9-4637-A635-DB205ECFFA9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EB986-E19F-4891-AED9-5106F1AB0E4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AF7A56-4EFB-4426-9B8C-1D57E91EFB6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C6071-313C-4D1D-BA29-78A406E4539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D37A9-424B-436C-A498-80F8BD71B7B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3425" y="6468269"/>
            <a:ext cx="1608399" cy="26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</a:defRPr>
            </a:lvl1pPr>
          </a:lstStyle>
          <a:p>
            <a:fld id="{7B1EFE50-F892-420A-9BC5-2AABA64DF9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79674" y="127000"/>
            <a:ext cx="6207125" cy="66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085222"/>
            <a:ext cx="8113451" cy="534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2575" marR="0" lvl="0" indent="-282575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Click to edit Master text styles</a:t>
            </a:r>
          </a:p>
          <a:p>
            <a:pPr marL="636588" marR="0" lvl="1" indent="-239713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29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7" charset="-128"/>
              </a:rPr>
              <a:t>Second level</a:t>
            </a:r>
          </a:p>
          <a:p>
            <a:pPr marL="917575" marR="0" lvl="2" indent="-166688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255713" marR="0" lvl="3" indent="-223838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593850" marR="0" lvl="4" indent="-223838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</a:rPr>
              <a:t>Fifth level</a:t>
            </a:r>
          </a:p>
          <a:p>
            <a:pPr marL="2051050" marR="0" lvl="5" indent="-223838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7" charset="-128"/>
              </a:rPr>
              <a:t>Sixth level spacer</a:t>
            </a:r>
          </a:p>
        </p:txBody>
      </p:sp>
      <p:sp>
        <p:nvSpPr>
          <p:cNvPr id="4101" name="Rectangle 5">
            <a:hlinkClick r:id="" action="ppaction://hlinkshowjump?jump=lastslide"/>
          </p:cNvPr>
          <p:cNvSpPr>
            <a:spLocks noChangeArrowheads="1"/>
          </p:cNvSpPr>
          <p:nvPr userDrawn="1"/>
        </p:nvSpPr>
        <p:spPr bwMode="auto">
          <a:xfrm>
            <a:off x="893286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11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030" name="Group 6"/>
          <p:cNvGrpSpPr>
            <a:grpSpLocks/>
          </p:cNvGrpSpPr>
          <p:nvPr userDrawn="1"/>
        </p:nvGrpSpPr>
        <p:grpSpPr bwMode="auto">
          <a:xfrm>
            <a:off x="152400" y="914400"/>
            <a:ext cx="8915400" cy="77788"/>
            <a:chOff x="281" y="734"/>
            <a:chExt cx="5616" cy="49"/>
          </a:xfrm>
        </p:grpSpPr>
        <p:sp>
          <p:nvSpPr>
            <p:cNvPr id="2" name="Line 7"/>
            <p:cNvSpPr>
              <a:spLocks noChangeShapeType="1"/>
            </p:cNvSpPr>
            <p:nvPr/>
          </p:nvSpPr>
          <p:spPr bwMode="auto">
            <a:xfrm>
              <a:off x="281" y="734"/>
              <a:ext cx="5616" cy="0"/>
            </a:xfrm>
            <a:prstGeom prst="line">
              <a:avLst/>
            </a:prstGeom>
            <a:noFill/>
            <a:ln w="508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-107" charset="0"/>
                <a:ea typeface="+mn-ea"/>
              </a:endParaRPr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>
              <a:off x="281" y="783"/>
              <a:ext cx="5616" cy="0"/>
            </a:xfrm>
            <a:prstGeom prst="line">
              <a:avLst/>
            </a:prstGeom>
            <a:noFill/>
            <a:ln w="50800">
              <a:solidFill>
                <a:srgbClr val="A2C1FE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-107" charset="0"/>
                <a:ea typeface="+mn-ea"/>
              </a:endParaRPr>
            </a:p>
          </p:txBody>
        </p:sp>
      </p:grp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568324" y="6468269"/>
            <a:ext cx="4003675" cy="2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29" charset="-128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/>
                </a:solidFill>
              </a:rPr>
              <a:t>Friedman, et al: </a:t>
            </a:r>
            <a:r>
              <a:rPr lang="en-US" sz="1200" dirty="0" smtClean="0">
                <a:solidFill>
                  <a:schemeClr val="tx1"/>
                </a:solidFill>
              </a:rPr>
              <a:t>Sounder SIPS Overview</a:t>
            </a:r>
            <a:r>
              <a:rPr lang="en-US" sz="1200" baseline="0" dirty="0" smtClean="0">
                <a:solidFill>
                  <a:schemeClr val="tx1"/>
                </a:solidFill>
              </a:rPr>
              <a:t> – 2016-09-14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1" name="Picture 10" descr="nasa_3D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0" y="66675"/>
            <a:ext cx="1066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942975" y="121443"/>
            <a:ext cx="15779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1pPr>
            <a:lvl2pPr marL="742950" indent="-285750"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2pPr>
            <a:lvl3pPr marL="1143000" indent="-228600"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3pPr>
            <a:lvl4pPr marL="1600200" indent="-228600"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4pPr>
            <a:lvl5pPr marL="2057400" indent="-228600"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-25000">
                <a:solidFill>
                  <a:srgbClr val="FFFF00"/>
                </a:solidFill>
                <a:latin typeface="Helvetica" pitchFamily="-110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700" b="0" baseline="0" dirty="0" smtClean="0">
                <a:solidFill>
                  <a:schemeClr val="tx1"/>
                </a:solidFill>
                <a:latin typeface="Arial" charset="0"/>
              </a:rPr>
              <a:t>National Aeronautics and </a:t>
            </a:r>
            <a:br>
              <a:rPr lang="en-US" sz="700" b="0" baseline="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700" b="0" baseline="0" dirty="0" smtClean="0">
                <a:solidFill>
                  <a:schemeClr val="tx1"/>
                </a:solidFill>
                <a:latin typeface="Arial" charset="0"/>
              </a:rPr>
              <a:t>Space Administration</a:t>
            </a:r>
          </a:p>
          <a:p>
            <a:pPr algn="l" eaLnBrk="1" hangingPunct="1">
              <a:defRPr/>
            </a:pPr>
            <a:endParaRPr lang="en-US" sz="700" b="0" baseline="0" dirty="0" smtClean="0">
              <a:solidFill>
                <a:schemeClr val="tx1"/>
              </a:solidFill>
              <a:latin typeface="Arial" charset="0"/>
            </a:endParaRPr>
          </a:p>
          <a:p>
            <a:pPr algn="l" eaLnBrk="1" hangingPunct="1">
              <a:defRPr/>
            </a:pPr>
            <a:r>
              <a:rPr lang="en-US" sz="700" baseline="0" dirty="0" smtClean="0">
                <a:solidFill>
                  <a:schemeClr val="tx1"/>
                </a:solidFill>
                <a:latin typeface="Arial" charset="0"/>
              </a:rPr>
              <a:t>Jet Propulsion Laboratory</a:t>
            </a:r>
          </a:p>
          <a:p>
            <a:pPr algn="l" eaLnBrk="1" hangingPunct="1">
              <a:defRPr/>
            </a:pPr>
            <a:r>
              <a:rPr lang="en-US" sz="700" b="0" baseline="0" dirty="0" smtClean="0">
                <a:solidFill>
                  <a:schemeClr val="tx1"/>
                </a:solidFill>
                <a:latin typeface="Arial" charset="0"/>
              </a:rPr>
              <a:t>California Institute of Technology</a:t>
            </a:r>
          </a:p>
          <a:p>
            <a:pPr algn="l" eaLnBrk="1" hangingPunct="1">
              <a:defRPr/>
            </a:pPr>
            <a:r>
              <a:rPr lang="en-US" sz="700" b="0" baseline="0" dirty="0" smtClean="0">
                <a:solidFill>
                  <a:schemeClr val="tx1"/>
                </a:solidFill>
                <a:latin typeface="Arial" charset="0"/>
              </a:rPr>
              <a:t>Pasadena, California</a:t>
            </a:r>
            <a:endParaRPr lang="en-US" sz="700" baseline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-107" charset="0"/>
        </a:defRPr>
      </a:lvl9pPr>
    </p:titleStyle>
    <p:bodyStyle>
      <a:lvl1pPr marL="282575" marR="0" indent="-282575" algn="l" defTabSz="914400" rtl="0" eaLnBrk="0" fontAlgn="base" latinLnBrk="0" hangingPunct="0">
        <a:lnSpc>
          <a:spcPct val="85000"/>
        </a:lnSpc>
        <a:spcBef>
          <a:spcPct val="20000"/>
        </a:spcBef>
        <a:spcAft>
          <a:spcPct val="0"/>
        </a:spcAft>
        <a:buClrTx/>
        <a:buSzPct val="120000"/>
        <a:buFont typeface="Arial" pitchFamily="34" charset="0"/>
        <a:buChar char="•"/>
        <a:tabLst/>
        <a:defRPr sz="2000">
          <a:solidFill>
            <a:srgbClr val="FFC06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36588" marR="0" indent="-239713" algn="l" defTabSz="914400" rtl="0" eaLnBrk="0" fontAlgn="base" latinLnBrk="0" hangingPunct="0">
        <a:lnSpc>
          <a:spcPct val="85000"/>
        </a:lnSpc>
        <a:spcBef>
          <a:spcPct val="20000"/>
        </a:spcBef>
        <a:spcAft>
          <a:spcPct val="0"/>
        </a:spcAft>
        <a:buClrTx/>
        <a:buSzTx/>
        <a:buFont typeface="Times" pitchFamily="29" charset="0"/>
        <a:buChar char="•"/>
        <a:tabLst/>
        <a:defRPr sz="2000">
          <a:solidFill>
            <a:srgbClr val="FFC060"/>
          </a:solidFill>
          <a:latin typeface="+mn-lt"/>
          <a:ea typeface="ＭＳ Ｐゴシック" pitchFamily="-107" charset="-128"/>
        </a:defRPr>
      </a:lvl2pPr>
      <a:lvl3pPr marL="917575" marR="0" indent="-166688" algn="l" defTabSz="914400" rtl="0" eaLnBrk="0" fontAlgn="base" latinLnBrk="0" hangingPunct="0">
        <a:lnSpc>
          <a:spcPct val="85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000">
          <a:solidFill>
            <a:srgbClr val="FFC060"/>
          </a:solidFill>
          <a:latin typeface="+mn-lt"/>
          <a:ea typeface="ヒラギノ角ゴ Pro W3" pitchFamily="-111" charset="-128"/>
          <a:cs typeface="ヒラギノ角ゴ Pro W3" pitchFamily="-111" charset="-128"/>
        </a:defRPr>
      </a:lvl3pPr>
      <a:lvl4pPr marL="1255713" marR="0" indent="-223838" algn="l" defTabSz="914400" rtl="0" eaLnBrk="0" fontAlgn="base" latinLnBrk="0" hangingPunct="0">
        <a:lnSpc>
          <a:spcPct val="85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tabLst/>
        <a:defRPr sz="2000">
          <a:solidFill>
            <a:srgbClr val="FFC060"/>
          </a:solidFill>
          <a:latin typeface="+mn-lt"/>
          <a:ea typeface="ヒラギノ角ゴ Pro W3" pitchFamily="-111" charset="-128"/>
        </a:defRPr>
      </a:lvl4pPr>
      <a:lvl5pPr marL="1593850" marR="0" indent="-223838" algn="l" defTabSz="914400" rtl="0" eaLnBrk="0" fontAlgn="base" latinLnBrk="0" hangingPunct="0">
        <a:lnSpc>
          <a:spcPct val="85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tabLst/>
        <a:defRPr sz="2000">
          <a:solidFill>
            <a:srgbClr val="FFC060"/>
          </a:solidFill>
          <a:latin typeface="+mn-lt"/>
          <a:ea typeface="ＭＳ Ｐゴシック" pitchFamily="-108" charset="-128"/>
          <a:cs typeface="ＭＳ Ｐゴシック" pitchFamily="-108" charset="-128"/>
        </a:defRPr>
      </a:lvl5pPr>
      <a:lvl6pPr marL="2051050" marR="0" indent="-223838" algn="l" defTabSz="914400" rtl="0" eaLnBrk="1" fontAlgn="base" latinLnBrk="0" hangingPunct="1">
        <a:lnSpc>
          <a:spcPct val="85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sz="2000">
          <a:solidFill>
            <a:srgbClr val="FFC060"/>
          </a:solidFill>
          <a:latin typeface="+mn-lt"/>
          <a:ea typeface="ＭＳ Ｐゴシック" pitchFamily="-107" charset="-128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8509000" cy="1219200"/>
          </a:xfrm>
        </p:spPr>
        <p:txBody>
          <a:bodyPr/>
          <a:lstStyle/>
          <a:p>
            <a:pPr algn="ctr"/>
            <a:r>
              <a:rPr lang="en-US" sz="2000" dirty="0" smtClean="0"/>
              <a:t>AIRS Science Team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Sounder SIPS Status and Plans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92052" y="5628238"/>
            <a:ext cx="5983498" cy="696362"/>
          </a:xfrm>
        </p:spPr>
        <p:txBody>
          <a:bodyPr/>
          <a:lstStyle/>
          <a:p>
            <a:pPr>
              <a:buSzPct val="100000"/>
              <a:defRPr/>
            </a:pPr>
            <a:r>
              <a:rPr lang="en-US" b="0" i="1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b="0" i="1" dirty="0">
                <a:solidFill>
                  <a:schemeClr val="tx1"/>
                </a:solidFill>
                <a:latin typeface="Arial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6000" y="2590800"/>
            <a:ext cx="7086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b="1" dirty="0" smtClean="0"/>
              <a:t>Steven Friedman and Ruth Monarrez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Jet Propulsion Laboratory, California Institute of </a:t>
            </a:r>
            <a:r>
              <a:rPr lang="en-US" b="1" dirty="0" smtClean="0"/>
              <a:t>Technology</a:t>
            </a:r>
          </a:p>
          <a:p>
            <a:pPr algn="ctr">
              <a:buSzPct val="100000"/>
            </a:pPr>
            <a:endParaRPr lang="en-US" b="1" dirty="0"/>
          </a:p>
          <a:p>
            <a:pPr algn="ctr">
              <a:buSzPct val="100000"/>
            </a:pPr>
            <a:r>
              <a:rPr lang="en-US" b="1" dirty="0" smtClean="0"/>
              <a:t>Bruce Vollmer and Mike Theobald</a:t>
            </a:r>
          </a:p>
          <a:p>
            <a:pPr algn="ctr">
              <a:buSzPct val="100000"/>
            </a:pPr>
            <a:r>
              <a:rPr lang="en-US" b="1" dirty="0" smtClean="0"/>
              <a:t>NASA Goddard Space Flight Center</a:t>
            </a:r>
          </a:p>
          <a:p>
            <a:pPr algn="ctr">
              <a:buSzPct val="100000"/>
            </a:pPr>
            <a:endParaRPr lang="en-US" b="1" dirty="0"/>
          </a:p>
          <a:p>
            <a:pPr algn="ctr">
              <a:buSzPct val="100000"/>
            </a:pPr>
            <a:r>
              <a:rPr lang="en-US" b="1" dirty="0" smtClean="0"/>
              <a:t>Christopher Barnet</a:t>
            </a:r>
          </a:p>
          <a:p>
            <a:pPr algn="ctr">
              <a:buSzPct val="100000"/>
            </a:pPr>
            <a:r>
              <a:rPr lang="en-US" b="1" dirty="0" smtClean="0"/>
              <a:t>Science and Technology Corporation</a:t>
            </a:r>
          </a:p>
          <a:p>
            <a:pPr algn="ctr">
              <a:buSzPct val="100000"/>
            </a:pPr>
            <a:endParaRPr lang="en-US" b="1" dirty="0"/>
          </a:p>
          <a:p>
            <a:pPr algn="ctr">
              <a:buSzPct val="100000"/>
            </a:pPr>
            <a:r>
              <a:rPr lang="en-US" b="1" dirty="0" smtClean="0"/>
              <a:t>California Institute of Technology</a:t>
            </a:r>
          </a:p>
          <a:p>
            <a:pPr algn="ctr">
              <a:buSzPct val="100000"/>
            </a:pPr>
            <a:r>
              <a:rPr lang="en-US" b="1" dirty="0" smtClean="0"/>
              <a:t>September 14, 2016</a:t>
            </a:r>
            <a:endParaRPr lang="en-US" b="1" dirty="0"/>
          </a:p>
        </p:txBody>
      </p:sp>
      <p:sp>
        <p:nvSpPr>
          <p:cNvPr id="7" name="Subtitle 5"/>
          <p:cNvSpPr txBox="1">
            <a:spLocks/>
          </p:cNvSpPr>
          <p:nvPr/>
        </p:nvSpPr>
        <p:spPr bwMode="auto">
          <a:xfrm>
            <a:off x="1744452" y="5780638"/>
            <a:ext cx="5983498" cy="69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Wingdings" pitchFamily="-107" charset="2"/>
              <a:buNone/>
              <a:tabLst/>
              <a:defRPr sz="1600" b="1">
                <a:solidFill>
                  <a:srgbClr val="104A84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636588" marR="0" indent="-239713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29" charset="0"/>
              <a:buChar char="•"/>
              <a:tabLst/>
              <a:defRPr sz="2000">
                <a:solidFill>
                  <a:srgbClr val="FFC060"/>
                </a:solidFill>
                <a:latin typeface="+mn-lt"/>
                <a:ea typeface="ＭＳ Ｐゴシック" pitchFamily="-107" charset="-128"/>
              </a:defRPr>
            </a:lvl2pPr>
            <a:lvl3pPr marL="917575" marR="0" indent="-166688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>
                <a:solidFill>
                  <a:srgbClr val="FFC060"/>
                </a:solidFill>
                <a:latin typeface="+mn-lt"/>
                <a:ea typeface="ヒラギノ角ゴ Pro W3" pitchFamily="-111" charset="-128"/>
                <a:cs typeface="ヒラギノ角ゴ Pro W3" pitchFamily="-111" charset="-128"/>
              </a:defRPr>
            </a:lvl3pPr>
            <a:lvl4pPr marL="1255713" marR="0" indent="-223838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FFC060"/>
                </a:solidFill>
                <a:latin typeface="+mn-lt"/>
                <a:ea typeface="ヒラギノ角ゴ Pro W3" pitchFamily="-111" charset="-128"/>
              </a:defRPr>
            </a:lvl4pPr>
            <a:lvl5pPr marL="1593850" marR="0" indent="-223838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FFC060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5pPr>
            <a:lvl6pPr marL="2051050" marR="0" indent="-223838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2000">
                <a:solidFill>
                  <a:srgbClr val="FFC060"/>
                </a:solidFill>
                <a:latin typeface="+mn-lt"/>
                <a:ea typeface="ＭＳ Ｐゴシック" pitchFamily="-107" charset="-128"/>
              </a:defRPr>
            </a:lvl6pPr>
            <a:lvl7pPr marL="2508250" indent="-223838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2965450" indent="-223838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422650" indent="-223838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>
              <a:buSzPct val="100000"/>
              <a:defRPr/>
            </a:pPr>
            <a:r>
              <a:rPr lang="en-US" b="0" i="1" kern="0" dirty="0" smtClean="0">
                <a:solidFill>
                  <a:srgbClr val="002060"/>
                </a:solidFill>
                <a:latin typeface="Arial" charset="0"/>
              </a:rPr>
              <a:t/>
            </a:r>
            <a:br>
              <a:rPr lang="en-US" b="0" i="1" kern="0" dirty="0" smtClean="0">
                <a:solidFill>
                  <a:srgbClr val="002060"/>
                </a:solidFill>
                <a:latin typeface="Arial" charset="0"/>
              </a:rPr>
            </a:br>
            <a:r>
              <a:rPr lang="en-US" sz="1100" b="0" i="1" kern="0" dirty="0" smtClean="0">
                <a:solidFill>
                  <a:schemeClr val="tx1"/>
                </a:solidFill>
                <a:latin typeface="Arial" charset="0"/>
              </a:rPr>
              <a:t>© 2016. All rights reserved</a:t>
            </a:r>
            <a:r>
              <a:rPr lang="en-US" sz="1100" b="0" i="1" kern="0" dirty="0" smtClean="0">
                <a:solidFill>
                  <a:srgbClr val="002060"/>
                </a:solidFill>
                <a:latin typeface="Arial" charset="0"/>
              </a:rPr>
              <a:t>. </a:t>
            </a:r>
          </a:p>
          <a:p>
            <a:endParaRPr lang="en-US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7000"/>
            <a:ext cx="7010400" cy="666820"/>
          </a:xfrm>
        </p:spPr>
        <p:txBody>
          <a:bodyPr/>
          <a:lstStyle/>
          <a:p>
            <a:r>
              <a:rPr lang="en-US" sz="2400" dirty="0" smtClean="0"/>
              <a:t>Sounder SIPS CrIS ATMS Milestones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219200"/>
            <a:ext cx="8113451" cy="5208588"/>
          </a:xfrm>
        </p:spPr>
        <p:txBody>
          <a:bodyPr/>
          <a:lstStyle/>
          <a:p>
            <a:r>
              <a:rPr lang="en-US" dirty="0" smtClean="0"/>
              <a:t>Level 1 ATMS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Beta release – March 2016</a:t>
            </a:r>
            <a:br>
              <a:rPr lang="en-US" dirty="0" smtClean="0"/>
            </a:br>
            <a:r>
              <a:rPr lang="en-US" dirty="0" smtClean="0"/>
              <a:t>(for Science Team evaluation – not publicly released)</a:t>
            </a:r>
          </a:p>
          <a:p>
            <a:pPr lvl="5"/>
            <a:endParaRPr lang="en-US" b="1" dirty="0" smtClean="0"/>
          </a:p>
          <a:p>
            <a:pPr lvl="1"/>
            <a:r>
              <a:rPr lang="en-US" b="1" dirty="0" smtClean="0"/>
              <a:t>V1 Release – </a:t>
            </a:r>
            <a:r>
              <a:rPr lang="en-US" b="1" dirty="0"/>
              <a:t>January </a:t>
            </a:r>
            <a:r>
              <a:rPr lang="en-US" b="1" dirty="0" smtClean="0"/>
              <a:t>2017 </a:t>
            </a:r>
            <a:r>
              <a:rPr lang="en-US" dirty="0" smtClean="0"/>
              <a:t>(public release*)</a:t>
            </a:r>
          </a:p>
          <a:p>
            <a:endParaRPr lang="en-US" dirty="0" smtClean="0"/>
          </a:p>
          <a:p>
            <a:r>
              <a:rPr lang="en-US" dirty="0" smtClean="0"/>
              <a:t>Level 1 CrIS </a:t>
            </a:r>
            <a:r>
              <a:rPr lang="en-US" i="1" dirty="0" smtClean="0"/>
              <a:t>(normal spectrum… “classic CrIS”)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Beta release – March 2016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(for Science Team evaluation – not publicly released</a:t>
            </a:r>
            <a:r>
              <a:rPr lang="en-US" dirty="0" smtClean="0"/>
              <a:t>)</a:t>
            </a:r>
          </a:p>
          <a:p>
            <a:pPr lvl="5"/>
            <a:endParaRPr lang="en-US" dirty="0" smtClean="0"/>
          </a:p>
          <a:p>
            <a:pPr lvl="1"/>
            <a:r>
              <a:rPr lang="en-US" b="1" dirty="0" smtClean="0"/>
              <a:t>V1 </a:t>
            </a:r>
            <a:r>
              <a:rPr lang="en-US" b="1" dirty="0"/>
              <a:t>Release – </a:t>
            </a:r>
            <a:r>
              <a:rPr lang="en-US" b="1" dirty="0" smtClean="0"/>
              <a:t>January 2017 </a:t>
            </a:r>
            <a:r>
              <a:rPr lang="en-US" dirty="0" smtClean="0"/>
              <a:t>(public release*)</a:t>
            </a:r>
          </a:p>
          <a:p>
            <a:endParaRPr lang="en-US" dirty="0" smtClean="0"/>
          </a:p>
          <a:p>
            <a:r>
              <a:rPr lang="en-US" dirty="0" smtClean="0"/>
              <a:t>ATBD</a:t>
            </a:r>
          </a:p>
          <a:p>
            <a:pPr lvl="1"/>
            <a:r>
              <a:rPr lang="en-US" dirty="0" smtClean="0"/>
              <a:t>ATMS: Review version delivered to NASA HQ in June 2014</a:t>
            </a:r>
          </a:p>
          <a:p>
            <a:pPr lvl="1"/>
            <a:r>
              <a:rPr lang="en-US" dirty="0" smtClean="0"/>
              <a:t>CrIS: </a:t>
            </a:r>
            <a:r>
              <a:rPr lang="en-US" dirty="0"/>
              <a:t>Initial version delivered to </a:t>
            </a:r>
            <a:r>
              <a:rPr lang="en-US" dirty="0" smtClean="0"/>
              <a:t>JPL </a:t>
            </a:r>
            <a:r>
              <a:rPr lang="en-US" dirty="0"/>
              <a:t>Feb 2016</a:t>
            </a:r>
          </a:p>
          <a:p>
            <a:pPr lvl="1"/>
            <a:endParaRPr lang="en-US" dirty="0" smtClean="0"/>
          </a:p>
          <a:p>
            <a:pPr lvl="5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8325" y="5986363"/>
            <a:ext cx="796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*</a:t>
            </a:r>
            <a:r>
              <a:rPr lang="en-US" sz="1400" i="1" dirty="0" smtClean="0"/>
              <a:t>Publically released data will be accessible via GES DISC data ordering tools.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718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7000"/>
            <a:ext cx="7010400" cy="666820"/>
          </a:xfrm>
        </p:spPr>
        <p:txBody>
          <a:bodyPr/>
          <a:lstStyle/>
          <a:p>
            <a:r>
              <a:rPr lang="en-US" sz="2400" dirty="0" smtClean="0"/>
              <a:t>Sounder SIPS CrIS  Full Spectrum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373" y="1101318"/>
            <a:ext cx="8113451" cy="5208588"/>
          </a:xfrm>
        </p:spPr>
        <p:txBody>
          <a:bodyPr/>
          <a:lstStyle/>
          <a:p>
            <a:r>
              <a:rPr lang="en-US" dirty="0" smtClean="0"/>
              <a:t>Level 1 CrIS </a:t>
            </a:r>
            <a:r>
              <a:rPr lang="en-US" i="1" dirty="0" smtClean="0"/>
              <a:t>(full spectrum… “new CrIS”)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Pre-release products – January 2017 (publically accessible)</a:t>
            </a:r>
          </a:p>
          <a:p>
            <a:pPr lvl="5"/>
            <a:endParaRPr lang="en-US" dirty="0" smtClean="0"/>
          </a:p>
          <a:p>
            <a:pPr lvl="2"/>
            <a:r>
              <a:rPr lang="en-US" dirty="0"/>
              <a:t>netCDF-4 formatted to conform with ACDD, CF, and ISO metadata standards</a:t>
            </a:r>
            <a:r>
              <a:rPr lang="en-US" dirty="0" smtClean="0"/>
              <a:t> – </a:t>
            </a:r>
            <a:r>
              <a:rPr lang="en-US" i="1" dirty="0" smtClean="0"/>
              <a:t>but may have some fill-fields</a:t>
            </a:r>
          </a:p>
          <a:p>
            <a:pPr lvl="5"/>
            <a:endParaRPr lang="en-US" i="1" dirty="0"/>
          </a:p>
          <a:p>
            <a:pPr lvl="2"/>
            <a:r>
              <a:rPr lang="en-US" i="1" dirty="0" smtClean="0"/>
              <a:t>Sample data collection should be of sufficient quantity and quality to support upcoming ROSES proposals</a:t>
            </a:r>
          </a:p>
          <a:p>
            <a:pPr lvl="5"/>
            <a:endParaRPr lang="en-US" i="1" dirty="0"/>
          </a:p>
          <a:p>
            <a:pPr lvl="2"/>
            <a:r>
              <a:rPr lang="en-US" i="1" dirty="0" smtClean="0"/>
              <a:t>Some format changes are expected as development continues!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b="1" dirty="0" smtClean="0"/>
              <a:t>Public </a:t>
            </a:r>
            <a:r>
              <a:rPr lang="en-US" b="1" dirty="0"/>
              <a:t>Release – </a:t>
            </a:r>
            <a:r>
              <a:rPr lang="en-US" b="1" dirty="0" smtClean="0"/>
              <a:t>January 2018 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ATBD</a:t>
            </a:r>
          </a:p>
          <a:p>
            <a:pPr lvl="1"/>
            <a:r>
              <a:rPr lang="en-US" dirty="0" smtClean="0"/>
              <a:t>CrIS: an updated </a:t>
            </a:r>
            <a:r>
              <a:rPr lang="en-US" dirty="0"/>
              <a:t>version </a:t>
            </a:r>
            <a:r>
              <a:rPr lang="en-US" dirty="0" smtClean="0"/>
              <a:t>will be available around January 2017</a:t>
            </a:r>
            <a:endParaRPr lang="en-US" dirty="0"/>
          </a:p>
          <a:p>
            <a:pPr lvl="1"/>
            <a:endParaRPr lang="en-US" dirty="0" smtClean="0"/>
          </a:p>
          <a:p>
            <a:pPr lvl="5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19637" y="5986363"/>
            <a:ext cx="6349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*</a:t>
            </a:r>
            <a:r>
              <a:rPr lang="en-US" sz="1400" i="1" dirty="0" smtClean="0"/>
              <a:t>Publically released data will be accessible via GES DISC data ordering tools.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009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Sounder SIPS L2 Milestones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219200"/>
            <a:ext cx="8194675" cy="5208588"/>
          </a:xfrm>
        </p:spPr>
        <p:txBody>
          <a:bodyPr/>
          <a:lstStyle/>
          <a:p>
            <a:r>
              <a:rPr lang="en-US" dirty="0"/>
              <a:t>Baseline Level 2 </a:t>
            </a:r>
            <a:r>
              <a:rPr lang="en-US" b="0" i="1" dirty="0"/>
              <a:t>(using </a:t>
            </a:r>
            <a:r>
              <a:rPr lang="en-US" b="0" i="1" dirty="0" smtClean="0"/>
              <a:t>Susskind’s </a:t>
            </a:r>
            <a:r>
              <a:rPr lang="en-US" b="0" i="1" dirty="0"/>
              <a:t>joint-AIRS/SNPP retrieval code)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Internal </a:t>
            </a:r>
            <a:r>
              <a:rPr lang="en-US" dirty="0"/>
              <a:t>demonstration tests at JPL – Fall </a:t>
            </a:r>
            <a:r>
              <a:rPr lang="en-US" dirty="0" smtClean="0"/>
              <a:t>2016</a:t>
            </a:r>
            <a:endParaRPr lang="en-US" dirty="0"/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V1 </a:t>
            </a:r>
            <a:r>
              <a:rPr lang="en-US" dirty="0"/>
              <a:t>release to GSFC GES DISC – Spring 2017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Public </a:t>
            </a:r>
            <a:r>
              <a:rPr lang="en-US" dirty="0"/>
              <a:t>release V1 Level 2 products – Spring 2017</a:t>
            </a:r>
          </a:p>
          <a:p>
            <a:pPr lvl="1"/>
            <a:endParaRPr lang="en-US" dirty="0"/>
          </a:p>
          <a:p>
            <a:r>
              <a:rPr lang="en-US" dirty="0"/>
              <a:t>Internal production of other L2 retrievals TBD, pending schedule and plans by Science Team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ATMS </a:t>
            </a:r>
            <a:r>
              <a:rPr lang="en-US" dirty="0"/>
              <a:t>(microwave-only) Retrieval – Lambrigtsen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CrIMSS </a:t>
            </a:r>
            <a:r>
              <a:rPr lang="en-US" dirty="0"/>
              <a:t>– </a:t>
            </a:r>
            <a:r>
              <a:rPr lang="en-US" dirty="0" smtClean="0"/>
              <a:t>Barnet</a:t>
            </a:r>
            <a:endParaRPr lang="en-US" dirty="0"/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CrIMSS </a:t>
            </a:r>
            <a:r>
              <a:rPr lang="en-US" dirty="0"/>
              <a:t>– Moncet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NH3 </a:t>
            </a:r>
            <a:r>
              <a:rPr lang="en-US" dirty="0"/>
              <a:t>(post-processor) – Cady-Pereira and Worden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CO </a:t>
            </a:r>
            <a:r>
              <a:rPr lang="en-US" dirty="0"/>
              <a:t>(post-processor) – Cady-Pereira and Worden</a:t>
            </a:r>
          </a:p>
          <a:p>
            <a:pPr lvl="1"/>
            <a:endParaRPr lang="en-US" dirty="0"/>
          </a:p>
          <a:p>
            <a:pPr marL="396875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Near-Real-Time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143000"/>
            <a:ext cx="8113451" cy="5284788"/>
          </a:xfrm>
        </p:spPr>
        <p:txBody>
          <a:bodyPr/>
          <a:lstStyle/>
          <a:p>
            <a:pPr lvl="5"/>
            <a:endParaRPr lang="en-US" dirty="0"/>
          </a:p>
          <a:p>
            <a:r>
              <a:rPr lang="en-US" dirty="0"/>
              <a:t>No near-real-time processing is </a:t>
            </a:r>
            <a:r>
              <a:rPr lang="en-US" dirty="0" smtClean="0"/>
              <a:t>planned.</a:t>
            </a:r>
          </a:p>
          <a:p>
            <a:pPr lvl="3"/>
            <a:endParaRPr lang="en-US" dirty="0"/>
          </a:p>
          <a:p>
            <a:pPr lvl="1"/>
            <a:r>
              <a:rPr lang="en-US" dirty="0" smtClean="0"/>
              <a:t>Community </a:t>
            </a:r>
            <a:r>
              <a:rPr lang="en-US" dirty="0"/>
              <a:t>will rely on use of NOAA NRT </a:t>
            </a:r>
            <a:r>
              <a:rPr lang="en-US" dirty="0" smtClean="0"/>
              <a:t>products</a:t>
            </a:r>
          </a:p>
          <a:p>
            <a:pPr lvl="5"/>
            <a:endParaRPr lang="en-US" dirty="0" smtClean="0"/>
          </a:p>
          <a:p>
            <a:pPr lvl="2"/>
            <a:r>
              <a:rPr lang="en-US" dirty="0" smtClean="0"/>
              <a:t>Primary NRT customers are NOAA</a:t>
            </a:r>
          </a:p>
          <a:p>
            <a:pPr lvl="5"/>
            <a:endParaRPr lang="en-US" dirty="0" smtClean="0"/>
          </a:p>
          <a:p>
            <a:pPr lvl="2"/>
            <a:r>
              <a:rPr lang="en-US" dirty="0" smtClean="0"/>
              <a:t>NASA community expressed no interest in NRT sounder products</a:t>
            </a:r>
          </a:p>
          <a:p>
            <a:pPr lvl="2"/>
            <a:endParaRPr lang="en-US" dirty="0"/>
          </a:p>
          <a:p>
            <a:r>
              <a:rPr lang="en-US" dirty="0" smtClean="0"/>
              <a:t>Sounder SIPS/Science Team will focus on development of “climate quality” products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Sounder </a:t>
            </a:r>
            <a:r>
              <a:rPr lang="en-US" dirty="0"/>
              <a:t>SIPS will respond to community needs </a:t>
            </a:r>
            <a:r>
              <a:rPr lang="en-US" dirty="0" smtClean="0"/>
              <a:t>for NRT products when </a:t>
            </a:r>
            <a:r>
              <a:rPr lang="en-US" dirty="0"/>
              <a:t>and if </a:t>
            </a:r>
            <a:r>
              <a:rPr lang="en-US" dirty="0" smtClean="0"/>
              <a:t>they are requested.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Other </a:t>
            </a:r>
            <a:r>
              <a:rPr lang="en-US" dirty="0"/>
              <a:t>PGEs: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219200"/>
            <a:ext cx="8113451" cy="5208588"/>
          </a:xfrm>
        </p:spPr>
        <p:txBody>
          <a:bodyPr/>
          <a:lstStyle/>
          <a:p>
            <a:r>
              <a:rPr lang="en-US" dirty="0" smtClean="0"/>
              <a:t>Level 3 – gridded summaries of retrieval products, grouped into ascending and descending, 1x1-degree cells</a:t>
            </a:r>
          </a:p>
          <a:p>
            <a:pPr lvl="1"/>
            <a:r>
              <a:rPr lang="en-US" dirty="0" smtClean="0"/>
              <a:t>Daily</a:t>
            </a:r>
          </a:p>
          <a:p>
            <a:pPr lvl="1"/>
            <a:r>
              <a:rPr lang="en-US" dirty="0" smtClean="0"/>
              <a:t>Multiday</a:t>
            </a:r>
          </a:p>
          <a:p>
            <a:pPr lvl="1"/>
            <a:r>
              <a:rPr lang="en-US" dirty="0" smtClean="0"/>
              <a:t>Monthly</a:t>
            </a:r>
          </a:p>
          <a:p>
            <a:pPr lvl="3"/>
            <a:endParaRPr lang="en-US" sz="1600" dirty="0" smtClean="0"/>
          </a:p>
          <a:p>
            <a:r>
              <a:rPr lang="en-US" dirty="0" smtClean="0"/>
              <a:t>Products being upgraded </a:t>
            </a:r>
            <a:r>
              <a:rPr lang="en-US" dirty="0"/>
              <a:t>(to </a:t>
            </a:r>
            <a:r>
              <a:rPr lang="en-US" dirty="0" smtClean="0"/>
              <a:t>netCDF-4) </a:t>
            </a:r>
            <a:r>
              <a:rPr lang="en-US" dirty="0"/>
              <a:t>from </a:t>
            </a:r>
            <a:r>
              <a:rPr lang="en-US" dirty="0" smtClean="0"/>
              <a:t>PEATE:</a:t>
            </a:r>
          </a:p>
          <a:p>
            <a:pPr lvl="4"/>
            <a:endParaRPr lang="en-US" sz="600" dirty="0"/>
          </a:p>
          <a:p>
            <a:pPr lvl="1"/>
            <a:r>
              <a:rPr lang="en-US" dirty="0" smtClean="0"/>
              <a:t>Simultaneous Nadir Observations (SNO)</a:t>
            </a:r>
          </a:p>
          <a:p>
            <a:pPr lvl="1"/>
            <a:r>
              <a:rPr lang="en-US" dirty="0" smtClean="0"/>
              <a:t>Calibration Subsets (CalSub)</a:t>
            </a:r>
          </a:p>
          <a:p>
            <a:pPr lvl="1"/>
            <a:endParaRPr lang="en-US" dirty="0"/>
          </a:p>
          <a:p>
            <a:r>
              <a:rPr lang="en-US" dirty="0" smtClean="0"/>
              <a:t>Overall PGE development strategy (for all PGEs)</a:t>
            </a:r>
          </a:p>
          <a:p>
            <a:pPr lvl="4"/>
            <a:endParaRPr lang="en-US" dirty="0"/>
          </a:p>
          <a:p>
            <a:pPr lvl="1"/>
            <a:r>
              <a:rPr lang="en-US" dirty="0" smtClean="0"/>
              <a:t>Sounder Science Team members own their own code</a:t>
            </a:r>
          </a:p>
          <a:p>
            <a:pPr lvl="1"/>
            <a:r>
              <a:rPr lang="en-US" dirty="0" smtClean="0"/>
              <a:t>Sounder SIPS will use science code as delivered.</a:t>
            </a:r>
          </a:p>
          <a:p>
            <a:pPr lvl="1"/>
            <a:r>
              <a:rPr lang="en-US" dirty="0" smtClean="0"/>
              <a:t>Sounder Science Team is responsible for validation activities.</a:t>
            </a:r>
          </a:p>
          <a:p>
            <a:pPr marL="396875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Yes Bill, they are </a:t>
            </a:r>
            <a:r>
              <a:rPr lang="en-US" sz="2000" i="1" dirty="0" smtClean="0"/>
              <a:t>not</a:t>
            </a:r>
            <a:r>
              <a:rPr lang="en-US" sz="2000" dirty="0" smtClean="0"/>
              <a:t> as cute when they get older!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9" y="1085850"/>
            <a:ext cx="8002265" cy="53419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i="1" dirty="0" smtClean="0"/>
              <a:t>…but, the grandkids sure are!</a:t>
            </a:r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https://scontent.xx.fbcdn.net/t31.0-8/14068563_719100225256_202887983009176969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090390"/>
            <a:ext cx="3560002" cy="53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xx.fbcdn.net/t31.0-8/14102887_719100305096_5693516495878230950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953000" y="1085223"/>
            <a:ext cx="3525518" cy="534256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CBFE"/>
                </a:solidFill>
              </a:rPr>
              <a:t>Questions?</a:t>
            </a:r>
            <a:endParaRPr lang="en-US" dirty="0">
              <a:solidFill>
                <a:srgbClr val="B4CBF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549"/>
            <a:ext cx="9144000" cy="285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0480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7000"/>
            <a:ext cx="6858000" cy="666820"/>
          </a:xfrm>
        </p:spPr>
        <p:txBody>
          <a:bodyPr/>
          <a:lstStyle/>
          <a:p>
            <a:r>
              <a:rPr lang="en-US" dirty="0" smtClean="0"/>
              <a:t>Sounder SIPS Software Flow – </a:t>
            </a:r>
            <a:r>
              <a:rPr lang="en-US" sz="2400" dirty="0" smtClean="0"/>
              <a:t>ATMS L1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3" name="Picture 12" descr="ATMS L1 Data Fl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62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about the Sounder SIPS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Sounder SIPS consists of two elements: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Science Integration &amp; Computing – JPL</a:t>
            </a:r>
          </a:p>
          <a:p>
            <a:pPr lvl="2"/>
            <a:r>
              <a:rPr lang="en-US" dirty="0" smtClean="0"/>
              <a:t>Integration of code from Science Teams</a:t>
            </a:r>
          </a:p>
          <a:p>
            <a:pPr lvl="2"/>
            <a:r>
              <a:rPr lang="en-US" dirty="0" smtClean="0"/>
              <a:t>Development of production-level PGEs and research products</a:t>
            </a:r>
          </a:p>
          <a:p>
            <a:pPr lvl="2"/>
            <a:r>
              <a:rPr lang="en-US" dirty="0" smtClean="0"/>
              <a:t>Documentation</a:t>
            </a:r>
          </a:p>
          <a:p>
            <a:pPr lvl="3"/>
            <a:endParaRPr lang="en-US" dirty="0"/>
          </a:p>
          <a:p>
            <a:pPr lvl="1"/>
            <a:r>
              <a:rPr lang="en-US" dirty="0" smtClean="0"/>
              <a:t>Data Production / OPS – GSFC GES DISC</a:t>
            </a:r>
          </a:p>
          <a:p>
            <a:pPr lvl="2"/>
            <a:r>
              <a:rPr lang="en-US" dirty="0" smtClean="0"/>
              <a:t>Production of all official NASA sounder products from SNPP</a:t>
            </a:r>
          </a:p>
          <a:p>
            <a:pPr lvl="2"/>
            <a:r>
              <a:rPr lang="en-US" dirty="0" smtClean="0"/>
              <a:t>Archive of all products</a:t>
            </a:r>
          </a:p>
          <a:p>
            <a:pPr lvl="3"/>
            <a:endParaRPr lang="en-US" dirty="0"/>
          </a:p>
          <a:p>
            <a:r>
              <a:rPr lang="en-US" dirty="0" smtClean="0"/>
              <a:t>Data Archive</a:t>
            </a:r>
          </a:p>
          <a:p>
            <a:pPr lvl="1"/>
            <a:r>
              <a:rPr lang="en-US" dirty="0" smtClean="0"/>
              <a:t>Located at the GES DISC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Points of Contact</a:t>
            </a:r>
          </a:p>
          <a:p>
            <a:pPr lvl="1"/>
            <a:r>
              <a:rPr lang="en-US" dirty="0" smtClean="0"/>
              <a:t>JPL – Steve Friedman and Ruth Monarrez</a:t>
            </a:r>
          </a:p>
          <a:p>
            <a:pPr lvl="1"/>
            <a:r>
              <a:rPr lang="en-US" dirty="0" smtClean="0"/>
              <a:t>GES DISC – Bruce Vollmer and Mike Theobald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27000"/>
            <a:ext cx="6781800" cy="666820"/>
          </a:xfrm>
        </p:spPr>
        <p:txBody>
          <a:bodyPr/>
          <a:lstStyle/>
          <a:p>
            <a:r>
              <a:rPr lang="en-US" dirty="0" smtClean="0"/>
              <a:t>Sounder SIPS Software Flow – </a:t>
            </a:r>
            <a:r>
              <a:rPr lang="en-US" sz="2400" dirty="0" smtClean="0"/>
              <a:t>CrIS L1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66274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Sounder SIPS Organization (JPL)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9" y="1085850"/>
            <a:ext cx="7122584" cy="5341938"/>
          </a:xfrm>
        </p:spPr>
      </p:pic>
    </p:spTree>
    <p:extLst>
      <p:ext uri="{BB962C8B-B14F-4D97-AF65-F5344CB8AC3E}">
        <p14:creationId xmlns:p14="http://schemas.microsoft.com/office/powerpoint/2010/main" val="18009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Sounder SIPS Points of Contact (GSFC)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5" name="Straight Connector 4"/>
          <p:cNvCxnSpPr>
            <a:stCxn id="7" idx="2"/>
            <a:endCxn id="14" idx="0"/>
          </p:cNvCxnSpPr>
          <p:nvPr/>
        </p:nvCxnSpPr>
        <p:spPr>
          <a:xfrm>
            <a:off x="2146398" y="2251042"/>
            <a:ext cx="3" cy="34706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33401" y="1295400"/>
            <a:ext cx="3225993" cy="955642"/>
          </a:xfrm>
          <a:prstGeom prst="roundRect">
            <a:avLst/>
          </a:prstGeom>
          <a:solidFill>
            <a:srgbClr val="0E45B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Goddard Earth Sciences DISC</a:t>
            </a:r>
          </a:p>
          <a:p>
            <a:pPr algn="ctr"/>
            <a:endParaRPr lang="en-US" sz="900" dirty="0"/>
          </a:p>
          <a:p>
            <a:pPr algn="ctr"/>
            <a:r>
              <a:rPr lang="en-US" sz="1400" dirty="0" smtClean="0"/>
              <a:t>Steve Kempler, Manager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871012" y="2418993"/>
            <a:ext cx="2550785" cy="448736"/>
          </a:xfrm>
          <a:prstGeom prst="rect">
            <a:avLst/>
          </a:prstGeom>
          <a:gradFill flip="none" rotWithShape="1">
            <a:gsLst>
              <a:gs pos="0">
                <a:srgbClr val="0E45B2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71009" y="3131969"/>
            <a:ext cx="2550785" cy="3886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Mission Support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71005" y="5059516"/>
            <a:ext cx="2550785" cy="4025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  <a:r>
              <a:rPr lang="en-US" dirty="0" smtClean="0"/>
              <a:t>perations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37171" y="4717704"/>
            <a:ext cx="3668630" cy="1003944"/>
          </a:xfrm>
          <a:prstGeom prst="rect">
            <a:avLst/>
          </a:prstGeom>
          <a:solidFill>
            <a:srgbClr val="D9D9D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Operations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Gary Alcott, Manager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Jecue Dechateu, Production Lead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Beth Stetzler, Archiver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8515" y="3784816"/>
            <a:ext cx="2550785" cy="397891"/>
          </a:xfrm>
          <a:prstGeom prst="rect">
            <a:avLst/>
          </a:prstGeom>
          <a:gradFill flip="none" rotWithShape="1">
            <a:gsLst>
              <a:gs pos="0">
                <a:srgbClr val="0E45B2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Science Support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1006" y="4406668"/>
            <a:ext cx="2550785" cy="456144"/>
          </a:xfrm>
          <a:prstGeom prst="rect">
            <a:avLst/>
          </a:prstGeom>
          <a:gradFill flip="none" rotWithShape="1">
            <a:gsLst>
              <a:gs pos="0">
                <a:srgbClr val="0E45B2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 Engineering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71008" y="5721648"/>
            <a:ext cx="2550785" cy="424110"/>
          </a:xfrm>
          <a:prstGeom prst="rect">
            <a:avLst/>
          </a:prstGeom>
          <a:gradFill flip="none" rotWithShape="1">
            <a:gsLst>
              <a:gs pos="0">
                <a:srgbClr val="0E45B2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 Admin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48200" y="2667000"/>
            <a:ext cx="3668630" cy="1003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Mission Support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Bruce Vollmer, Manager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Mike Theobald, Lead Engineer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Dan Trang, Ancillary Data Support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21791" y="2663091"/>
            <a:ext cx="1215379" cy="4688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429300" y="4717704"/>
            <a:ext cx="1207871" cy="3732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29300" y="5493497"/>
            <a:ext cx="1207871" cy="2281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9300" y="3520576"/>
            <a:ext cx="1207871" cy="1463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0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New NASA Science Teams and SIPS for SNPP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5"/>
            <a:endParaRPr lang="en-US" dirty="0"/>
          </a:p>
          <a:p>
            <a:r>
              <a:rPr lang="en-US" dirty="0" smtClean="0"/>
              <a:t>The Sounder Science Team selected from ROSES A.29:</a:t>
            </a:r>
          </a:p>
          <a:p>
            <a:pPr lvl="2"/>
            <a:endParaRPr lang="en-US" sz="800" dirty="0" smtClean="0"/>
          </a:p>
          <a:p>
            <a:pPr lvl="1"/>
            <a:r>
              <a:rPr lang="en-US" sz="1600" b="1" dirty="0" smtClean="0"/>
              <a:t>Chris Barnet </a:t>
            </a:r>
            <a:r>
              <a:rPr lang="en-US" sz="1600" dirty="0" smtClean="0"/>
              <a:t>– </a:t>
            </a:r>
            <a:r>
              <a:rPr lang="en-US" sz="1600" dirty="0"/>
              <a:t>Team </a:t>
            </a:r>
            <a:r>
              <a:rPr lang="en-US" sz="1600" dirty="0" smtClean="0"/>
              <a:t>Lead (Standard L2 Products – CrIMSS)</a:t>
            </a:r>
            <a:br>
              <a:rPr lang="en-US" sz="1600" dirty="0" smtClean="0"/>
            </a:br>
            <a:r>
              <a:rPr lang="en-US" sz="1600" i="1" dirty="0" smtClean="0"/>
              <a:t>Development </a:t>
            </a:r>
            <a:r>
              <a:rPr lang="en-US" sz="1600" i="1" dirty="0"/>
              <a:t>and validation of a community hyper-spectral infrared microwave Earth retrieval algorithm: </a:t>
            </a:r>
            <a:r>
              <a:rPr lang="en-US" sz="1600" i="1" dirty="0" smtClean="0"/>
              <a:t>CHIMERA</a:t>
            </a:r>
          </a:p>
          <a:p>
            <a:pPr lvl="1"/>
            <a:endParaRPr lang="en-US" sz="800" i="1" dirty="0" smtClean="0"/>
          </a:p>
          <a:p>
            <a:pPr lvl="1"/>
            <a:r>
              <a:rPr lang="en-US" sz="1600" b="1" dirty="0" smtClean="0"/>
              <a:t>Hartmut Aumann </a:t>
            </a:r>
            <a:r>
              <a:rPr lang="en-US" sz="1600" dirty="0" smtClean="0"/>
              <a:t>(L1 product analysis)</a:t>
            </a:r>
            <a:br>
              <a:rPr lang="en-US" sz="1600" dirty="0" smtClean="0"/>
            </a:br>
            <a:r>
              <a:rPr lang="en-US" sz="1600" i="1" dirty="0" smtClean="0"/>
              <a:t>Analysis of the AIRS and CrIS radiometric calibration under cloudy conditions and error propagation into environmental variables</a:t>
            </a:r>
          </a:p>
          <a:p>
            <a:pPr lvl="1"/>
            <a:endParaRPr lang="en-US" sz="800" b="1" dirty="0" smtClean="0"/>
          </a:p>
          <a:p>
            <a:pPr lvl="1"/>
            <a:r>
              <a:rPr lang="en-US" sz="1600" b="1" dirty="0" smtClean="0"/>
              <a:t>Jean-Luc Moncet </a:t>
            </a:r>
            <a:r>
              <a:rPr lang="en-US" sz="1600" dirty="0" smtClean="0"/>
              <a:t>and </a:t>
            </a:r>
            <a:r>
              <a:rPr lang="en-US" sz="1600" b="1" dirty="0" smtClean="0"/>
              <a:t>Vivienne Payne </a:t>
            </a:r>
            <a:r>
              <a:rPr lang="en-US" sz="1600" dirty="0" smtClean="0"/>
              <a:t>(Standard L2 </a:t>
            </a:r>
            <a:r>
              <a:rPr lang="en-US" sz="1600" dirty="0"/>
              <a:t>Products – CrIMSS)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i="1" dirty="0" smtClean="0"/>
              <a:t>Refined Atmosphere Data Products from CrIS and ATMS</a:t>
            </a:r>
          </a:p>
          <a:p>
            <a:pPr lvl="1"/>
            <a:endParaRPr lang="en-US" sz="800" b="1" dirty="0" smtClean="0"/>
          </a:p>
          <a:p>
            <a:pPr lvl="1"/>
            <a:r>
              <a:rPr lang="en-US" sz="1600" b="1" dirty="0" smtClean="0"/>
              <a:t>Joel Susskind </a:t>
            </a:r>
            <a:r>
              <a:rPr lang="en-US" sz="1600" dirty="0" smtClean="0"/>
              <a:t>(Standard L2 </a:t>
            </a:r>
            <a:r>
              <a:rPr lang="en-US" sz="1600" dirty="0"/>
              <a:t>Products – CrIMSS</a:t>
            </a:r>
            <a:r>
              <a:rPr lang="en-US" sz="1600" dirty="0" smtClean="0"/>
              <a:t>)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i="1" dirty="0" smtClean="0"/>
              <a:t>Analysis of CrIS/ATMS using an AIRS Version 6-like retrieval algorithm</a:t>
            </a:r>
          </a:p>
          <a:p>
            <a:pPr lvl="1"/>
            <a:endParaRPr lang="en-US" sz="800" b="1" dirty="0" smtClean="0"/>
          </a:p>
          <a:p>
            <a:pPr lvl="1"/>
            <a:r>
              <a:rPr lang="en-US" sz="1600" b="1" dirty="0" smtClean="0"/>
              <a:t>Karen Cady-Pereira </a:t>
            </a:r>
            <a:r>
              <a:rPr lang="en-US" sz="1600" dirty="0" smtClean="0"/>
              <a:t>and </a:t>
            </a:r>
            <a:r>
              <a:rPr lang="en-US" sz="1600" b="1" dirty="0" smtClean="0"/>
              <a:t>Helen Worden </a:t>
            </a:r>
            <a:r>
              <a:rPr lang="en-US" sz="1600" dirty="0" smtClean="0"/>
              <a:t>(Specialized L2 Product)</a:t>
            </a:r>
            <a:br>
              <a:rPr lang="en-US" sz="1600" dirty="0" smtClean="0"/>
            </a:br>
            <a:r>
              <a:rPr lang="en-US" sz="1600" i="1" dirty="0" smtClean="0"/>
              <a:t>Developing </a:t>
            </a:r>
            <a:r>
              <a:rPr lang="en-US" sz="1600" i="1" dirty="0"/>
              <a:t>retrieval algorithms for NH3 and CO from NPP CrIS </a:t>
            </a:r>
            <a:r>
              <a:rPr lang="en-US" sz="1600" i="1" dirty="0" smtClean="0"/>
              <a:t>measurements</a:t>
            </a:r>
          </a:p>
          <a:p>
            <a:pPr lvl="1"/>
            <a:endParaRPr lang="en-US" sz="800" b="1" dirty="0" smtClean="0"/>
          </a:p>
          <a:p>
            <a:pPr lvl="1"/>
            <a:r>
              <a:rPr lang="en-US" sz="1600" b="1" dirty="0" smtClean="0"/>
              <a:t>Bjorn Lambrigtsen </a:t>
            </a:r>
            <a:r>
              <a:rPr lang="en-US" sz="1600" dirty="0" smtClean="0"/>
              <a:t>(Standard L2 Products – ATMS)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i="1" dirty="0"/>
              <a:t>Microwave sounder Earth System Data </a:t>
            </a:r>
            <a:r>
              <a:rPr lang="en-US" sz="1600" i="1" dirty="0" smtClean="0"/>
              <a:t>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Sounder SIPS Hardware (JPL)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55" y="1085850"/>
            <a:ext cx="6756453" cy="53419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8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4601" y="127000"/>
            <a:ext cx="6324599" cy="666820"/>
          </a:xfrm>
        </p:spPr>
        <p:txBody>
          <a:bodyPr/>
          <a:lstStyle/>
          <a:p>
            <a:r>
              <a:rPr lang="en-US" dirty="0" smtClean="0"/>
              <a:t>Sounder SIPS Hardware (GES DISC)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405903" y="1491600"/>
            <a:ext cx="8303217" cy="4174176"/>
            <a:chOff x="405903" y="1955749"/>
            <a:chExt cx="8303217" cy="4174176"/>
          </a:xfrm>
        </p:grpSpPr>
        <p:sp>
          <p:nvSpPr>
            <p:cNvPr id="6" name="CustomShape 1"/>
            <p:cNvSpPr/>
            <p:nvPr/>
          </p:nvSpPr>
          <p:spPr>
            <a:xfrm>
              <a:off x="3731174" y="2897523"/>
              <a:ext cx="1775785" cy="497664"/>
            </a:xfrm>
            <a:prstGeom prst="rect">
              <a:avLst/>
            </a:prstGeom>
            <a:solidFill>
              <a:srgbClr val="EEEEEE"/>
            </a:solidFill>
            <a:ln>
              <a:solidFill>
                <a:srgbClr val="3465A4"/>
              </a:solidFill>
              <a:custDash>
                <a:ds d="197000" sp="197000"/>
              </a:custDash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64 CPU 252 GB</a:t>
              </a:r>
              <a:endParaRPr sz="1633" dirty="0"/>
            </a:p>
          </p:txBody>
        </p:sp>
        <p:sp>
          <p:nvSpPr>
            <p:cNvPr id="7" name="CustomShape 2"/>
            <p:cNvSpPr/>
            <p:nvPr/>
          </p:nvSpPr>
          <p:spPr>
            <a:xfrm>
              <a:off x="3731174" y="2897523"/>
              <a:ext cx="580608" cy="199196"/>
            </a:xfrm>
            <a:prstGeom prst="rect">
              <a:avLst/>
            </a:prstGeom>
            <a:solidFill>
              <a:srgbClr val="EEEEEE"/>
            </a:solidFill>
            <a:ln>
              <a:solidFill>
                <a:srgbClr val="3465A4"/>
              </a:solidFill>
              <a:custDash>
                <a:ds d="197000" sp="197000"/>
              </a:custDash>
            </a:ln>
          </p:spPr>
        </p:sp>
        <p:sp>
          <p:nvSpPr>
            <p:cNvPr id="8" name="CustomShape 4"/>
            <p:cNvSpPr/>
            <p:nvPr/>
          </p:nvSpPr>
          <p:spPr>
            <a:xfrm>
              <a:off x="405904" y="1955749"/>
              <a:ext cx="2405376" cy="331776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633" dirty="0">
                  <a:latin typeface="Arial"/>
                </a:rPr>
                <a:t>EDOS</a:t>
              </a:r>
              <a:endParaRPr sz="1633" dirty="0"/>
            </a:p>
          </p:txBody>
        </p:sp>
        <p:cxnSp>
          <p:nvCxnSpPr>
            <p:cNvPr id="9" name="Line 5"/>
            <p:cNvCxnSpPr>
              <a:stCxn id="8" idx="2"/>
            </p:cNvCxnSpPr>
            <p:nvPr/>
          </p:nvCxnSpPr>
          <p:spPr>
            <a:xfrm flipH="1">
              <a:off x="1599775" y="2287525"/>
              <a:ext cx="9143" cy="278548"/>
            </a:xfrm>
            <a:prstGeom prst="curvedConnector3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10" name="Line 6"/>
            <p:cNvCxnSpPr/>
            <p:nvPr/>
          </p:nvCxnSpPr>
          <p:spPr>
            <a:xfrm>
              <a:off x="2802463" y="3602546"/>
              <a:ext cx="417659" cy="327"/>
            </a:xfrm>
            <a:prstGeom prst="curvedConnector3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11" name="Line 7"/>
            <p:cNvCxnSpPr/>
            <p:nvPr/>
          </p:nvCxnSpPr>
          <p:spPr>
            <a:xfrm>
              <a:off x="5718238" y="3602546"/>
              <a:ext cx="419945" cy="327"/>
            </a:xfrm>
            <a:prstGeom prst="curvedConnector3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12" name="Line 8"/>
            <p:cNvCxnSpPr/>
            <p:nvPr/>
          </p:nvCxnSpPr>
          <p:spPr>
            <a:xfrm>
              <a:off x="1608592" y="4639347"/>
              <a:ext cx="1626551" cy="1298041"/>
            </a:xfrm>
            <a:prstGeom prst="curvedConnector3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13" name="Line 9"/>
            <p:cNvCxnSpPr/>
            <p:nvPr/>
          </p:nvCxnSpPr>
          <p:spPr>
            <a:xfrm>
              <a:off x="1608592" y="4639347"/>
              <a:ext cx="1626551" cy="717433"/>
            </a:xfrm>
            <a:prstGeom prst="curvedConnector3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cxnSp>
          <p:nvCxnSpPr>
            <p:cNvPr id="14" name="Line 10"/>
            <p:cNvCxnSpPr/>
            <p:nvPr/>
          </p:nvCxnSpPr>
          <p:spPr>
            <a:xfrm flipH="1">
              <a:off x="5723136" y="4639347"/>
              <a:ext cx="1700679" cy="717433"/>
            </a:xfrm>
            <a:prstGeom prst="curvedConnector3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15" name="CustomShape 11"/>
            <p:cNvSpPr/>
            <p:nvPr/>
          </p:nvSpPr>
          <p:spPr>
            <a:xfrm>
              <a:off x="1757825" y="3676674"/>
              <a:ext cx="746496" cy="82944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F/C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Attached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RAID</a:t>
              </a:r>
              <a:endParaRPr sz="1633" dirty="0"/>
            </a:p>
          </p:txBody>
        </p:sp>
        <p:sp>
          <p:nvSpPr>
            <p:cNvPr id="16" name="CustomShape 12"/>
            <p:cNvSpPr/>
            <p:nvPr/>
          </p:nvSpPr>
          <p:spPr>
            <a:xfrm>
              <a:off x="688697" y="3081044"/>
              <a:ext cx="1824768" cy="512685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VM with 8 CPU, 8 GB</a:t>
              </a:r>
              <a:endParaRPr sz="1633" dirty="0"/>
            </a:p>
          </p:txBody>
        </p:sp>
        <p:sp>
          <p:nvSpPr>
            <p:cNvPr id="17" name="CustomShape 13"/>
            <p:cNvSpPr/>
            <p:nvPr/>
          </p:nvSpPr>
          <p:spPr>
            <a:xfrm>
              <a:off x="405904" y="2565747"/>
              <a:ext cx="2405376" cy="2073600"/>
            </a:xfrm>
            <a:prstGeom prst="rect">
              <a:avLst/>
            </a:prstGeom>
            <a:noFill/>
            <a:ln>
              <a:solidFill>
                <a:srgbClr val="3465A4"/>
              </a:solidFill>
            </a:ln>
          </p:spPr>
        </p:sp>
        <p:sp>
          <p:nvSpPr>
            <p:cNvPr id="18" name="CustomShape 14"/>
            <p:cNvSpPr/>
            <p:nvPr/>
          </p:nvSpPr>
          <p:spPr>
            <a:xfrm>
              <a:off x="405904" y="2565746"/>
              <a:ext cx="2405376" cy="266466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633" dirty="0">
                  <a:latin typeface="Arial"/>
                </a:rPr>
                <a:t>SNPP L0 Archive</a:t>
              </a:r>
              <a:endParaRPr sz="1633" dirty="0"/>
            </a:p>
          </p:txBody>
        </p:sp>
        <p:sp>
          <p:nvSpPr>
            <p:cNvPr id="19" name="CustomShape 15"/>
            <p:cNvSpPr/>
            <p:nvPr/>
          </p:nvSpPr>
          <p:spPr>
            <a:xfrm>
              <a:off x="405903" y="3780517"/>
              <a:ext cx="1012962" cy="85883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Primary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Archive for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ATMS and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CrIS L0</a:t>
              </a:r>
              <a:endParaRPr sz="1633" dirty="0"/>
            </a:p>
          </p:txBody>
        </p:sp>
        <p:sp>
          <p:nvSpPr>
            <p:cNvPr id="20" name="CustomShape 16"/>
            <p:cNvSpPr/>
            <p:nvPr/>
          </p:nvSpPr>
          <p:spPr>
            <a:xfrm>
              <a:off x="4601760" y="3741984"/>
              <a:ext cx="746496" cy="82944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F/C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Attached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RAID</a:t>
              </a:r>
              <a:endParaRPr sz="1633" dirty="0"/>
            </a:p>
          </p:txBody>
        </p:sp>
        <p:sp>
          <p:nvSpPr>
            <p:cNvPr id="21" name="CustomShape 17"/>
            <p:cNvSpPr/>
            <p:nvPr/>
          </p:nvSpPr>
          <p:spPr>
            <a:xfrm>
              <a:off x="3219795" y="2565747"/>
              <a:ext cx="2498443" cy="2073600"/>
            </a:xfrm>
            <a:prstGeom prst="rect">
              <a:avLst/>
            </a:prstGeom>
            <a:noFill/>
            <a:ln>
              <a:solidFill>
                <a:srgbClr val="3465A4"/>
              </a:solidFill>
            </a:ln>
          </p:spPr>
        </p:sp>
        <p:sp>
          <p:nvSpPr>
            <p:cNvPr id="22" name="CustomShape 18"/>
            <p:cNvSpPr/>
            <p:nvPr/>
          </p:nvSpPr>
          <p:spPr>
            <a:xfrm>
              <a:off x="3219795" y="2565746"/>
              <a:ext cx="2498443" cy="266466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r>
                <a:rPr lang="en-US" sz="1633" dirty="0">
                  <a:latin typeface="Arial"/>
                </a:rPr>
                <a:t>SNPP Production Cluster</a:t>
              </a:r>
              <a:endParaRPr sz="1633" dirty="0"/>
            </a:p>
          </p:txBody>
        </p:sp>
        <p:sp>
          <p:nvSpPr>
            <p:cNvPr id="23" name="CustomShape 19"/>
            <p:cNvSpPr/>
            <p:nvPr/>
          </p:nvSpPr>
          <p:spPr>
            <a:xfrm>
              <a:off x="3219795" y="3780517"/>
              <a:ext cx="1012962" cy="85883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Sounder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Production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Cluster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(and L0 Backup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Archive)</a:t>
              </a:r>
              <a:endParaRPr sz="1633" dirty="0"/>
            </a:p>
          </p:txBody>
        </p:sp>
        <p:sp>
          <p:nvSpPr>
            <p:cNvPr id="24" name="CustomShape 20"/>
            <p:cNvSpPr/>
            <p:nvPr/>
          </p:nvSpPr>
          <p:spPr>
            <a:xfrm>
              <a:off x="7555089" y="3644019"/>
              <a:ext cx="746496" cy="82944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F/C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Attached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RAID</a:t>
              </a:r>
              <a:endParaRPr sz="1633" dirty="0"/>
            </a:p>
          </p:txBody>
        </p:sp>
        <p:sp>
          <p:nvSpPr>
            <p:cNvPr id="25" name="CustomShape 21"/>
            <p:cNvSpPr/>
            <p:nvPr/>
          </p:nvSpPr>
          <p:spPr>
            <a:xfrm>
              <a:off x="6485960" y="3048389"/>
              <a:ext cx="1824768" cy="512685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VM with 12 CPU 24 GB</a:t>
              </a:r>
              <a:endParaRPr sz="1633" dirty="0"/>
            </a:p>
          </p:txBody>
        </p:sp>
        <p:sp>
          <p:nvSpPr>
            <p:cNvPr id="26" name="CustomShape 22"/>
            <p:cNvSpPr/>
            <p:nvPr/>
          </p:nvSpPr>
          <p:spPr>
            <a:xfrm>
              <a:off x="6137856" y="2565747"/>
              <a:ext cx="2571264" cy="2073600"/>
            </a:xfrm>
            <a:prstGeom prst="rect">
              <a:avLst/>
            </a:prstGeom>
            <a:noFill/>
            <a:ln>
              <a:solidFill>
                <a:srgbClr val="3465A4"/>
              </a:solidFill>
            </a:ln>
          </p:spPr>
        </p:sp>
        <p:sp>
          <p:nvSpPr>
            <p:cNvPr id="27" name="CustomShape 23"/>
            <p:cNvSpPr/>
            <p:nvPr/>
          </p:nvSpPr>
          <p:spPr>
            <a:xfrm>
              <a:off x="6137856" y="2565746"/>
              <a:ext cx="2571264" cy="266466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633" dirty="0">
                  <a:latin typeface="Arial"/>
                </a:rPr>
                <a:t>SNPP Sounder Archive</a:t>
              </a:r>
              <a:endParaRPr sz="1633" dirty="0"/>
            </a:p>
          </p:txBody>
        </p:sp>
        <p:sp>
          <p:nvSpPr>
            <p:cNvPr id="28" name="CustomShape 24"/>
            <p:cNvSpPr/>
            <p:nvPr/>
          </p:nvSpPr>
          <p:spPr>
            <a:xfrm>
              <a:off x="6137856" y="3780517"/>
              <a:ext cx="1012962" cy="85883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Primary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Archive for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ATMS and CrIS</a:t>
              </a:r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L1, L2 and L3</a:t>
              </a:r>
              <a:endParaRPr sz="1633" dirty="0"/>
            </a:p>
          </p:txBody>
        </p:sp>
        <p:sp>
          <p:nvSpPr>
            <p:cNvPr id="29" name="CustomShape 25"/>
            <p:cNvSpPr/>
            <p:nvPr/>
          </p:nvSpPr>
          <p:spPr>
            <a:xfrm>
              <a:off x="3234816" y="5190565"/>
              <a:ext cx="2488320" cy="3317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633" dirty="0">
                  <a:latin typeface="Arial"/>
                </a:rPr>
                <a:t>JPL</a:t>
              </a:r>
              <a:endParaRPr sz="1633" dirty="0"/>
            </a:p>
          </p:txBody>
        </p:sp>
        <p:sp>
          <p:nvSpPr>
            <p:cNvPr id="30" name="CustomShape 26"/>
            <p:cNvSpPr/>
            <p:nvPr/>
          </p:nvSpPr>
          <p:spPr>
            <a:xfrm>
              <a:off x="3200400" y="5798149"/>
              <a:ext cx="2488320" cy="331776"/>
            </a:xfrm>
            <a:prstGeom prst="rect">
              <a:avLst/>
            </a:prstGeom>
            <a:solidFill>
              <a:srgbClr val="B3B3B3"/>
            </a:solidFill>
            <a:ln>
              <a:solidFill>
                <a:srgbClr val="3465A4"/>
              </a:solidFill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633" dirty="0">
                  <a:latin typeface="Arial"/>
                </a:rPr>
                <a:t>U Wisc</a:t>
              </a:r>
              <a:endParaRPr sz="1633" dirty="0"/>
            </a:p>
          </p:txBody>
        </p:sp>
        <p:cxnSp>
          <p:nvCxnSpPr>
            <p:cNvPr id="31" name="Line 27"/>
            <p:cNvCxnSpPr>
              <a:endCxn id="30" idx="3"/>
            </p:cNvCxnSpPr>
            <p:nvPr/>
          </p:nvCxnSpPr>
          <p:spPr>
            <a:xfrm flipH="1">
              <a:off x="5688720" y="4666323"/>
              <a:ext cx="1700679" cy="1298041"/>
            </a:xfrm>
            <a:prstGeom prst="curvedConnector3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32" name="CustomShape 28"/>
            <p:cNvSpPr/>
            <p:nvPr/>
          </p:nvSpPr>
          <p:spPr>
            <a:xfrm>
              <a:off x="3665864" y="2962833"/>
              <a:ext cx="1775785" cy="497664"/>
            </a:xfrm>
            <a:prstGeom prst="rect">
              <a:avLst/>
            </a:prstGeom>
            <a:solidFill>
              <a:srgbClr val="EEEEEE"/>
            </a:solidFill>
            <a:ln>
              <a:solidFill>
                <a:srgbClr val="3465A4"/>
              </a:solidFill>
              <a:custDash>
                <a:ds d="197000" sp="197000"/>
              </a:custDash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64 CPU 252 GB</a:t>
              </a:r>
              <a:endParaRPr sz="1633" dirty="0"/>
            </a:p>
          </p:txBody>
        </p:sp>
        <p:sp>
          <p:nvSpPr>
            <p:cNvPr id="33" name="CustomShape 29"/>
            <p:cNvSpPr/>
            <p:nvPr/>
          </p:nvSpPr>
          <p:spPr>
            <a:xfrm>
              <a:off x="3665864" y="2962833"/>
              <a:ext cx="580608" cy="199196"/>
            </a:xfrm>
            <a:prstGeom prst="rect">
              <a:avLst/>
            </a:prstGeom>
            <a:solidFill>
              <a:srgbClr val="EEEEEE"/>
            </a:solidFill>
            <a:ln>
              <a:solidFill>
                <a:srgbClr val="3465A4"/>
              </a:solidFill>
              <a:custDash>
                <a:ds d="197000" sp="197000"/>
              </a:custDash>
            </a:ln>
          </p:spPr>
        </p:sp>
        <p:sp>
          <p:nvSpPr>
            <p:cNvPr id="34" name="CustomShape 30"/>
            <p:cNvSpPr/>
            <p:nvPr/>
          </p:nvSpPr>
          <p:spPr>
            <a:xfrm>
              <a:off x="3597942" y="3019000"/>
              <a:ext cx="1775785" cy="497664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1089" dirty="0">
                  <a:latin typeface="Arial"/>
                </a:rPr>
                <a:t>64 CPU 252 GB</a:t>
              </a:r>
              <a:endParaRPr sz="1633" dirty="0"/>
            </a:p>
          </p:txBody>
        </p:sp>
        <p:sp>
          <p:nvSpPr>
            <p:cNvPr id="35" name="CustomShape 31"/>
            <p:cNvSpPr/>
            <p:nvPr/>
          </p:nvSpPr>
          <p:spPr>
            <a:xfrm>
              <a:off x="3597941" y="3019000"/>
              <a:ext cx="580608" cy="19919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907" dirty="0">
                  <a:latin typeface="Arial"/>
                </a:rPr>
                <a:t>planned</a:t>
              </a:r>
              <a:endParaRPr sz="1633" dirty="0"/>
            </a:p>
          </p:txBody>
        </p:sp>
        <p:sp>
          <p:nvSpPr>
            <p:cNvPr id="36" name="CustomShape 32"/>
            <p:cNvSpPr/>
            <p:nvPr/>
          </p:nvSpPr>
          <p:spPr>
            <a:xfrm>
              <a:off x="3499976" y="3184888"/>
              <a:ext cx="1775785" cy="497664"/>
            </a:xfrm>
            <a:prstGeom prst="rect">
              <a:avLst/>
            </a:prstGeom>
            <a:solidFill>
              <a:srgbClr val="729FCF"/>
            </a:solidFill>
            <a:ln>
              <a:noFill/>
            </a:ln>
          </p:spPr>
          <p:txBody>
            <a:bodyPr wrap="none" lIns="81638" tIns="40819" rIns="81638" bIns="40819" anchor="ctr"/>
            <a:lstStyle/>
            <a:p>
              <a:pPr algn="ctr"/>
              <a:endParaRPr sz="1633" dirty="0"/>
            </a:p>
            <a:p>
              <a:pPr algn="ctr"/>
              <a:r>
                <a:rPr lang="en-US" sz="1089" dirty="0">
                  <a:latin typeface="Arial"/>
                </a:rPr>
                <a:t>64 CPU, 252 GB</a:t>
              </a:r>
              <a:endParaRPr sz="1633" dirty="0"/>
            </a:p>
          </p:txBody>
        </p:sp>
        <p:sp>
          <p:nvSpPr>
            <p:cNvPr id="37" name="CustomShape 33"/>
            <p:cNvSpPr/>
            <p:nvPr/>
          </p:nvSpPr>
          <p:spPr>
            <a:xfrm>
              <a:off x="3499976" y="3184888"/>
              <a:ext cx="580608" cy="1991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38" tIns="40819" rIns="81638" bIns="40819" anchor="ctr"/>
            <a:lstStyle/>
            <a:p>
              <a:pPr algn="ctr"/>
              <a:r>
                <a:rPr lang="en-US" sz="907" dirty="0">
                  <a:latin typeface="Arial"/>
                </a:rPr>
                <a:t>deployed</a:t>
              </a:r>
              <a:endParaRPr sz="1633" dirty="0"/>
            </a:p>
          </p:txBody>
        </p:sp>
      </p:grpSp>
    </p:spTree>
    <p:extLst>
      <p:ext uri="{BB962C8B-B14F-4D97-AF65-F5344CB8AC3E}">
        <p14:creationId xmlns:p14="http://schemas.microsoft.com/office/powerpoint/2010/main" val="30447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Sounder SIPS Data Products</a:t>
            </a:r>
            <a:endParaRPr lang="en-US" dirty="0"/>
          </a:p>
        </p:txBody>
      </p:sp>
      <p:pic>
        <p:nvPicPr>
          <p:cNvPr id="5" name="Content Placeholder 4" descr="SNPP_DataTypes_L1L2L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930567"/>
              </p:ext>
            </p:extLst>
          </p:nvPr>
        </p:nvGraphicFramePr>
        <p:xfrm>
          <a:off x="914400" y="1752600"/>
          <a:ext cx="7173120" cy="3558377"/>
        </p:xfrm>
        <a:graphic>
          <a:graphicData uri="http://schemas.openxmlformats.org/drawingml/2006/table">
            <a:tbl>
              <a:tblPr/>
              <a:tblGrid>
                <a:gridCol w="1275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4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Short Name (DOI)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Instrument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Collection Summary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Avg</a:t>
                      </a:r>
                      <a:br>
                        <a:rPr lang="en-US" sz="8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Gran Size</a:t>
                      </a:r>
                      <a:br>
                        <a:rPr lang="en-US" sz="8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(MB)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Gran/</a:t>
                      </a:r>
                      <a:br>
                        <a:rPr lang="en-US" sz="8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Daily</a:t>
                      </a:r>
                      <a:br>
                        <a:rPr lang="en-US" sz="8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Tansfer</a:t>
                      </a:r>
                      <a:br>
                        <a:rPr lang="en-US" sz="8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(MB/Day)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22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Level 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2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SNPPATMSL1A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ATMS Level 1A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1440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2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SNPPATMSL1B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ATMS Level 1B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2160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2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SNPPCrISL1A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CrIS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CrIS Level 1A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2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SNPPCrISL1BLSR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CrIS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CrIS Level 1B Low Spectral Resolution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59,040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2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SNPPCrISL1BFSR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CrIS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CrIS Level 1B Full Spectral Resolution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22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Cambria"/>
                        </a:rPr>
                        <a:t>Level 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2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SNPPATMSL2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SuomiNPP ATMS Level 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SNPPCrIMSSL2A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CrIMSS Level 2 Atmospheric and Environmental Research, Inc.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2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SNPPCrIMSSL2G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CrIMSS Level 2 Goddard Space Flight 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99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SNPPCrIMSSL2S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SuomiNPP CrIMSS Level 2 Science and Technology Corporation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6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Sounder SIPS Data Products</a:t>
            </a:r>
            <a:br>
              <a:rPr lang="en-US" dirty="0" smtClean="0"/>
            </a:br>
            <a:r>
              <a:rPr lang="en-US" dirty="0" smtClean="0"/>
              <a:t>(con’t)</a:t>
            </a:r>
            <a:endParaRPr lang="en-US" dirty="0"/>
          </a:p>
        </p:txBody>
      </p:sp>
      <p:pic>
        <p:nvPicPr>
          <p:cNvPr id="5" name="Content Placeholder 4" descr="SNPP_DataTypes_L1L2L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04340" y="1085850"/>
          <a:ext cx="5441683" cy="5341939"/>
        </p:xfrm>
        <a:graphic>
          <a:graphicData uri="http://schemas.openxmlformats.org/drawingml/2006/table">
            <a:tbl>
              <a:tblPr/>
              <a:tblGrid>
                <a:gridCol w="942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7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7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0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Short Name (DOI)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Instrument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Collection Summary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Avg</a:t>
                      </a:r>
                      <a:br>
                        <a:rPr lang="en-US" sz="7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Gran Size</a:t>
                      </a:r>
                      <a:br>
                        <a:rPr lang="en-US" sz="7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(MB)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Gran/</a:t>
                      </a:r>
                      <a:br>
                        <a:rPr lang="en-US" sz="7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Daily</a:t>
                      </a:r>
                      <a:br>
                        <a:rPr lang="en-US" sz="7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Tansfer</a:t>
                      </a:r>
                      <a:br>
                        <a:rPr lang="en-US" sz="700" b="1" i="0" u="none" strike="noStrike" dirty="0">
                          <a:effectLst/>
                          <a:latin typeface="Cambria"/>
                        </a:rPr>
                      </a:br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(MB/Day)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99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effectLst/>
                          <a:latin typeface="Cambria"/>
                        </a:rPr>
                        <a:t>Level 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9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SNPPATMSL3D1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Daily 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99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SNPPATMSL3D8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8Day 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99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SNPPATMSL3M1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Monthly 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SNPPCrIMSSL3D1NSRA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Daily Atmospheric and Environmental Research, Inc.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SNPPCrIMSSL3D8NSRA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8Day Atmospheric and Environmental Research, Inc.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SNPPCrIMSSL3M1NSRA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Monthly Atmospheric and Environmental Research, Inc.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NSRSNPPCrIMSSL3D1G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Daily Normal Spectral Resolution Goddard Space Flight 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SNPPCrIMSSL3D8NSRG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8Day Normal Spectral Resolution Goddard Space Flight 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SNPPCrIMSSL3M1NSRG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Monthly Normal Spectral Resolution Goddard Space Flight 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SNPPCrIMSSL3D1NSRS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Daily Normal Spectral Resolution Science and Technology Corporation (STC)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SNPPCrIMSSL3D8NSRS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8Day Normal Spectral Resolution Science and Technology Corporation (STC)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SNPPCrIMSSL3M1NSRS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Monthly Normal Spectral Resolution Science and Technology Corporation (STC)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SNPPCrIMSSL3D1FSRA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Daily Full Spectral Resolution Atmospheric and Environmental Research, Inc.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SNPPCrIMSSL3D8FSRA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8Day Full Spectral Resolution Atmospheric and Environmental Research, Inc.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SNPPCrIMSSL3M1FSRA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Monthly Full Spectral Resolution Atmospheric and Environmental Research, Inc.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SNPPCrIMSSL3D1FSRG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Daily Full Spectral Resolution Goddard Space Flight 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SNPPCrIMSSL3D8FSRG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8Day Full Spectral Resolution Goddard Space Flight 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SNPPCrIMSSL3M1FSRG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Monthly Full Spectral Resolution Goddard Space Flight 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SNPPCrIMSSL3D1FSRS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Daily Full Spectral Resolution  and Technology Corporation (STC)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382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SNPPCrIMSSL3D8FSRS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8Day Full Spectral Resolution Science and Technology Corporation (STC)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5490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SNPPCrIMSSL3M1FSRS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CrIS/ATMS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SuomiNPP CrIMSS Level 3 Gridded Monthly Full Spectral Resolution Science and Technology Corporation (STC)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effectLst/>
                          <a:latin typeface="Cambria"/>
                        </a:rPr>
                        <a:t>  1/30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Sounder Input Data Stream </a:t>
            </a:r>
            <a:br>
              <a:rPr lang="en-US" sz="2400" dirty="0" smtClean="0"/>
            </a:br>
            <a:r>
              <a:rPr lang="en-US" sz="2400" dirty="0" smtClean="0"/>
              <a:t>– Product Production Pipeline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PRIMARY PIPELINE</a:t>
            </a:r>
          </a:p>
          <a:p>
            <a:pPr marL="1311275" lvl="4" indent="0">
              <a:buNone/>
            </a:pPr>
            <a:endParaRPr lang="en-US" sz="600" dirty="0" smtClean="0"/>
          </a:p>
          <a:p>
            <a:pPr marL="354013" lvl="1" indent="0">
              <a:buNone/>
            </a:pPr>
            <a:r>
              <a:rPr lang="en-US" sz="1800" b="1" dirty="0" smtClean="0"/>
              <a:t>GES DISC</a:t>
            </a:r>
          </a:p>
          <a:p>
            <a:pPr lvl="1"/>
            <a:r>
              <a:rPr lang="en-US" sz="1800" dirty="0" smtClean="0"/>
              <a:t>EDOS Level 0* ATMS and CrIS</a:t>
            </a:r>
          </a:p>
          <a:p>
            <a:pPr lvl="4"/>
            <a:endParaRPr lang="en-US" sz="600" b="1" dirty="0"/>
          </a:p>
          <a:p>
            <a:pPr marL="1016000" lvl="3" indent="0">
              <a:buNone/>
            </a:pPr>
            <a:r>
              <a:rPr lang="en-US" sz="1050" i="1" dirty="0" smtClean="0"/>
              <a:t>*Reconstructed </a:t>
            </a:r>
            <a:r>
              <a:rPr lang="en-US" sz="1050" i="1" dirty="0"/>
              <a:t>ATMS and CrIS Level 0 from IDPS </a:t>
            </a:r>
            <a:r>
              <a:rPr lang="en-US" sz="1050" i="1" dirty="0" smtClean="0"/>
              <a:t>RDRs from University of Wisconsin for pre-EDOS data stream.</a:t>
            </a:r>
            <a:endParaRPr lang="en-US" sz="1050" i="1" dirty="0"/>
          </a:p>
          <a:p>
            <a:pPr lvl="1"/>
            <a:endParaRPr lang="en-US" sz="200" b="1" dirty="0"/>
          </a:p>
          <a:p>
            <a:pPr lvl="4"/>
            <a:endParaRPr lang="en-US" sz="6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SECONDARY PIPELINE</a:t>
            </a:r>
          </a:p>
          <a:p>
            <a:pPr marL="1311275" lvl="4" indent="0">
              <a:buNone/>
            </a:pPr>
            <a:endParaRPr lang="en-US" sz="600" dirty="0" smtClean="0"/>
          </a:p>
          <a:p>
            <a:pPr lvl="5"/>
            <a:endParaRPr lang="en-US" sz="200" dirty="0"/>
          </a:p>
          <a:p>
            <a:pPr marL="354013" lvl="1" indent="0">
              <a:buNone/>
            </a:pPr>
            <a:r>
              <a:rPr lang="en-US" sz="1800" b="1" dirty="0" smtClean="0"/>
              <a:t>NOAA Star</a:t>
            </a:r>
          </a:p>
          <a:p>
            <a:pPr lvl="1"/>
            <a:r>
              <a:rPr lang="en-US" sz="1800" dirty="0" smtClean="0"/>
              <a:t>CrIS SDRs (full-spectrum product) </a:t>
            </a:r>
            <a:r>
              <a:rPr lang="en-US" sz="1800" b="0" dirty="0" smtClean="0"/>
              <a:t> -</a:t>
            </a:r>
            <a:r>
              <a:rPr lang="en-US" sz="1800" b="0" i="1" dirty="0" smtClean="0"/>
              <a:t> interim use</a:t>
            </a:r>
          </a:p>
          <a:p>
            <a:pPr marL="354013" lvl="1" indent="0">
              <a:buNone/>
            </a:pPr>
            <a:endParaRPr lang="en-US" sz="1800" b="1" dirty="0" smtClean="0"/>
          </a:p>
          <a:p>
            <a:pPr marL="354013" lvl="1" indent="0">
              <a:buNone/>
            </a:pPr>
            <a:r>
              <a:rPr lang="en-US" sz="1800" b="1" dirty="0" smtClean="0"/>
              <a:t>CLASS</a:t>
            </a:r>
            <a:endParaRPr lang="en-US" sz="1800" b="1" dirty="0"/>
          </a:p>
          <a:p>
            <a:pPr lvl="1"/>
            <a:r>
              <a:rPr lang="en-US" sz="1800" dirty="0"/>
              <a:t>CrIS SDRs </a:t>
            </a:r>
            <a:r>
              <a:rPr lang="en-US" sz="1800" dirty="0" smtClean="0"/>
              <a:t>(reduced-spectrum </a:t>
            </a:r>
            <a:r>
              <a:rPr lang="en-US" sz="1800" dirty="0"/>
              <a:t>product) </a:t>
            </a:r>
            <a:r>
              <a:rPr lang="en-US" sz="1800" dirty="0" smtClean="0"/>
              <a:t>-</a:t>
            </a:r>
            <a:r>
              <a:rPr lang="en-US" sz="1800" i="1" dirty="0" smtClean="0"/>
              <a:t> </a:t>
            </a:r>
            <a:r>
              <a:rPr lang="en-US" sz="1800" i="1" dirty="0"/>
              <a:t>interim use</a:t>
            </a:r>
            <a:endParaRPr lang="en-US" sz="1800" b="0" i="1" dirty="0" smtClean="0"/>
          </a:p>
          <a:p>
            <a:pPr lvl="1"/>
            <a:r>
              <a:rPr lang="en-US" sz="1800" dirty="0" smtClean="0"/>
              <a:t>ATMS </a:t>
            </a:r>
            <a:r>
              <a:rPr lang="en-US" sz="1800" dirty="0"/>
              <a:t>SDRs -</a:t>
            </a:r>
            <a:r>
              <a:rPr lang="en-US" sz="1800" i="1" dirty="0"/>
              <a:t> interim use</a:t>
            </a:r>
            <a:r>
              <a:rPr lang="en-US" sz="1800" dirty="0" smtClean="0"/>
              <a:t> </a:t>
            </a:r>
            <a:endParaRPr lang="en-US" sz="1800" dirty="0"/>
          </a:p>
          <a:p>
            <a:pPr marL="1768475" lvl="5" indent="0">
              <a:buNone/>
            </a:pPr>
            <a:r>
              <a:rPr lang="en-US" sz="200" dirty="0"/>
              <a:t> </a:t>
            </a:r>
          </a:p>
          <a:p>
            <a:pPr marL="1768475" lvl="5" indent="0">
              <a:buNone/>
            </a:pPr>
            <a:endParaRPr lang="en-US" sz="200" dirty="0" smtClean="0"/>
          </a:p>
          <a:p>
            <a:pPr marL="354013" lvl="1" indent="0">
              <a:buNone/>
            </a:pPr>
            <a:r>
              <a:rPr lang="en-US" sz="1800" dirty="0"/>
              <a:t>		</a:t>
            </a:r>
          </a:p>
          <a:p>
            <a:pPr lvl="5"/>
            <a:endParaRPr lang="en-US" sz="200" dirty="0"/>
          </a:p>
          <a:p>
            <a:pPr marL="1768475" lvl="5" indent="0">
              <a:buNone/>
            </a:pPr>
            <a:r>
              <a:rPr lang="en-US" sz="200" dirty="0"/>
              <a:t> 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Sounder Input Data Stream </a:t>
            </a:r>
            <a:br>
              <a:rPr lang="en-US" sz="2400" dirty="0" smtClean="0"/>
            </a:br>
            <a:r>
              <a:rPr lang="en-US" sz="2400" dirty="0" smtClean="0"/>
              <a:t>– Correlative Products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219200"/>
            <a:ext cx="8113451" cy="52085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Class FTP </a:t>
            </a:r>
            <a:r>
              <a:rPr lang="en-US" sz="1800" dirty="0"/>
              <a:t>		</a:t>
            </a:r>
          </a:p>
          <a:p>
            <a:pPr marL="1311275" lvl="4" indent="0">
              <a:buNone/>
            </a:pPr>
            <a:endParaRPr lang="en-US" sz="600" dirty="0" smtClean="0"/>
          </a:p>
          <a:p>
            <a:r>
              <a:rPr lang="en-US" sz="1800" b="0" dirty="0" smtClean="0"/>
              <a:t>Mission_Notices</a:t>
            </a:r>
            <a:endParaRPr lang="en-US" sz="1800" b="0" dirty="0"/>
          </a:p>
          <a:p>
            <a:pPr lvl="5"/>
            <a:endParaRPr lang="en-US" dirty="0" smtClean="0"/>
          </a:p>
          <a:p>
            <a:r>
              <a:rPr lang="en-US" sz="1800" b="0" dirty="0" smtClean="0"/>
              <a:t>Mission_Schedules</a:t>
            </a:r>
            <a:endParaRPr lang="en-US" sz="1800" b="0" dirty="0"/>
          </a:p>
          <a:p>
            <a:pPr lvl="5"/>
            <a:endParaRPr lang="en-US" sz="200" dirty="0" smtClean="0"/>
          </a:p>
          <a:p>
            <a:r>
              <a:rPr lang="en-US" sz="1800" b="0" dirty="0" smtClean="0"/>
              <a:t>MetOp-A – </a:t>
            </a:r>
            <a:r>
              <a:rPr lang="en-US" sz="1600" b="0" dirty="0" smtClean="0"/>
              <a:t>(IASI_L1C</a:t>
            </a:r>
            <a:r>
              <a:rPr lang="en-US" sz="1600" b="0" dirty="0"/>
              <a:t>, AMSUA_L1B, MHS_L1B, MIRS_L2_SND, MIRS_L2_IMG)</a:t>
            </a:r>
          </a:p>
          <a:p>
            <a:pPr lvl="5"/>
            <a:endParaRPr lang="en-US" sz="200" dirty="0" smtClean="0"/>
          </a:p>
          <a:p>
            <a:r>
              <a:rPr lang="en-US" sz="1800" b="0" dirty="0" smtClean="0"/>
              <a:t>MetOp-B – </a:t>
            </a:r>
            <a:r>
              <a:rPr lang="en-US" sz="1600" b="0" dirty="0" smtClean="0"/>
              <a:t>(IASI_L1C</a:t>
            </a:r>
            <a:r>
              <a:rPr lang="en-US" sz="1600" b="0" dirty="0"/>
              <a:t>, AMSUA_L1B, MHS_L1B, MIRS_L2_SND, MIRS_L2_IMG)</a:t>
            </a:r>
          </a:p>
          <a:p>
            <a:pPr lvl="5"/>
            <a:endParaRPr lang="en-US" sz="200" dirty="0" smtClean="0"/>
          </a:p>
          <a:p>
            <a:r>
              <a:rPr lang="en-US" sz="1800" b="0" dirty="0" smtClean="0"/>
              <a:t>NOAA-N </a:t>
            </a:r>
            <a:r>
              <a:rPr lang="en-US" sz="1600" b="0" dirty="0"/>
              <a:t>(AMSUA_L1B, MHS_L1B, MIRS_L2_SND, MIRS_L2_IMG)</a:t>
            </a:r>
          </a:p>
          <a:p>
            <a:pPr lvl="5"/>
            <a:endParaRPr lang="en-US" sz="200" dirty="0" smtClean="0"/>
          </a:p>
          <a:p>
            <a:r>
              <a:rPr lang="en-US" sz="1800" b="0" dirty="0" smtClean="0"/>
              <a:t>NOAA-P </a:t>
            </a:r>
            <a:r>
              <a:rPr lang="en-US" sz="1600" b="0" dirty="0"/>
              <a:t>(AMSUA_L1B, MHS_L1B, MIRS_L2_SND, MIRS_L2_IMG)</a:t>
            </a:r>
            <a:endParaRPr lang="en-US" sz="1800" b="0" dirty="0"/>
          </a:p>
          <a:p>
            <a:pPr marL="1311275" lvl="4" indent="0">
              <a:buNone/>
            </a:pPr>
            <a:r>
              <a:rPr lang="en-US" sz="600" dirty="0"/>
              <a:t> </a:t>
            </a:r>
          </a:p>
          <a:p>
            <a:pPr marL="0" indent="0">
              <a:buNone/>
            </a:pPr>
            <a:r>
              <a:rPr lang="en-US" sz="1800" dirty="0"/>
              <a:t> </a:t>
            </a:r>
            <a:r>
              <a:rPr lang="en-US" sz="1800" dirty="0" smtClean="0"/>
              <a:t>NOAA Star</a:t>
            </a:r>
          </a:p>
          <a:p>
            <a:pPr marL="1768475" lvl="5" indent="0">
              <a:buNone/>
            </a:pPr>
            <a:r>
              <a:rPr lang="en-US" sz="200" dirty="0"/>
              <a:t>		</a:t>
            </a:r>
          </a:p>
          <a:p>
            <a:r>
              <a:rPr lang="en-US" sz="1800" b="0" dirty="0" smtClean="0"/>
              <a:t>NUCAPS Level 2</a:t>
            </a:r>
          </a:p>
          <a:p>
            <a:pPr lvl="4"/>
            <a:endParaRPr lang="en-US" sz="600" dirty="0"/>
          </a:p>
          <a:p>
            <a:pPr marL="1311275" lvl="4" indent="0">
              <a:buNone/>
            </a:pPr>
            <a:r>
              <a:rPr lang="en-US" sz="600" dirty="0"/>
              <a:t> </a:t>
            </a:r>
          </a:p>
          <a:p>
            <a:pPr marL="1311275" lvl="4" indent="0">
              <a:buNone/>
            </a:pPr>
            <a:r>
              <a:rPr lang="en-US" sz="600" dirty="0"/>
              <a:t> </a:t>
            </a:r>
          </a:p>
          <a:p>
            <a:pPr marL="0" indent="0">
              <a:buNone/>
            </a:pPr>
            <a:r>
              <a:rPr lang="en-US" sz="1800" dirty="0"/>
              <a:t>From AIRS Project at JPL</a:t>
            </a:r>
          </a:p>
          <a:p>
            <a:pPr marL="1768475" lvl="5" indent="0">
              <a:buNone/>
            </a:pPr>
            <a:endParaRPr lang="en-US" sz="200" dirty="0"/>
          </a:p>
          <a:p>
            <a:r>
              <a:rPr lang="en-US" sz="1800" b="0" dirty="0"/>
              <a:t>AIRS L1B, L2 &amp; L3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Relationships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8325" y="1219200"/>
            <a:ext cx="8113451" cy="5208588"/>
          </a:xfrm>
        </p:spPr>
        <p:txBody>
          <a:bodyPr/>
          <a:lstStyle/>
          <a:p>
            <a:r>
              <a:rPr lang="en-US" dirty="0" smtClean="0"/>
              <a:t>The Sounder SIPS works closely with: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The SNPP Sounder Science Team</a:t>
            </a:r>
          </a:p>
          <a:p>
            <a:pPr lvl="2"/>
            <a:r>
              <a:rPr lang="en-US" dirty="0"/>
              <a:t>Overall direction coordinated through </a:t>
            </a:r>
            <a:r>
              <a:rPr lang="en-US" dirty="0" smtClean="0"/>
              <a:t>the Sounder Science </a:t>
            </a:r>
            <a:r>
              <a:rPr lang="en-US" dirty="0"/>
              <a:t>Team </a:t>
            </a:r>
            <a:r>
              <a:rPr lang="en-US" dirty="0" smtClean="0"/>
              <a:t>lead, Chris Barnet</a:t>
            </a:r>
          </a:p>
          <a:p>
            <a:pPr lvl="2"/>
            <a:r>
              <a:rPr lang="en-US" dirty="0" smtClean="0"/>
              <a:t>Coordination support through our Sounder Science </a:t>
            </a:r>
            <a:r>
              <a:rPr lang="en-US" dirty="0"/>
              <a:t>Team liaison,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Eric Fetzer</a:t>
            </a:r>
            <a:endParaRPr lang="en-US" dirty="0"/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The AIRS Project</a:t>
            </a:r>
          </a:p>
          <a:p>
            <a:pPr lvl="2"/>
            <a:r>
              <a:rPr lang="en-US" dirty="0" smtClean="0"/>
              <a:t>Algorithm and code sharing (when it makes sense)</a:t>
            </a:r>
          </a:p>
          <a:p>
            <a:pPr lvl="2"/>
            <a:r>
              <a:rPr lang="en-US" dirty="0" smtClean="0"/>
              <a:t>Shared resources, including staff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The SNPP Level 1 Algorithm teams</a:t>
            </a:r>
          </a:p>
          <a:p>
            <a:pPr lvl="2"/>
            <a:r>
              <a:rPr lang="en-US" dirty="0" smtClean="0"/>
              <a:t>CrIS: University of Wisconsin </a:t>
            </a:r>
            <a:r>
              <a:rPr lang="en-US" dirty="0"/>
              <a:t>– Graeme </a:t>
            </a:r>
            <a:r>
              <a:rPr lang="en-US" dirty="0" smtClean="0"/>
              <a:t>Martin</a:t>
            </a:r>
          </a:p>
          <a:p>
            <a:pPr lvl="2"/>
            <a:r>
              <a:rPr lang="en-US" dirty="0" smtClean="0"/>
              <a:t>ATMS: Jet Propulsion Laboratory – Bjorn Lambrigtsen</a:t>
            </a:r>
          </a:p>
          <a:p>
            <a:pPr lvl="4"/>
            <a:endParaRPr lang="en-US" dirty="0"/>
          </a:p>
          <a:p>
            <a:pPr lvl="1"/>
            <a:r>
              <a:rPr lang="en-US" dirty="0" smtClean="0"/>
              <a:t>Guidance and ESDIS Liaison </a:t>
            </a:r>
          </a:p>
          <a:p>
            <a:pPr lvl="2"/>
            <a:r>
              <a:rPr lang="en-US" dirty="0" smtClean="0"/>
              <a:t>Alfreda Hall – ESDIS Project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8E7D9-F742-4FB3-812D-F51CA9C780A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27000"/>
            <a:ext cx="6324599" cy="666820"/>
          </a:xfrm>
        </p:spPr>
        <p:txBody>
          <a:bodyPr/>
          <a:lstStyle/>
          <a:p>
            <a:r>
              <a:rPr lang="en-US" sz="2400" dirty="0"/>
              <a:t>Sounder SIPS Auxiliary and </a:t>
            </a:r>
            <a:r>
              <a:rPr lang="en-US" sz="2400" dirty="0" smtClean="0"/>
              <a:t>Ancillary Data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219200"/>
            <a:ext cx="8113451" cy="52085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NOAA NCEP</a:t>
            </a:r>
            <a:r>
              <a:rPr lang="en-US" dirty="0"/>
              <a:t>	</a:t>
            </a:r>
          </a:p>
          <a:p>
            <a:r>
              <a:rPr lang="en-US" b="0" dirty="0"/>
              <a:t>rtg_sst_g1</a:t>
            </a:r>
          </a:p>
          <a:p>
            <a:r>
              <a:rPr lang="en-US" b="0" dirty="0"/>
              <a:t>GFS [we get this from SD3E]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SD3E (&amp; later from TBD)</a:t>
            </a:r>
            <a:r>
              <a:rPr lang="en-US" dirty="0"/>
              <a:t>	</a:t>
            </a:r>
          </a:p>
          <a:p>
            <a:r>
              <a:rPr lang="en-US" b="0" dirty="0"/>
              <a:t>RPM	</a:t>
            </a:r>
          </a:p>
          <a:p>
            <a:r>
              <a:rPr lang="en-US" b="0" dirty="0" smtClean="0"/>
              <a:t>CMO (Correction Matrix Operator)</a:t>
            </a:r>
            <a:endParaRPr lang="en-US" b="0" dirty="0"/>
          </a:p>
          <a:p>
            <a:r>
              <a:rPr lang="en-US" b="0" dirty="0"/>
              <a:t>fnmoc: nogaps (became NAVGEM on Aug 21, 2013</a:t>
            </a:r>
            <a:r>
              <a:rPr lang="en-US" b="0" dirty="0" smtClean="0"/>
              <a:t>)</a:t>
            </a:r>
            <a:br>
              <a:rPr lang="en-US" b="0" dirty="0" smtClean="0"/>
            </a:br>
            <a:r>
              <a:rPr lang="en-US" b="0" dirty="0" smtClean="0"/>
              <a:t>(</a:t>
            </a:r>
            <a:r>
              <a:rPr lang="en-US" b="0" dirty="0"/>
              <a:t>3hr, 6hr 9hr, 12hr, 15hr, 18hr, 21hr 24hr data </a:t>
            </a:r>
            <a:r>
              <a:rPr lang="en-US" b="0" dirty="0" smtClean="0"/>
              <a:t>)</a:t>
            </a:r>
            <a:r>
              <a:rPr lang="en-US" b="0" dirty="0"/>
              <a:t>	</a:t>
            </a:r>
          </a:p>
          <a:p>
            <a:r>
              <a:rPr lang="en-US" b="0" dirty="0"/>
              <a:t>Two Line Elements (TLEs)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From AIRS archive at JPL</a:t>
            </a:r>
          </a:p>
          <a:p>
            <a:r>
              <a:rPr lang="en-US" b="0" dirty="0" smtClean="0"/>
              <a:t>ECMWF</a:t>
            </a:r>
          </a:p>
          <a:p>
            <a:r>
              <a:rPr lang="en-US" b="0" dirty="0"/>
              <a:t>GFS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0" y="1085850"/>
            <a:ext cx="7692882" cy="5341938"/>
          </a:xfrm>
        </p:spPr>
      </p:pic>
    </p:spTree>
    <p:extLst>
      <p:ext uri="{BB962C8B-B14F-4D97-AF65-F5344CB8AC3E}">
        <p14:creationId xmlns:p14="http://schemas.microsoft.com/office/powerpoint/2010/main" val="3070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085222"/>
            <a:ext cx="8305800" cy="5342566"/>
          </a:xfrm>
        </p:spPr>
        <p:txBody>
          <a:bodyPr/>
          <a:lstStyle/>
          <a:p>
            <a:r>
              <a:rPr lang="en-US" dirty="0" smtClean="0"/>
              <a:t>Production of Level 1, 2 and 3 data products from SNPP Sounder instruments: ATMS and CrIS (CrIMSS)</a:t>
            </a:r>
          </a:p>
          <a:p>
            <a:pPr lvl="4"/>
            <a:endParaRPr lang="en-US" sz="600" dirty="0" smtClean="0"/>
          </a:p>
          <a:p>
            <a:pPr lvl="1"/>
            <a:r>
              <a:rPr lang="en-US" sz="1800" dirty="0" smtClean="0"/>
              <a:t>Level 1 ATMS and CrIS PGEs </a:t>
            </a:r>
          </a:p>
          <a:p>
            <a:pPr lvl="4"/>
            <a:endParaRPr lang="en-US" sz="600" dirty="0" smtClean="0"/>
          </a:p>
          <a:p>
            <a:pPr lvl="1"/>
            <a:r>
              <a:rPr lang="en-US" sz="1800" dirty="0" smtClean="0"/>
              <a:t>Integration of Level 2 PGEs from SNPP Sounder Science Team</a:t>
            </a:r>
            <a:br>
              <a:rPr lang="en-US" sz="1800" dirty="0" smtClean="0"/>
            </a:br>
            <a:r>
              <a:rPr lang="en-US" sz="1800" dirty="0" smtClean="0"/>
              <a:t>– Five unique product streams at JPL </a:t>
            </a:r>
            <a:r>
              <a:rPr lang="en-US" sz="1800" i="1" dirty="0" smtClean="0"/>
              <a:t>(demonstration activity)</a:t>
            </a:r>
            <a:br>
              <a:rPr lang="en-US" sz="1800" i="1" dirty="0" smtClean="0"/>
            </a:br>
            <a:r>
              <a:rPr lang="en-US" sz="1800" dirty="0" smtClean="0"/>
              <a:t>– One Level 2 product stream at GES DISC </a:t>
            </a:r>
            <a:r>
              <a:rPr lang="en-US" sz="1800" i="1" dirty="0" smtClean="0"/>
              <a:t>(routine operations)</a:t>
            </a:r>
          </a:p>
          <a:p>
            <a:pPr lvl="4"/>
            <a:endParaRPr lang="en-US" sz="600" dirty="0" smtClean="0"/>
          </a:p>
          <a:p>
            <a:pPr lvl="1"/>
            <a:r>
              <a:rPr lang="en-US" sz="1800" dirty="0" smtClean="0"/>
              <a:t>Level 3 CrIMSS daily, multi-day, monthly – developed at JPL</a:t>
            </a:r>
          </a:p>
          <a:p>
            <a:pPr lvl="4"/>
            <a:endParaRPr lang="en-US" sz="600" dirty="0" smtClean="0"/>
          </a:p>
          <a:p>
            <a:pPr lvl="1"/>
            <a:r>
              <a:rPr lang="en-US" sz="1800" dirty="0" smtClean="0"/>
              <a:t>CalSub, Simultaneous Nadir Observations and Match-up </a:t>
            </a:r>
            <a:br>
              <a:rPr lang="en-US" sz="1800" dirty="0" smtClean="0"/>
            </a:br>
            <a:r>
              <a:rPr lang="en-US" sz="1800" dirty="0" smtClean="0"/>
              <a:t>– developed at JPL</a:t>
            </a:r>
          </a:p>
          <a:p>
            <a:pPr lvl="4"/>
            <a:endParaRPr lang="en-US" dirty="0"/>
          </a:p>
          <a:p>
            <a:r>
              <a:rPr lang="en-US" dirty="0" smtClean="0"/>
              <a:t>Develop and/or integrate PGEs listed above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Support the Science Team in data validation activities</a:t>
            </a:r>
          </a:p>
          <a:p>
            <a:pPr lvl="4"/>
            <a:endParaRPr lang="en-US" dirty="0"/>
          </a:p>
          <a:p>
            <a:r>
              <a:rPr lang="en-US" dirty="0" smtClean="0"/>
              <a:t>Document and deliver source code, executables, user guide and ATBDs to the GES DISC for long-term storage and access</a:t>
            </a:r>
          </a:p>
          <a:p>
            <a:pPr lvl="4"/>
            <a:endParaRPr lang="en-US" dirty="0"/>
          </a:p>
          <a:p>
            <a:r>
              <a:rPr lang="en-US" dirty="0" smtClean="0"/>
              <a:t>Produce all standard products and archive at DAAC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8E7D9-F742-4FB3-812D-F51CA9C780A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Products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0" y="1085850"/>
            <a:ext cx="8094463" cy="5341938"/>
          </a:xfrm>
        </p:spPr>
      </p:pic>
    </p:spTree>
    <p:extLst>
      <p:ext uri="{BB962C8B-B14F-4D97-AF65-F5344CB8AC3E}">
        <p14:creationId xmlns:p14="http://schemas.microsoft.com/office/powerpoint/2010/main" val="31077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Sounder SIPS Product Specification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143000"/>
            <a:ext cx="8113451" cy="5132388"/>
          </a:xfrm>
        </p:spPr>
        <p:txBody>
          <a:bodyPr/>
          <a:lstStyle/>
          <a:p>
            <a:r>
              <a:rPr lang="en-US" dirty="0" smtClean="0"/>
              <a:t>Sounder </a:t>
            </a:r>
            <a:r>
              <a:rPr lang="en-US" dirty="0"/>
              <a:t>SIPS Product </a:t>
            </a:r>
            <a:r>
              <a:rPr lang="en-US" dirty="0" smtClean="0"/>
              <a:t>Specification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All </a:t>
            </a:r>
            <a:r>
              <a:rPr lang="en-US" dirty="0" smtClean="0"/>
              <a:t>products </a:t>
            </a:r>
            <a:r>
              <a:rPr lang="en-US" dirty="0"/>
              <a:t>will be </a:t>
            </a:r>
            <a:r>
              <a:rPr lang="en-US" dirty="0" smtClean="0"/>
              <a:t>netCDF-4, formatted </a:t>
            </a:r>
            <a:r>
              <a:rPr lang="en-US" dirty="0"/>
              <a:t>to conform with </a:t>
            </a:r>
            <a:r>
              <a:rPr lang="en-US" dirty="0" smtClean="0"/>
              <a:t>ACDD</a:t>
            </a:r>
            <a:r>
              <a:rPr lang="en-US" baseline="30000" dirty="0" smtClean="0"/>
              <a:t>1</a:t>
            </a:r>
            <a:r>
              <a:rPr lang="en-US" dirty="0" smtClean="0"/>
              <a:t>, CF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/>
              <a:t>and ISO metadata standards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Granule Sizes:</a:t>
            </a:r>
          </a:p>
          <a:p>
            <a:pPr lvl="4"/>
            <a:endParaRPr lang="en-US" dirty="0"/>
          </a:p>
          <a:p>
            <a:pPr lvl="2"/>
            <a:r>
              <a:rPr lang="en-US" dirty="0"/>
              <a:t>Level 1B ATMS and CrIS: 6-minute granules</a:t>
            </a:r>
          </a:p>
          <a:p>
            <a:pPr lvl="4"/>
            <a:endParaRPr lang="en-US" dirty="0" smtClean="0"/>
          </a:p>
          <a:p>
            <a:pPr lvl="2"/>
            <a:r>
              <a:rPr lang="en-US" dirty="0" smtClean="0"/>
              <a:t>Level </a:t>
            </a:r>
            <a:r>
              <a:rPr lang="en-US" dirty="0"/>
              <a:t>2: 6-minute granules, matching CrIS </a:t>
            </a:r>
            <a:r>
              <a:rPr lang="en-US" dirty="0" smtClean="0"/>
              <a:t>footprint</a:t>
            </a:r>
            <a:endParaRPr lang="en-US" dirty="0"/>
          </a:p>
          <a:p>
            <a:pPr lvl="4"/>
            <a:endParaRPr lang="en-US" dirty="0" smtClean="0"/>
          </a:p>
          <a:p>
            <a:pPr lvl="2"/>
            <a:r>
              <a:rPr lang="en-US" dirty="0" smtClean="0"/>
              <a:t>Level </a:t>
            </a:r>
            <a:r>
              <a:rPr lang="en-US" dirty="0"/>
              <a:t>3 Daily: Gridded global data</a:t>
            </a:r>
          </a:p>
          <a:p>
            <a:pPr lvl="3"/>
            <a:r>
              <a:rPr lang="en-US" dirty="0"/>
              <a:t>Two groups: ascending and descending</a:t>
            </a:r>
          </a:p>
          <a:p>
            <a:pPr lvl="3"/>
            <a:r>
              <a:rPr lang="en-US" dirty="0"/>
              <a:t>1º x 1º gridded data.</a:t>
            </a:r>
          </a:p>
          <a:p>
            <a:pPr lvl="4"/>
            <a:endParaRPr lang="en-US" dirty="0" smtClean="0"/>
          </a:p>
          <a:p>
            <a:pPr lvl="2"/>
            <a:r>
              <a:rPr lang="en-US" dirty="0" smtClean="0"/>
              <a:t>Level </a:t>
            </a:r>
            <a:r>
              <a:rPr lang="en-US" dirty="0"/>
              <a:t>3 Multi-day and Monthly products follow same pattern </a:t>
            </a:r>
            <a:r>
              <a:rPr lang="en-US" dirty="0" smtClean="0"/>
              <a:t>like daily</a:t>
            </a:r>
            <a:endParaRPr lang="en-US" dirty="0"/>
          </a:p>
          <a:p>
            <a:pPr lvl="4"/>
            <a:endParaRPr lang="en-US" dirty="0" smtClean="0"/>
          </a:p>
          <a:p>
            <a:pPr lvl="2"/>
            <a:r>
              <a:rPr lang="en-US" dirty="0" smtClean="0"/>
              <a:t>SNO </a:t>
            </a:r>
            <a:r>
              <a:rPr lang="en-US" dirty="0"/>
              <a:t>and CalSub will continue to be </a:t>
            </a:r>
            <a:r>
              <a:rPr lang="en-US" dirty="0" smtClean="0"/>
              <a:t>RTP3</a:t>
            </a:r>
            <a:r>
              <a:rPr lang="en-US" baseline="30000" dirty="0"/>
              <a:t>3</a:t>
            </a:r>
            <a:r>
              <a:rPr lang="en-US" dirty="0" smtClean="0"/>
              <a:t> </a:t>
            </a:r>
            <a:r>
              <a:rPr lang="en-US" dirty="0"/>
              <a:t>format </a:t>
            </a:r>
            <a:r>
              <a:rPr lang="en-US" dirty="0" smtClean="0"/>
              <a:t>temporarily</a:t>
            </a:r>
            <a:br>
              <a:rPr lang="en-US" dirty="0" smtClean="0"/>
            </a:br>
            <a:r>
              <a:rPr lang="en-US" i="1" dirty="0" smtClean="0"/>
              <a:t>– we currently plan to convert to netCDF-4 within the next year</a:t>
            </a:r>
            <a:endParaRPr lang="en-US" i="1" dirty="0"/>
          </a:p>
          <a:p>
            <a:pPr lvl="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29352" y="5779156"/>
            <a:ext cx="37392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Attribute </a:t>
            </a:r>
            <a:r>
              <a:rPr lang="en-US" sz="1400" dirty="0"/>
              <a:t>Convention for Dataset </a:t>
            </a:r>
            <a:r>
              <a:rPr lang="en-US" sz="1400" dirty="0" smtClean="0"/>
              <a:t>Discovery</a:t>
            </a:r>
          </a:p>
          <a:p>
            <a:r>
              <a:rPr lang="en-US" sz="1400" baseline="30000" dirty="0" smtClean="0"/>
              <a:t>2</a:t>
            </a:r>
            <a:r>
              <a:rPr lang="en-US" sz="1400" dirty="0" smtClean="0"/>
              <a:t>Climate and Forecast</a:t>
            </a:r>
          </a:p>
          <a:p>
            <a:r>
              <a:rPr lang="en-US" sz="1400" baseline="30000" dirty="0" smtClean="0"/>
              <a:t>3</a:t>
            </a:r>
            <a:r>
              <a:rPr lang="en-US" sz="1400" dirty="0" smtClean="0"/>
              <a:t>RTP3 </a:t>
            </a:r>
            <a:r>
              <a:rPr lang="en-US" sz="1400" dirty="0"/>
              <a:t>developed by the Sounder </a:t>
            </a:r>
            <a:r>
              <a:rPr lang="en-US" sz="1400" dirty="0" smtClean="0"/>
              <a:t>PEATE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36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Sounder SIPS Product Release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325" y="1371600"/>
            <a:ext cx="8113451" cy="4903788"/>
          </a:xfrm>
        </p:spPr>
        <p:txBody>
          <a:bodyPr/>
          <a:lstStyle/>
          <a:p>
            <a:r>
              <a:rPr lang="en-US" dirty="0" smtClean="0"/>
              <a:t>Sounder </a:t>
            </a:r>
            <a:r>
              <a:rPr lang="en-US" dirty="0"/>
              <a:t>SIPS Product </a:t>
            </a:r>
            <a:r>
              <a:rPr lang="en-US" dirty="0" smtClean="0"/>
              <a:t>Release Specifications</a:t>
            </a:r>
            <a:endParaRPr lang="en-US" dirty="0"/>
          </a:p>
          <a:p>
            <a:pPr lvl="5"/>
            <a:endParaRPr lang="en-US" dirty="0"/>
          </a:p>
          <a:p>
            <a:pPr lvl="4"/>
            <a:endParaRPr lang="en-US" dirty="0"/>
          </a:p>
          <a:p>
            <a:pPr lvl="1"/>
            <a:r>
              <a:rPr lang="en-US" dirty="0"/>
              <a:t>All Sounder SIPS products will be produced in accordance to the NASA data policy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Rapid </a:t>
            </a:r>
            <a:r>
              <a:rPr lang="en-US" dirty="0"/>
              <a:t>release of all products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No </a:t>
            </a:r>
            <a:r>
              <a:rPr lang="en-US" dirty="0"/>
              <a:t>sequestration of products for science team-only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Sounder SIPS 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3C696-6997-4752-A34F-CA7E851258F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" y="1535248"/>
            <a:ext cx="8113713" cy="4443142"/>
          </a:xfrm>
        </p:spPr>
      </p:pic>
    </p:spTree>
    <p:extLst>
      <p:ext uri="{BB962C8B-B14F-4D97-AF65-F5344CB8AC3E}">
        <p14:creationId xmlns:p14="http://schemas.microsoft.com/office/powerpoint/2010/main" val="15335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34770</TotalTime>
  <Words>1503</Words>
  <Application>Microsoft Office PowerPoint</Application>
  <PresentationFormat>On-screen Show (4:3)</PresentationFormat>
  <Paragraphs>564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Cambria</vt:lpstr>
      <vt:lpstr>Times</vt:lpstr>
      <vt:lpstr>Times New Roman</vt:lpstr>
      <vt:lpstr>Wingdings</vt:lpstr>
      <vt:lpstr>ヒラギノ角ゴ Pro W3</vt:lpstr>
      <vt:lpstr>Blank</vt:lpstr>
      <vt:lpstr>AIRS Science Team   Sounder SIPS Status and Plans</vt:lpstr>
      <vt:lpstr>A word about the Sounder SIPS</vt:lpstr>
      <vt:lpstr>External Relationships</vt:lpstr>
      <vt:lpstr>Functional Interfaces</vt:lpstr>
      <vt:lpstr>Requirements Summary</vt:lpstr>
      <vt:lpstr>Data Products Interfaces</vt:lpstr>
      <vt:lpstr>Sounder SIPS Product Specification</vt:lpstr>
      <vt:lpstr>Sounder SIPS Product Release</vt:lpstr>
      <vt:lpstr>Sounder SIPS Data Flow</vt:lpstr>
      <vt:lpstr>Sounder SIPS CrIS ATMS Milestones</vt:lpstr>
      <vt:lpstr>Sounder SIPS CrIS  Full Spectrum</vt:lpstr>
      <vt:lpstr>Sounder SIPS L2 Milestones</vt:lpstr>
      <vt:lpstr>Near-Real-Time Processing</vt:lpstr>
      <vt:lpstr>Plans for Other PGEs:</vt:lpstr>
      <vt:lpstr>Yes Bill, they are not as cute when they get older!</vt:lpstr>
      <vt:lpstr>…but, the grandkids sure are!</vt:lpstr>
      <vt:lpstr>Questions?</vt:lpstr>
      <vt:lpstr>Backup Slides</vt:lpstr>
      <vt:lpstr>Sounder SIPS Software Flow – ATMS L1</vt:lpstr>
      <vt:lpstr>Sounder SIPS Software Flow – CrIS L1</vt:lpstr>
      <vt:lpstr>Sounder SIPS Organization (JPL)</vt:lpstr>
      <vt:lpstr>Sounder SIPS Points of Contact (GSFC)</vt:lpstr>
      <vt:lpstr>New NASA Science Teams and SIPS for SNPP </vt:lpstr>
      <vt:lpstr>Sounder SIPS Hardware (JPL)</vt:lpstr>
      <vt:lpstr>Sounder SIPS Hardware (GES DISC)</vt:lpstr>
      <vt:lpstr>Sounder SIPS Data Products</vt:lpstr>
      <vt:lpstr>Sounder SIPS Data Products (con’t)</vt:lpstr>
      <vt:lpstr>Sounder Input Data Stream  – Product Production Pipeline</vt:lpstr>
      <vt:lpstr>Sounder Input Data Stream  – Correlative Products</vt:lpstr>
      <vt:lpstr>Sounder SIPS Auxiliary and Ancillary Data</vt:lpstr>
    </vt:vector>
  </TitlesOfParts>
  <Company>LMIT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Observing System Data and Information System (EOSDIS)</dc:title>
  <dc:creator>LMIT-ODIN</dc:creator>
  <cp:lastModifiedBy>Friedman, Steven Z (398A)</cp:lastModifiedBy>
  <cp:revision>772</cp:revision>
  <cp:lastPrinted>2016-02-22T18:47:28Z</cp:lastPrinted>
  <dcterms:created xsi:type="dcterms:W3CDTF">2011-07-20T14:31:45Z</dcterms:created>
  <dcterms:modified xsi:type="dcterms:W3CDTF">2016-09-14T12:45:45Z</dcterms:modified>
</cp:coreProperties>
</file>