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37"/>
  </p:notesMasterIdLst>
  <p:handoutMasterIdLst>
    <p:handoutMasterId r:id="rId38"/>
  </p:handoutMasterIdLst>
  <p:sldIdLst>
    <p:sldId id="589" r:id="rId2"/>
    <p:sldId id="587" r:id="rId3"/>
    <p:sldId id="590" r:id="rId4"/>
    <p:sldId id="593" r:id="rId5"/>
    <p:sldId id="591" r:id="rId6"/>
    <p:sldId id="594" r:id="rId7"/>
    <p:sldId id="625" r:id="rId8"/>
    <p:sldId id="626" r:id="rId9"/>
    <p:sldId id="627" r:id="rId10"/>
    <p:sldId id="597" r:id="rId11"/>
    <p:sldId id="628" r:id="rId12"/>
    <p:sldId id="629" r:id="rId13"/>
    <p:sldId id="600" r:id="rId14"/>
    <p:sldId id="601" r:id="rId15"/>
    <p:sldId id="611" r:id="rId16"/>
    <p:sldId id="635" r:id="rId17"/>
    <p:sldId id="604" r:id="rId18"/>
    <p:sldId id="605" r:id="rId19"/>
    <p:sldId id="612" r:id="rId20"/>
    <p:sldId id="636" r:id="rId21"/>
    <p:sldId id="637" r:id="rId22"/>
    <p:sldId id="613" r:id="rId23"/>
    <p:sldId id="614" r:id="rId24"/>
    <p:sldId id="616" r:id="rId25"/>
    <p:sldId id="617" r:id="rId26"/>
    <p:sldId id="620" r:id="rId27"/>
    <p:sldId id="621" r:id="rId28"/>
    <p:sldId id="622" r:id="rId29"/>
    <p:sldId id="624" r:id="rId30"/>
    <p:sldId id="607" r:id="rId31"/>
    <p:sldId id="630" r:id="rId32"/>
    <p:sldId id="631" r:id="rId33"/>
    <p:sldId id="632" r:id="rId34"/>
    <p:sldId id="633" r:id="rId35"/>
    <p:sldId id="634" r:id="rId36"/>
  </p:sldIdLst>
  <p:sldSz cx="9906000" cy="6858000" type="A4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00"/>
    <a:srgbClr val="66FF66"/>
    <a:srgbClr val="CC99FF"/>
    <a:srgbClr val="00B5E2"/>
    <a:srgbClr val="00205B"/>
    <a:srgbClr val="FE5000"/>
    <a:srgbClr val="C5B9AC"/>
    <a:srgbClr val="CB333B"/>
    <a:srgbClr val="FE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0299" autoAdjust="0"/>
  </p:normalViewPr>
  <p:slideViewPr>
    <p:cSldViewPr snapToGrid="0">
      <p:cViewPr varScale="1">
        <p:scale>
          <a:sx n="65" d="100"/>
          <a:sy n="65" d="100"/>
        </p:scale>
        <p:origin x="702" y="7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430"/>
    </p:cViewPr>
  </p:sorterViewPr>
  <p:notesViewPr>
    <p:cSldViewPr snapToGrid="0">
      <p:cViewPr varScale="1">
        <p:scale>
          <a:sx n="25" d="100"/>
          <a:sy n="25" d="100"/>
        </p:scale>
        <p:origin x="-2208" y="-90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4738" y="1074738"/>
            <a:ext cx="7781925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chemeClr val="tx1"/>
                </a:solidFill>
              </a:rPr>
              <a:t>The nearly all-sky first-guess products PWLR</a:t>
            </a:r>
            <a:r>
              <a:rPr lang="en-GB" sz="1200" b="0" baseline="30000" dirty="0">
                <a:solidFill>
                  <a:schemeClr val="tx1"/>
                </a:solidFill>
              </a:rPr>
              <a:t>3</a:t>
            </a:r>
            <a:r>
              <a:rPr lang="en-GB" sz="1200" b="0" dirty="0">
                <a:solidFill>
                  <a:schemeClr val="tx1"/>
                </a:solidFill>
              </a:rPr>
              <a:t> are relatively robust against cloud contamination</a:t>
            </a:r>
            <a:endParaRPr lang="fr-FR" sz="1200" b="0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eg"/><Relationship Id="rId7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29" y="230586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558" y="532564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579303" y="5858397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572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573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pic>
        <p:nvPicPr>
          <p:cNvPr id="243" name="Picture 3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54066" y="6319135"/>
            <a:ext cx="164978" cy="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" name="Rectangle 244"/>
          <p:cNvSpPr/>
          <p:nvPr userDrawn="1"/>
        </p:nvSpPr>
        <p:spPr bwMode="auto">
          <a:xfrm>
            <a:off x="8817935" y="6613451"/>
            <a:ext cx="921488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245" descr="30years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30493" y="108058"/>
            <a:ext cx="1045419" cy="138758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4" name="Picture 3" descr="30year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59808" y="0"/>
            <a:ext cx="646192" cy="857693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91588" y="664652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24039" y="6652878"/>
            <a:ext cx="12503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sz="800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8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627063" y="6652878"/>
            <a:ext cx="60577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800" b="0" baseline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IASI L2 Operational </a:t>
            </a:r>
            <a:r>
              <a:rPr lang="de-DE" sz="800" b="0" baseline="0" dirty="0" err="1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products</a:t>
            </a:r>
            <a:r>
              <a:rPr lang="de-DE" sz="800" b="0" baseline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800" b="0" baseline="0" dirty="0" err="1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de-DE" sz="800" b="0" baseline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EUMETSAT – NASA </a:t>
            </a:r>
            <a:r>
              <a:rPr lang="de-DE" sz="800" b="0" baseline="0" dirty="0" err="1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Sounder</a:t>
            </a:r>
            <a:r>
              <a:rPr lang="de-DE" sz="800" b="0" baseline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Science Meeting – </a:t>
            </a:r>
            <a:r>
              <a:rPr lang="de-DE" sz="800" b="0" baseline="0" dirty="0" err="1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Greenbelt</a:t>
            </a:r>
            <a:r>
              <a:rPr lang="de-DE" sz="800" b="0" baseline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Sept 2016 :: EUM/RSP/VWG/16/875115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1" r:id="rId3"/>
  </p:sldLayoutIdLst>
  <p:transition/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_mvD0k4zPAhVOySYKHUDIDUMQjRwIBw&amp;url=https://www.iconfinder.com/icons/424050/glass_magnifier_inspection_magnifier_magnifying_glass_zoom_icon&amp;psig=AFQjCNE583yc1k5SC6rLFIQJdbnTL8B_gg&amp;ust=1473849603592339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file:///D:\Thomas\EUMETSAT\OPSWG-39%20EARS-IASI%20L2\transect3D.W.eastAsia_.avi" TargetMode="External"/><Relationship Id="rId7" Type="http://schemas.openxmlformats.org/officeDocument/2006/relationships/image" Target="../media/image11.png"/><Relationship Id="rId2" Type="http://schemas.openxmlformats.org/officeDocument/2006/relationships/video" Target="file:///C:\Users\GB%20Marriott%20AV\Desktop\Tuesday%20Sndr%20Sci%20Mtg\August_Presentation\20130929002000.estAsia.W.3Dsmooth.rotation.avi" TargetMode="External"/><Relationship Id="rId1" Type="http://schemas.microsoft.com/office/2007/relationships/media" Target="file:///C:\Users\GB%20Marriott%20AV\Desktop\Tuesday%20Sndr%20Sci%20Mtg\August_Presentation\20130929002000.estAsia.W.3Dsmooth.rotation.avi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B%20Marriott%20AV\Desktop\Tuesday%20Sndr%20Sci%20Mtg\August_Presentation\WV@500hPa.eastAsia.avi" TargetMode="External"/><Relationship Id="rId1" Type="http://schemas.microsoft.com/office/2007/relationships/media" Target="file:///C:\Users\GB%20Marriott%20AV\Desktop\Tuesday%20Sndr%20Sci%20Mtg\August_Presentation\WV@500hPa.eastAsia.avi" TargetMode="Externa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4295553" y="3118194"/>
            <a:ext cx="5488172" cy="2814773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ts val="3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T. August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 T.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Hultberg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 M.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Crapeau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Klaes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R. Munro,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EUMETSAT</a:t>
            </a:r>
          </a:p>
          <a:p>
            <a:pPr marL="0" marR="0" lvl="0" indent="0" algn="r" defTabSz="914400" rtl="0" eaLnBrk="1" fontAlgn="base" latinLnBrk="0" hangingPunct="1">
              <a:lnSpc>
                <a:spcPts val="3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Hurtmans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L. Clarisse, P.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GB" sz="2000" b="0" i="0" u="none" strike="noStrike" kern="0" cap="none" spc="0" normalizeH="0" noProof="0" dirty="0" err="1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Coheur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ULB</a:t>
            </a:r>
          </a:p>
          <a:p>
            <a:pPr marL="0" marR="0" lvl="0" indent="0" algn="r" defTabSz="914400" rtl="0" eaLnBrk="1" fontAlgn="base" latinLnBrk="0" hangingPunct="1">
              <a:lnSpc>
                <a:spcPts val="3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000" kern="0" baseline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C:</a:t>
            </a:r>
            <a:r>
              <a:rPr lang="en-GB" sz="2000" kern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kern="0" dirty="0" err="1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Clerbaux</a:t>
            </a:r>
            <a:r>
              <a:rPr lang="en-GB" sz="2000" kern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, M. George, LATMOS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le 247"/>
          <p:cNvSpPr txBox="1">
            <a:spLocks/>
          </p:cNvSpPr>
          <p:nvPr/>
        </p:nvSpPr>
        <p:spPr>
          <a:xfrm>
            <a:off x="2565400" y="1103029"/>
            <a:ext cx="7112000" cy="1981200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rgbClr val="00B5E2"/>
                </a:solidFill>
              </a:defRPr>
            </a:lvl1pPr>
          </a:lstStyle>
          <a:p>
            <a:pPr marL="179388" lvl="0" algn="ctr">
              <a:defRPr/>
            </a:pPr>
            <a:r>
              <a:rPr lang="en-US" sz="2800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Operational IASI L2 products and services at EUMETSAT</a:t>
            </a:r>
          </a:p>
          <a:p>
            <a:pPr marL="179388" lvl="0" algn="ctr">
              <a:defRPr/>
            </a:pPr>
            <a:r>
              <a:rPr lang="en-US" sz="2800" b="0" i="1" kern="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an overview of the latest developments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rrowheads="1"/>
          </p:cNvPicPr>
          <p:nvPr/>
        </p:nvPicPr>
        <p:blipFill>
          <a:blip r:embed="rId2" cstate="print"/>
          <a:srcRect l="56332" t="29754" r="20761" b="25111"/>
          <a:stretch>
            <a:fillRect/>
          </a:stretch>
        </p:blipFill>
        <p:spPr bwMode="auto">
          <a:xfrm>
            <a:off x="659217" y="1407484"/>
            <a:ext cx="3902469" cy="46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rrowheads="1"/>
          </p:cNvPicPr>
          <p:nvPr/>
        </p:nvPicPr>
        <p:blipFill>
          <a:blip r:embed="rId3" cstate="print"/>
          <a:srcRect l="50227" t="28738" r="24254" b="22406"/>
          <a:stretch>
            <a:fillRect/>
          </a:stretch>
        </p:blipFill>
        <p:spPr bwMode="auto">
          <a:xfrm>
            <a:off x="578705" y="1428750"/>
            <a:ext cx="3972029" cy="458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5"/>
          <p:cNvSpPr txBox="1"/>
          <p:nvPr/>
        </p:nvSpPr>
        <p:spPr>
          <a:xfrm>
            <a:off x="3320107" y="1560119"/>
            <a:ext cx="1119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v6.1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3320107" y="1560119"/>
            <a:ext cx="1119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v6.2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pPr>
              <a:tabLst>
                <a:tab pos="8974138" algn="r"/>
              </a:tabLst>
            </a:pPr>
            <a:r>
              <a:rPr lang="fr-FR" dirty="0"/>
              <a:t>1. IASI L2 v6.2 </a:t>
            </a:r>
            <a:r>
              <a:rPr lang="en-GB" dirty="0">
                <a:solidFill>
                  <a:srgbClr val="CCECFF"/>
                </a:solidFill>
              </a:rPr>
              <a:t>	</a:t>
            </a:r>
            <a:r>
              <a:rPr lang="fr-FR" dirty="0" err="1">
                <a:solidFill>
                  <a:srgbClr val="CCECFF"/>
                </a:solidFill>
              </a:rPr>
              <a:t>Accurate</a:t>
            </a:r>
            <a:r>
              <a:rPr lang="fr-FR" dirty="0">
                <a:solidFill>
                  <a:srgbClr val="CCECFF"/>
                </a:solidFill>
              </a:rPr>
              <a:t> </a:t>
            </a:r>
            <a:r>
              <a:rPr lang="fr-FR" dirty="0" err="1">
                <a:solidFill>
                  <a:srgbClr val="CCECFF"/>
                </a:solidFill>
              </a:rPr>
              <a:t>retrievals</a:t>
            </a:r>
            <a:r>
              <a:rPr lang="fr-FR" dirty="0">
                <a:solidFill>
                  <a:srgbClr val="CCECFF"/>
                </a:solidFill>
              </a:rPr>
              <a:t> over land</a:t>
            </a:r>
            <a:endParaRPr lang="fr-FR" dirty="0"/>
          </a:p>
        </p:txBody>
      </p:sp>
      <p:pic>
        <p:nvPicPr>
          <p:cNvPr id="7" name="Picture 4" descr="v62_valid_wv_q1_m01.png"/>
          <p:cNvPicPr/>
          <p:nvPr/>
        </p:nvPicPr>
        <p:blipFill>
          <a:blip r:embed="rId4" cstate="print"/>
          <a:srcRect l="65575" t="37209" b="31924"/>
          <a:stretch>
            <a:fillRect/>
          </a:stretch>
        </p:blipFill>
        <p:spPr>
          <a:xfrm>
            <a:off x="6060560" y="1679947"/>
            <a:ext cx="3147237" cy="4146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9416" y="1068830"/>
            <a:ext cx="3356344" cy="707844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IASI L2 humidity (OEM) </a:t>
            </a:r>
            <a:r>
              <a:rPr lang="en-GB" sz="2000" dirty="0" err="1">
                <a:solidFill>
                  <a:schemeClr val="tx1"/>
                </a:solidFill>
              </a:rPr>
              <a:t>vs</a:t>
            </a:r>
            <a:r>
              <a:rPr lang="en-GB" sz="2000" dirty="0">
                <a:solidFill>
                  <a:schemeClr val="tx1"/>
                </a:solidFill>
              </a:rPr>
              <a:t> ECMWF analyses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0279" y="1841155"/>
            <a:ext cx="1182414" cy="95406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2800" dirty="0">
                <a:solidFill>
                  <a:srgbClr val="000000"/>
                </a:solidFill>
              </a:rPr>
              <a:t>v6.1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</a:rPr>
              <a:t>v6.2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6677249" y="4082906"/>
            <a:ext cx="2147776" cy="914400"/>
          </a:xfrm>
          <a:prstGeom prst="ellipse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83" tIns="35983" rIns="35983" bIns="35983" numCol="1" rtlCol="0" anchor="t" anchorCtr="0" compatLnSpc="1">
            <a:prstTxWarp prst="textNoShape">
              <a:avLst/>
            </a:prstTxWarp>
          </a:bodyPr>
          <a:lstStyle/>
          <a:p>
            <a:pPr defTabSz="913984" eaLnBrk="0" hangingPunct="0">
              <a:spcBef>
                <a:spcPct val="50000"/>
              </a:spcBef>
            </a:pPr>
            <a:endParaRPr lang="en-GB" dirty="0"/>
          </a:p>
        </p:txBody>
      </p:sp>
      <p:sp>
        <p:nvSpPr>
          <p:cNvPr id="16" name="Oval 7"/>
          <p:cNvSpPr/>
          <p:nvPr/>
        </p:nvSpPr>
        <p:spPr bwMode="auto">
          <a:xfrm>
            <a:off x="2114778" y="2391406"/>
            <a:ext cx="1582598" cy="6400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7"/>
          <p:cNvSpPr/>
          <p:nvPr/>
        </p:nvSpPr>
        <p:spPr bwMode="auto">
          <a:xfrm>
            <a:off x="2097058" y="4670317"/>
            <a:ext cx="1582598" cy="6400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106329" y="937193"/>
            <a:ext cx="4742122" cy="46162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LST :: IASI (OEM) </a:t>
            </a:r>
            <a:r>
              <a:rPr lang="en-GB" sz="2400" dirty="0" err="1">
                <a:solidFill>
                  <a:schemeClr val="tx1"/>
                </a:solidFill>
              </a:rPr>
              <a:t>vs</a:t>
            </a:r>
            <a:r>
              <a:rPr lang="en-GB" sz="2400" dirty="0">
                <a:solidFill>
                  <a:schemeClr val="tx1"/>
                </a:solidFill>
              </a:rPr>
              <a:t> SEVIRI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178147" y="2195380"/>
            <a:ext cx="492358" cy="1100714"/>
          </a:xfrm>
          <a:prstGeom prst="rect">
            <a:avLst/>
          </a:prstGeom>
          <a:noFill/>
        </p:spPr>
        <p:txBody>
          <a:bodyPr vert="vert270" wrap="square" lIns="91398" tIns="45699" rIns="91398" bIns="45699" rtlCol="0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bias</a:t>
            </a:r>
          </a:p>
        </p:txBody>
      </p:sp>
      <p:sp>
        <p:nvSpPr>
          <p:cNvPr id="21" name="TextBox 8"/>
          <p:cNvSpPr txBox="1"/>
          <p:nvPr/>
        </p:nvSpPr>
        <p:spPr>
          <a:xfrm>
            <a:off x="181692" y="4495545"/>
            <a:ext cx="492358" cy="1100714"/>
          </a:xfrm>
          <a:prstGeom prst="rect">
            <a:avLst/>
          </a:prstGeom>
          <a:noFill/>
        </p:spPr>
        <p:txBody>
          <a:bodyPr vert="vert270" wrap="square" lIns="91398" tIns="45699" rIns="91398" bIns="45699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/>
                </a:solidFill>
              </a:rPr>
              <a:t>stddev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22" name="Picture 2"/>
          <p:cNvPicPr>
            <a:picLocks noChangeArrowheads="1"/>
          </p:cNvPicPr>
          <p:nvPr/>
        </p:nvPicPr>
        <p:blipFill>
          <a:blip r:embed="rId3" cstate="print"/>
          <a:srcRect l="35010" t="53581" r="30288" b="44403"/>
          <a:stretch>
            <a:fillRect/>
          </a:stretch>
        </p:blipFill>
        <p:spPr bwMode="auto">
          <a:xfrm>
            <a:off x="106328" y="3678865"/>
            <a:ext cx="4976036" cy="361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"/>
          <p:cNvPicPr>
            <a:picLocks noChangeArrowheads="1"/>
          </p:cNvPicPr>
          <p:nvPr/>
        </p:nvPicPr>
        <p:blipFill>
          <a:blip r:embed="rId3" cstate="print"/>
          <a:srcRect l="33097" t="77556" r="30698" b="19728"/>
          <a:stretch>
            <a:fillRect/>
          </a:stretch>
        </p:blipFill>
        <p:spPr bwMode="auto">
          <a:xfrm>
            <a:off x="63796" y="5996762"/>
            <a:ext cx="5103628" cy="340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5146158" y="5763996"/>
            <a:ext cx="4759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i="1" dirty="0">
                <a:solidFill>
                  <a:schemeClr val="tx1"/>
                </a:solidFill>
              </a:rPr>
              <a:t>The </a:t>
            </a:r>
            <a:r>
              <a:rPr lang="fr-FR" sz="2200" i="1" dirty="0" err="1">
                <a:solidFill>
                  <a:schemeClr val="tx1"/>
                </a:solidFill>
              </a:rPr>
              <a:t>quality</a:t>
            </a:r>
            <a:r>
              <a:rPr lang="fr-FR" sz="2200" i="1" dirty="0">
                <a:solidFill>
                  <a:schemeClr val="tx1"/>
                </a:solidFill>
              </a:rPr>
              <a:t> of land </a:t>
            </a:r>
            <a:r>
              <a:rPr lang="fr-FR" sz="2200" i="1" dirty="0" err="1">
                <a:solidFill>
                  <a:schemeClr val="tx1"/>
                </a:solidFill>
              </a:rPr>
              <a:t>emissivity</a:t>
            </a:r>
            <a:r>
              <a:rPr lang="fr-FR" sz="2200" i="1" dirty="0">
                <a:solidFill>
                  <a:schemeClr val="tx1"/>
                </a:solidFill>
              </a:rPr>
              <a:t> </a:t>
            </a:r>
            <a:r>
              <a:rPr lang="fr-FR" sz="2200" i="1" dirty="0" err="1">
                <a:solidFill>
                  <a:schemeClr val="tx1"/>
                </a:solidFill>
              </a:rPr>
              <a:t>is</a:t>
            </a:r>
            <a:r>
              <a:rPr lang="fr-FR" sz="2200" i="1" dirty="0">
                <a:solidFill>
                  <a:schemeClr val="tx1"/>
                </a:solidFill>
              </a:rPr>
              <a:t> </a:t>
            </a:r>
            <a:r>
              <a:rPr lang="fr-FR" sz="2200" i="1" dirty="0" err="1">
                <a:solidFill>
                  <a:schemeClr val="tx1"/>
                </a:solidFill>
              </a:rPr>
              <a:t>key</a:t>
            </a:r>
            <a:r>
              <a:rPr lang="fr-FR" sz="2200" i="1" dirty="0">
                <a:solidFill>
                  <a:schemeClr val="tx1"/>
                </a:solidFill>
              </a:rPr>
              <a:t> for </a:t>
            </a:r>
            <a:r>
              <a:rPr lang="fr-FR" sz="2200" i="1" dirty="0" err="1">
                <a:solidFill>
                  <a:schemeClr val="tx1"/>
                </a:solidFill>
              </a:rPr>
              <a:t>accurate</a:t>
            </a:r>
            <a:r>
              <a:rPr lang="fr-FR" sz="2200" i="1" dirty="0">
                <a:solidFill>
                  <a:schemeClr val="tx1"/>
                </a:solidFill>
              </a:rPr>
              <a:t> WV </a:t>
            </a:r>
            <a:r>
              <a:rPr lang="fr-FR" sz="2200" i="1" dirty="0" err="1">
                <a:solidFill>
                  <a:schemeClr val="tx1"/>
                </a:solidFill>
              </a:rPr>
              <a:t>sounding</a:t>
            </a:r>
            <a:endParaRPr lang="fr-FR" sz="22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8" grpId="0"/>
      <p:bldP spid="10" grpId="0"/>
      <p:bldP spid="11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  undefinedmb Temperature images/NPROVS/yearly_narcs_new//maritime/irmw/narcs_iasi_850_temp_stat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690"/>
          <a:stretch>
            <a:fillRect/>
          </a:stretch>
        </p:blipFill>
        <p:spPr bwMode="auto">
          <a:xfrm>
            <a:off x="595423" y="1297174"/>
            <a:ext cx="8995144" cy="4699590"/>
          </a:xfrm>
          <a:prstGeom prst="rect">
            <a:avLst/>
          </a:prstGeom>
          <a:noFill/>
        </p:spPr>
      </p:pic>
      <p:grpSp>
        <p:nvGrpSpPr>
          <p:cNvPr id="2" name="Groupe 20"/>
          <p:cNvGrpSpPr/>
          <p:nvPr/>
        </p:nvGrpSpPr>
        <p:grpSpPr>
          <a:xfrm>
            <a:off x="-148849" y="1779262"/>
            <a:ext cx="8440859" cy="3607405"/>
            <a:chOff x="-148849" y="1779261"/>
            <a:chExt cx="8440859" cy="3607405"/>
          </a:xfrm>
        </p:grpSpPr>
        <p:sp>
          <p:nvSpPr>
            <p:cNvPr id="8" name="TextBox 4"/>
            <p:cNvSpPr txBox="1"/>
            <p:nvPr/>
          </p:nvSpPr>
          <p:spPr>
            <a:xfrm>
              <a:off x="2259149" y="4820538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>
                  <a:solidFill>
                    <a:srgbClr val="FF0000"/>
                  </a:solidFill>
                </a:rPr>
                <a:t>v4</a:t>
              </a: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4936320" y="4820538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>
                  <a:solidFill>
                    <a:srgbClr val="FF0000"/>
                  </a:solidFill>
                </a:rPr>
                <a:t>v5</a:t>
              </a: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7059315" y="4820538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>
                  <a:solidFill>
                    <a:srgbClr val="FF0000"/>
                  </a:solidFill>
                </a:rPr>
                <a:t>v6</a:t>
              </a:r>
            </a:p>
          </p:txBody>
        </p:sp>
        <p:cxnSp>
          <p:nvCxnSpPr>
            <p:cNvPr id="11" name="Straight Connector 8"/>
            <p:cNvCxnSpPr/>
            <p:nvPr/>
          </p:nvCxnSpPr>
          <p:spPr>
            <a:xfrm flipV="1">
              <a:off x="3428519" y="1779261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>
              <a:off x="1452010" y="4530140"/>
              <a:ext cx="68400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5"/>
            <p:cNvSpPr txBox="1"/>
            <p:nvPr/>
          </p:nvSpPr>
          <p:spPr>
            <a:xfrm>
              <a:off x="-148849" y="4252033"/>
              <a:ext cx="173083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>
                  <a:solidFill>
                    <a:schemeClr val="tx1"/>
                  </a:solidFill>
                </a:rPr>
                <a:t>1K </a:t>
              </a:r>
              <a:r>
                <a:rPr lang="en-GB" sz="2300" dirty="0" err="1">
                  <a:solidFill>
                    <a:schemeClr val="tx1"/>
                  </a:solidFill>
                </a:rPr>
                <a:t>rms</a:t>
              </a:r>
              <a:endParaRPr lang="en-GB" sz="23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8"/>
            <p:cNvCxnSpPr/>
            <p:nvPr/>
          </p:nvCxnSpPr>
          <p:spPr>
            <a:xfrm flipV="1">
              <a:off x="6726503" y="178666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16463" y="924716"/>
            <a:ext cx="9595066" cy="369191"/>
          </a:xfrm>
          <a:prstGeom prst="rect">
            <a:avLst/>
          </a:prstGeom>
        </p:spPr>
        <p:txBody>
          <a:bodyPr wrap="square" lIns="91303" tIns="45650" rIns="91303" bIns="4565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www.star.nesdis.noaa.gov/smcd/opdb/nprovs/NPROVS_trends.php#crumb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670015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1.IASI L2 v6 performances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with </a:t>
            </a:r>
            <a:r>
              <a:rPr lang="en-GB" sz="2600" i="1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in situ </a:t>
            </a:r>
            <a:r>
              <a:rPr lang="en-GB" sz="26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data</a:t>
            </a:r>
          </a:p>
        </p:txBody>
      </p:sp>
      <p:sp>
        <p:nvSpPr>
          <p:cNvPr id="18" name="TextBox 11"/>
          <p:cNvSpPr txBox="1"/>
          <p:nvPr/>
        </p:nvSpPr>
        <p:spPr>
          <a:xfrm>
            <a:off x="7975173" y="1815799"/>
            <a:ext cx="1892375" cy="1708019"/>
          </a:xfrm>
          <a:prstGeom prst="rect">
            <a:avLst/>
          </a:prstGeom>
          <a:solidFill>
            <a:schemeClr val="bg1"/>
          </a:solidFill>
        </p:spPr>
        <p:txBody>
          <a:bodyPr wrap="square" lIns="91303" tIns="45650" rIns="91303" bIns="45650" rtlCol="0">
            <a:spAutoFit/>
          </a:bodyPr>
          <a:lstStyle/>
          <a:p>
            <a:pPr algn="ctr"/>
            <a:r>
              <a:rPr lang="en-GB" sz="2100" dirty="0">
                <a:solidFill>
                  <a:srgbClr val="FFC000"/>
                </a:solidFill>
              </a:rPr>
              <a:t>EUMETSAT L2</a:t>
            </a:r>
          </a:p>
          <a:p>
            <a:pPr algn="ctr"/>
            <a:r>
              <a:rPr lang="en-GB" sz="2100" dirty="0">
                <a:solidFill>
                  <a:srgbClr val="FFC000"/>
                </a:solidFill>
              </a:rPr>
              <a:t>IASI+MW</a:t>
            </a:r>
          </a:p>
          <a:p>
            <a:pPr algn="ctr"/>
            <a:r>
              <a:rPr lang="en-GB" sz="2100" dirty="0" err="1">
                <a:solidFill>
                  <a:srgbClr val="FFC000"/>
                </a:solidFill>
              </a:rPr>
              <a:t>Metop</a:t>
            </a:r>
            <a:r>
              <a:rPr lang="en-GB" sz="2100" dirty="0">
                <a:solidFill>
                  <a:srgbClr val="FFC000"/>
                </a:solidFill>
              </a:rPr>
              <a:t>-A</a:t>
            </a:r>
          </a:p>
          <a:p>
            <a:pPr algn="ctr"/>
            <a:r>
              <a:rPr lang="en-GB" sz="2100" dirty="0" err="1">
                <a:solidFill>
                  <a:srgbClr val="CB333B"/>
                </a:solidFill>
              </a:rPr>
              <a:t>Metop</a:t>
            </a:r>
            <a:r>
              <a:rPr lang="en-GB" sz="2100" dirty="0">
                <a:solidFill>
                  <a:srgbClr val="CB333B"/>
                </a:solidFill>
              </a:rPr>
              <a:t>-B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163878" y="2060862"/>
            <a:ext cx="3106129" cy="446135"/>
          </a:xfrm>
          <a:prstGeom prst="rect">
            <a:avLst/>
          </a:prstGeom>
          <a:noFill/>
        </p:spPr>
        <p:txBody>
          <a:bodyPr wrap="square" lIns="91303" tIns="45650" rIns="91303" bIns="45650" rtlCol="0">
            <a:spAutoFit/>
          </a:bodyPr>
          <a:lstStyle/>
          <a:p>
            <a:r>
              <a:rPr lang="fr-FR" sz="2300" dirty="0">
                <a:solidFill>
                  <a:srgbClr val="FF0000"/>
                </a:solidFill>
              </a:rPr>
              <a:t>T @ 830 </a:t>
            </a:r>
            <a:r>
              <a:rPr lang="fr-FR" sz="2300" dirty="0" err="1">
                <a:solidFill>
                  <a:srgbClr val="FF0000"/>
                </a:solidFill>
              </a:rPr>
              <a:t>hPa</a:t>
            </a:r>
            <a:r>
              <a:rPr lang="fr-FR" sz="2300" dirty="0">
                <a:solidFill>
                  <a:srgbClr val="FF0000"/>
                </a:solidFill>
              </a:rPr>
              <a:t>, </a:t>
            </a:r>
            <a:r>
              <a:rPr lang="fr-FR" sz="2300" dirty="0" err="1">
                <a:solidFill>
                  <a:srgbClr val="FF0000"/>
                </a:solidFill>
              </a:rPr>
              <a:t>Sea</a:t>
            </a:r>
            <a:endParaRPr lang="fr-FR" sz="2300" dirty="0">
              <a:solidFill>
                <a:srgbClr val="FF0000"/>
              </a:solidFill>
            </a:endParaRPr>
          </a:p>
        </p:txBody>
      </p:sp>
      <p:grpSp>
        <p:nvGrpSpPr>
          <p:cNvPr id="3" name="Groupe 26"/>
          <p:cNvGrpSpPr/>
          <p:nvPr/>
        </p:nvGrpSpPr>
        <p:grpSpPr>
          <a:xfrm>
            <a:off x="1555803" y="5075165"/>
            <a:ext cx="8244787" cy="2118698"/>
            <a:chOff x="1455753" y="3726623"/>
            <a:chExt cx="7610571" cy="1589022"/>
          </a:xfrm>
        </p:grpSpPr>
        <p:sp>
          <p:nvSpPr>
            <p:cNvPr id="15" name="Rectangle 14"/>
            <p:cNvSpPr/>
            <p:nvPr/>
          </p:nvSpPr>
          <p:spPr>
            <a:xfrm>
              <a:off x="5850824" y="4728568"/>
              <a:ext cx="3215500" cy="243625"/>
            </a:xfrm>
            <a:prstGeom prst="rect">
              <a:avLst/>
            </a:prstGeom>
          </p:spPr>
          <p:txBody>
            <a:bodyPr wrap="none" lIns="77853" tIns="38926" rIns="77853" bIns="38926">
              <a:spAutoFit/>
            </a:bodyPr>
            <a:lstStyle/>
            <a:p>
              <a:pPr algn="just"/>
              <a:r>
                <a:rPr lang="en-GB" sz="1600" i="1" dirty="0">
                  <a:solidFill>
                    <a:srgbClr val="00205B"/>
                  </a:solidFill>
                </a:rPr>
                <a:t>Credits: B. Sun, T. </a:t>
              </a:r>
              <a:r>
                <a:rPr lang="en-GB" sz="1600" i="1" dirty="0" err="1">
                  <a:solidFill>
                    <a:srgbClr val="00205B"/>
                  </a:solidFill>
                </a:rPr>
                <a:t>Reale</a:t>
              </a:r>
              <a:r>
                <a:rPr lang="en-GB" sz="1600" i="1" dirty="0">
                  <a:solidFill>
                    <a:srgbClr val="00205B"/>
                  </a:solidFill>
                </a:rPr>
                <a:t> (NOAA)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 rot="18845542">
              <a:off x="886811" y="429556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2009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 rot="18845542">
              <a:off x="1624671" y="433475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 rot="18845542">
              <a:off x="2381470" y="4334756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2011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 rot="18845542">
              <a:off x="3133972" y="433475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2012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 rot="18845542">
              <a:off x="3889877" y="4334754"/>
              <a:ext cx="1549830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2013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 rot="18845542">
              <a:off x="4656174" y="4334754"/>
              <a:ext cx="1549830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2014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 rot="18845542">
              <a:off x="5384562" y="4334753"/>
              <a:ext cx="1549830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2015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 rot="18845542">
            <a:off x="6449960" y="5933144"/>
            <a:ext cx="20664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dirty="0">
                <a:solidFill>
                  <a:schemeClr val="tx1"/>
                </a:solidFill>
              </a:rPr>
              <a:t>2016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 descr="  undefinedmb Water Vapor images/NPROVS/yearly_narcs_new//maritime/irmw/narcs_iasi_850_wvap_stat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425" y="1297172"/>
            <a:ext cx="9016408" cy="4724402"/>
          </a:xfrm>
          <a:prstGeom prst="rect">
            <a:avLst/>
          </a:prstGeom>
          <a:noFill/>
        </p:spPr>
      </p:pic>
      <p:grpSp>
        <p:nvGrpSpPr>
          <p:cNvPr id="2" name="Groupe 20"/>
          <p:cNvGrpSpPr/>
          <p:nvPr/>
        </p:nvGrpSpPr>
        <p:grpSpPr>
          <a:xfrm>
            <a:off x="2259149" y="1779262"/>
            <a:ext cx="5658261" cy="3607405"/>
            <a:chOff x="2259149" y="1779261"/>
            <a:chExt cx="5658261" cy="3607405"/>
          </a:xfrm>
        </p:grpSpPr>
        <p:sp>
          <p:nvSpPr>
            <p:cNvPr id="8" name="TextBox 4"/>
            <p:cNvSpPr txBox="1"/>
            <p:nvPr/>
          </p:nvSpPr>
          <p:spPr>
            <a:xfrm>
              <a:off x="2259149" y="4820538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>
                  <a:solidFill>
                    <a:srgbClr val="FF0000"/>
                  </a:solidFill>
                </a:rPr>
                <a:t>v4</a:t>
              </a: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4936320" y="4820538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>
                  <a:solidFill>
                    <a:srgbClr val="FF0000"/>
                  </a:solidFill>
                </a:rPr>
                <a:t>v5</a:t>
              </a: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7059315" y="4820538"/>
              <a:ext cx="85809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300" dirty="0">
                  <a:solidFill>
                    <a:srgbClr val="FF0000"/>
                  </a:solidFill>
                </a:rPr>
                <a:t>v6</a:t>
              </a:r>
            </a:p>
          </p:txBody>
        </p:sp>
        <p:cxnSp>
          <p:nvCxnSpPr>
            <p:cNvPr id="11" name="Straight Connector 8"/>
            <p:cNvCxnSpPr/>
            <p:nvPr/>
          </p:nvCxnSpPr>
          <p:spPr>
            <a:xfrm flipV="1">
              <a:off x="3428519" y="1779261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8"/>
            <p:cNvCxnSpPr/>
            <p:nvPr/>
          </p:nvCxnSpPr>
          <p:spPr>
            <a:xfrm flipV="1">
              <a:off x="6726503" y="1786666"/>
              <a:ext cx="0" cy="360000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16463" y="924716"/>
            <a:ext cx="9595066" cy="369191"/>
          </a:xfrm>
          <a:prstGeom prst="rect">
            <a:avLst/>
          </a:prstGeom>
        </p:spPr>
        <p:txBody>
          <a:bodyPr wrap="square" lIns="91303" tIns="45650" rIns="91303" bIns="4565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www.star.nesdis.noaa.gov/smcd/opdb/nprovs/NPROVS_trends.php#crumb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670015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1.IASI L2 v6 performances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with </a:t>
            </a:r>
            <a:r>
              <a:rPr lang="en-GB" sz="2600" i="1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in situ </a:t>
            </a:r>
            <a:r>
              <a:rPr lang="en-GB" sz="26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data</a:t>
            </a:r>
          </a:p>
        </p:txBody>
      </p:sp>
      <p:sp>
        <p:nvSpPr>
          <p:cNvPr id="18" name="TextBox 11"/>
          <p:cNvSpPr txBox="1"/>
          <p:nvPr/>
        </p:nvSpPr>
        <p:spPr>
          <a:xfrm>
            <a:off x="7975173" y="1815799"/>
            <a:ext cx="1892375" cy="1708019"/>
          </a:xfrm>
          <a:prstGeom prst="rect">
            <a:avLst/>
          </a:prstGeom>
          <a:solidFill>
            <a:schemeClr val="bg1"/>
          </a:solidFill>
        </p:spPr>
        <p:txBody>
          <a:bodyPr wrap="square" lIns="91303" tIns="45650" rIns="91303" bIns="45650" rtlCol="0">
            <a:spAutoFit/>
          </a:bodyPr>
          <a:lstStyle/>
          <a:p>
            <a:pPr algn="ctr"/>
            <a:r>
              <a:rPr lang="en-GB" sz="2100" dirty="0">
                <a:solidFill>
                  <a:srgbClr val="FFC000"/>
                </a:solidFill>
              </a:rPr>
              <a:t>EUMETSAT L2</a:t>
            </a:r>
          </a:p>
          <a:p>
            <a:pPr algn="ctr"/>
            <a:r>
              <a:rPr lang="en-GB" sz="2100" dirty="0">
                <a:solidFill>
                  <a:srgbClr val="FFC000"/>
                </a:solidFill>
              </a:rPr>
              <a:t>IASI+MW</a:t>
            </a:r>
          </a:p>
          <a:p>
            <a:pPr algn="ctr"/>
            <a:r>
              <a:rPr lang="en-GB" sz="2100" dirty="0" err="1">
                <a:solidFill>
                  <a:srgbClr val="FFC000"/>
                </a:solidFill>
              </a:rPr>
              <a:t>Metop</a:t>
            </a:r>
            <a:r>
              <a:rPr lang="en-GB" sz="2100" dirty="0">
                <a:solidFill>
                  <a:srgbClr val="FFC000"/>
                </a:solidFill>
              </a:rPr>
              <a:t>-A</a:t>
            </a:r>
          </a:p>
          <a:p>
            <a:pPr algn="ctr"/>
            <a:r>
              <a:rPr lang="en-GB" sz="2100" dirty="0" err="1">
                <a:solidFill>
                  <a:srgbClr val="CB333B"/>
                </a:solidFill>
              </a:rPr>
              <a:t>Metop</a:t>
            </a:r>
            <a:r>
              <a:rPr lang="en-GB" sz="2100" dirty="0">
                <a:solidFill>
                  <a:srgbClr val="CB333B"/>
                </a:solidFill>
              </a:rPr>
              <a:t>-B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163878" y="2060862"/>
            <a:ext cx="3470299" cy="446135"/>
          </a:xfrm>
          <a:prstGeom prst="rect">
            <a:avLst/>
          </a:prstGeom>
          <a:noFill/>
        </p:spPr>
        <p:txBody>
          <a:bodyPr wrap="square" lIns="91303" tIns="45650" rIns="91303" bIns="45650" rtlCol="0">
            <a:spAutoFit/>
          </a:bodyPr>
          <a:lstStyle/>
          <a:p>
            <a:r>
              <a:rPr lang="fr-FR" sz="2300" dirty="0">
                <a:solidFill>
                  <a:srgbClr val="FF0000"/>
                </a:solidFill>
              </a:rPr>
              <a:t>H</a:t>
            </a:r>
            <a:r>
              <a:rPr lang="fr-FR" sz="2300" baseline="-25000" dirty="0">
                <a:solidFill>
                  <a:srgbClr val="FF0000"/>
                </a:solidFill>
              </a:rPr>
              <a:t>2</a:t>
            </a:r>
            <a:r>
              <a:rPr lang="fr-FR" sz="2300" dirty="0">
                <a:solidFill>
                  <a:srgbClr val="FF0000"/>
                </a:solidFill>
              </a:rPr>
              <a:t>O @ 850 </a:t>
            </a:r>
            <a:r>
              <a:rPr lang="fr-FR" sz="2300" dirty="0" err="1">
                <a:solidFill>
                  <a:srgbClr val="FF0000"/>
                </a:solidFill>
              </a:rPr>
              <a:t>hPa</a:t>
            </a:r>
            <a:r>
              <a:rPr lang="fr-FR" sz="2300" dirty="0">
                <a:solidFill>
                  <a:srgbClr val="FF0000"/>
                </a:solidFill>
              </a:rPr>
              <a:t>, </a:t>
            </a:r>
            <a:r>
              <a:rPr lang="fr-FR" sz="2300" dirty="0" err="1">
                <a:solidFill>
                  <a:srgbClr val="FF0000"/>
                </a:solidFill>
              </a:rPr>
              <a:t>Sea</a:t>
            </a:r>
            <a:endParaRPr lang="fr-FR" sz="2300" dirty="0">
              <a:solidFill>
                <a:srgbClr val="FF0000"/>
              </a:solidFill>
            </a:endParaRPr>
          </a:p>
        </p:txBody>
      </p:sp>
      <p:grpSp>
        <p:nvGrpSpPr>
          <p:cNvPr id="3" name="Groupe 26"/>
          <p:cNvGrpSpPr/>
          <p:nvPr/>
        </p:nvGrpSpPr>
        <p:grpSpPr>
          <a:xfrm>
            <a:off x="1555803" y="5096430"/>
            <a:ext cx="8244787" cy="2118698"/>
            <a:chOff x="1455753" y="3726623"/>
            <a:chExt cx="7610571" cy="1589022"/>
          </a:xfrm>
        </p:grpSpPr>
        <p:sp>
          <p:nvSpPr>
            <p:cNvPr id="15" name="Rectangle 14"/>
            <p:cNvSpPr/>
            <p:nvPr/>
          </p:nvSpPr>
          <p:spPr>
            <a:xfrm>
              <a:off x="5850824" y="4728568"/>
              <a:ext cx="3215500" cy="243625"/>
            </a:xfrm>
            <a:prstGeom prst="rect">
              <a:avLst/>
            </a:prstGeom>
          </p:spPr>
          <p:txBody>
            <a:bodyPr wrap="none" lIns="77853" tIns="38926" rIns="77853" bIns="38926">
              <a:spAutoFit/>
            </a:bodyPr>
            <a:lstStyle/>
            <a:p>
              <a:pPr algn="just"/>
              <a:r>
                <a:rPr lang="en-GB" sz="1600" i="1" dirty="0">
                  <a:solidFill>
                    <a:srgbClr val="00205B"/>
                  </a:solidFill>
                </a:rPr>
                <a:t>Credits: B. Sun, T. </a:t>
              </a:r>
              <a:r>
                <a:rPr lang="en-GB" sz="1600" i="1" dirty="0" err="1">
                  <a:solidFill>
                    <a:srgbClr val="00205B"/>
                  </a:solidFill>
                </a:rPr>
                <a:t>Reale</a:t>
              </a:r>
              <a:r>
                <a:rPr lang="en-GB" sz="1600" i="1" dirty="0">
                  <a:solidFill>
                    <a:srgbClr val="00205B"/>
                  </a:solidFill>
                </a:rPr>
                <a:t> (NOAA)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 rot="18845542">
              <a:off x="886811" y="429556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2009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 rot="18845542">
              <a:off x="1624671" y="433475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 rot="18845542">
              <a:off x="2381470" y="4334756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2011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 rot="18845542">
              <a:off x="3133972" y="4334755"/>
              <a:ext cx="1549831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2012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 rot="18845542">
              <a:off x="3889877" y="4334754"/>
              <a:ext cx="1549830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2013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 rot="18845542">
              <a:off x="4656174" y="4334754"/>
              <a:ext cx="1549830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2014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 rot="18845542">
              <a:off x="5384562" y="4334753"/>
              <a:ext cx="1549830" cy="41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300" dirty="0">
                  <a:solidFill>
                    <a:schemeClr val="tx1"/>
                  </a:solidFill>
                </a:rPr>
                <a:t>2015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 rot="18845542">
            <a:off x="6449960" y="5954409"/>
            <a:ext cx="20664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dirty="0">
                <a:solidFill>
                  <a:schemeClr val="tx1"/>
                </a:solidFill>
              </a:rPr>
              <a:t>2016</a:t>
            </a:r>
          </a:p>
        </p:txBody>
      </p:sp>
      <p:pic>
        <p:nvPicPr>
          <p:cNvPr id="397314" name="Picture 2" descr="Résultats de recherche d'images pour « magnifier icon »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0896" y="4138279"/>
            <a:ext cx="1800000" cy="180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:\Thomas\EUMETSAT\NASA IR Sounder Science Team Meeting\20160913-16 - Greenbelt\1.png"/>
          <p:cNvPicPr>
            <a:picLocks noChangeAspect="1" noChangeArrowheads="1"/>
          </p:cNvPicPr>
          <p:nvPr/>
        </p:nvPicPr>
        <p:blipFill>
          <a:blip r:embed="rId2" cstate="print"/>
          <a:srcRect l="5367" t="53059" r="14562"/>
          <a:stretch>
            <a:fillRect/>
          </a:stretch>
        </p:blipFill>
        <p:spPr bwMode="auto">
          <a:xfrm>
            <a:off x="148855" y="1194390"/>
            <a:ext cx="9608288" cy="2488018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89098" y="893135"/>
            <a:ext cx="9416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T@940 </a:t>
            </a:r>
            <a:r>
              <a:rPr lang="fr-FR" sz="1600" dirty="0" err="1">
                <a:solidFill>
                  <a:schemeClr val="tx1"/>
                </a:solidFill>
              </a:rPr>
              <a:t>hPa</a:t>
            </a:r>
            <a:r>
              <a:rPr lang="fr-FR" sz="1600" dirty="0">
                <a:solidFill>
                  <a:schemeClr val="tx1"/>
                </a:solidFill>
              </a:rPr>
              <a:t>  </a:t>
            </a:r>
            <a:r>
              <a:rPr lang="fr-FR" sz="1600" dirty="0" err="1">
                <a:solidFill>
                  <a:schemeClr val="tx1"/>
                </a:solidFill>
              </a:rPr>
              <a:t>Ocean</a:t>
            </a:r>
            <a:r>
              <a:rPr lang="fr-FR" sz="1600" dirty="0">
                <a:solidFill>
                  <a:schemeClr val="tx1"/>
                </a:solidFill>
              </a:rPr>
              <a:t> ::  IASI L2  vs  radiosondes  ::  </a:t>
            </a:r>
            <a:r>
              <a:rPr lang="fr-FR" sz="1600" dirty="0" err="1">
                <a:solidFill>
                  <a:schemeClr val="tx1"/>
                </a:solidFill>
              </a:rPr>
              <a:t>credits</a:t>
            </a:r>
            <a:r>
              <a:rPr lang="fr-FR" sz="1600" dirty="0">
                <a:solidFill>
                  <a:schemeClr val="tx1"/>
                </a:solidFill>
              </a:rPr>
              <a:t> T. </a:t>
            </a:r>
            <a:r>
              <a:rPr lang="fr-FR" sz="1600" dirty="0" err="1">
                <a:solidFill>
                  <a:schemeClr val="tx1"/>
                </a:solidFill>
              </a:rPr>
              <a:t>Reale</a:t>
            </a:r>
            <a:r>
              <a:rPr lang="fr-FR" sz="1600" dirty="0">
                <a:solidFill>
                  <a:schemeClr val="tx1"/>
                </a:solidFill>
              </a:rPr>
              <a:t> &amp; B. Sun, NOAA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97885" y="1300719"/>
            <a:ext cx="1251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1"/>
                </a:solidFill>
              </a:rPr>
              <a:t>PWLR</a:t>
            </a:r>
            <a:r>
              <a:rPr lang="fr-FR" sz="2000" baseline="30000" dirty="0">
                <a:solidFill>
                  <a:schemeClr val="tx1"/>
                </a:solidFill>
              </a:rPr>
              <a:t>(3)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58900" y="1708299"/>
            <a:ext cx="1251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OEM</a:t>
            </a:r>
            <a:endParaRPr lang="fr-FR" sz="2000" baseline="30000" dirty="0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48585" y="1052625"/>
            <a:ext cx="492443" cy="12440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tx1"/>
                </a:solidFill>
              </a:rPr>
              <a:t>stddev</a:t>
            </a:r>
            <a:endParaRPr lang="fr-FR" sz="2000" baseline="30000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52130" y="2289540"/>
            <a:ext cx="492443" cy="12440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tx1"/>
                </a:solidFill>
              </a:rPr>
              <a:t>bias</a:t>
            </a:r>
            <a:endParaRPr lang="fr-FR" sz="2000" baseline="30000" dirty="0">
              <a:solidFill>
                <a:schemeClr val="tx1"/>
              </a:solidFill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7590942" y="2056074"/>
            <a:ext cx="131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v6.2</a:t>
            </a:r>
          </a:p>
        </p:txBody>
      </p:sp>
      <p:cxnSp>
        <p:nvCxnSpPr>
          <p:cNvPr id="18" name="Straight Connector 8"/>
          <p:cNvCxnSpPr/>
          <p:nvPr/>
        </p:nvCxnSpPr>
        <p:spPr>
          <a:xfrm flipV="1">
            <a:off x="6939153" y="1212512"/>
            <a:ext cx="0" cy="216000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/>
          <p:nvPr/>
        </p:nvSpPr>
        <p:spPr>
          <a:xfrm>
            <a:off x="4170803" y="2017088"/>
            <a:ext cx="1319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v6.1</a:t>
            </a:r>
          </a:p>
        </p:txBody>
      </p:sp>
      <p:sp>
        <p:nvSpPr>
          <p:cNvPr id="31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670015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1.IASI L2 v6 performances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with </a:t>
            </a:r>
            <a:r>
              <a:rPr lang="en-GB" sz="2600" i="1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in situ </a:t>
            </a:r>
            <a:r>
              <a:rPr lang="en-GB" sz="26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data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55384" y="3521290"/>
            <a:ext cx="137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May 2016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540752" y="3567365"/>
            <a:ext cx="153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>
                <a:solidFill>
                  <a:schemeClr val="tx1"/>
                </a:solidFill>
              </a:rPr>
              <a:t>June</a:t>
            </a:r>
            <a:r>
              <a:rPr lang="fr-FR" sz="1800" dirty="0">
                <a:solidFill>
                  <a:schemeClr val="tx1"/>
                </a:solidFill>
              </a:rPr>
              <a:t> 2016</a:t>
            </a:r>
          </a:p>
        </p:txBody>
      </p:sp>
      <p:grpSp>
        <p:nvGrpSpPr>
          <p:cNvPr id="36" name="Groupe 35"/>
          <p:cNvGrpSpPr/>
          <p:nvPr/>
        </p:nvGrpSpPr>
        <p:grpSpPr>
          <a:xfrm>
            <a:off x="127590" y="4054535"/>
            <a:ext cx="9608288" cy="2628892"/>
            <a:chOff x="127590" y="4054535"/>
            <a:chExt cx="9608288" cy="2628892"/>
          </a:xfrm>
        </p:grpSpPr>
        <p:grpSp>
          <p:nvGrpSpPr>
            <p:cNvPr id="29" name="Groupe 28"/>
            <p:cNvGrpSpPr/>
            <p:nvPr/>
          </p:nvGrpSpPr>
          <p:grpSpPr>
            <a:xfrm>
              <a:off x="127590" y="4054535"/>
              <a:ext cx="9608288" cy="2473854"/>
              <a:chOff x="127590" y="4054535"/>
              <a:chExt cx="9608288" cy="2473854"/>
            </a:xfrm>
          </p:grpSpPr>
          <p:grpSp>
            <p:nvGrpSpPr>
              <p:cNvPr id="27" name="Groupe 26"/>
              <p:cNvGrpSpPr/>
              <p:nvPr/>
            </p:nvGrpSpPr>
            <p:grpSpPr>
              <a:xfrm>
                <a:off x="127590" y="4054535"/>
                <a:ext cx="9608288" cy="2473854"/>
                <a:chOff x="127590" y="4054535"/>
                <a:chExt cx="9608288" cy="2473854"/>
              </a:xfrm>
            </p:grpSpPr>
            <p:pic>
              <p:nvPicPr>
                <p:cNvPr id="395265" name="Picture 1" descr="D:\Thomas\EUMETSAT\NASA IR Sounder Science Team Meeting\20160913-16 - Greenbelt\1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5367" t="2506" r="14562" b="50953"/>
                <a:stretch>
                  <a:fillRect/>
                </a:stretch>
              </p:blipFill>
              <p:spPr bwMode="auto">
                <a:xfrm>
                  <a:off x="127590" y="4061637"/>
                  <a:ext cx="9608288" cy="2466752"/>
                </a:xfrm>
                <a:prstGeom prst="rect">
                  <a:avLst/>
                </a:prstGeom>
                <a:noFill/>
              </p:spPr>
            </p:pic>
            <p:sp>
              <p:nvSpPr>
                <p:cNvPr id="11" name="ZoneTexte 10"/>
                <p:cNvSpPr txBox="1"/>
                <p:nvPr/>
              </p:nvSpPr>
              <p:spPr>
                <a:xfrm>
                  <a:off x="2562445" y="5114262"/>
                  <a:ext cx="125110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dirty="0">
                      <a:solidFill>
                        <a:schemeClr val="tx1"/>
                      </a:solidFill>
                    </a:rPr>
                    <a:t>OEM</a:t>
                  </a:r>
                  <a:endParaRPr lang="fr-FR" sz="2000" baseline="30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ZoneTexte 11"/>
                <p:cNvSpPr txBox="1"/>
                <p:nvPr/>
              </p:nvSpPr>
              <p:spPr>
                <a:xfrm>
                  <a:off x="2643959" y="5642347"/>
                  <a:ext cx="125110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dirty="0">
                      <a:solidFill>
                        <a:schemeClr val="tx1"/>
                      </a:solidFill>
                    </a:rPr>
                    <a:t>PWLR</a:t>
                  </a:r>
                  <a:r>
                    <a:rPr lang="fr-FR" sz="2000" baseline="30000" dirty="0">
                      <a:solidFill>
                        <a:schemeClr val="tx1"/>
                      </a:solidFill>
                    </a:rPr>
                    <a:t>(3)</a:t>
                  </a:r>
                </a:p>
              </p:txBody>
            </p:sp>
            <p:sp>
              <p:nvSpPr>
                <p:cNvPr id="14" name="ZoneTexte 13"/>
                <p:cNvSpPr txBox="1"/>
                <p:nvPr/>
              </p:nvSpPr>
              <p:spPr>
                <a:xfrm>
                  <a:off x="652130" y="4054535"/>
                  <a:ext cx="492443" cy="1244009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algn="ctr"/>
                  <a:r>
                    <a:rPr lang="fr-FR" sz="2000" dirty="0" err="1">
                      <a:solidFill>
                        <a:schemeClr val="tx1"/>
                      </a:solidFill>
                    </a:rPr>
                    <a:t>stddev</a:t>
                  </a:r>
                  <a:endParaRPr lang="fr-FR" sz="2000" baseline="30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ZoneTexte 15"/>
                <p:cNvSpPr txBox="1"/>
                <p:nvPr/>
              </p:nvSpPr>
              <p:spPr>
                <a:xfrm>
                  <a:off x="655675" y="5100065"/>
                  <a:ext cx="492443" cy="1244009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pPr algn="ctr"/>
                  <a:r>
                    <a:rPr lang="fr-FR" sz="2000" dirty="0" err="1">
                      <a:solidFill>
                        <a:schemeClr val="tx1"/>
                      </a:solidFill>
                    </a:rPr>
                    <a:t>bias</a:t>
                  </a:r>
                  <a:endParaRPr lang="fr-FR" sz="2000" baseline="30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TextBox 6"/>
                <p:cNvSpPr txBox="1"/>
                <p:nvPr/>
              </p:nvSpPr>
              <p:spPr>
                <a:xfrm>
                  <a:off x="7573221" y="4994205"/>
                  <a:ext cx="13191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>
                      <a:solidFill>
                        <a:srgbClr val="FF0000"/>
                      </a:solidFill>
                    </a:rPr>
                    <a:t>v6.2</a:t>
                  </a:r>
                </a:p>
              </p:txBody>
            </p:sp>
            <p:sp>
              <p:nvSpPr>
                <p:cNvPr id="21" name="TextBox 6"/>
                <p:cNvSpPr txBox="1"/>
                <p:nvPr/>
              </p:nvSpPr>
              <p:spPr>
                <a:xfrm>
                  <a:off x="4153082" y="4955219"/>
                  <a:ext cx="13191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dirty="0">
                      <a:solidFill>
                        <a:srgbClr val="FF0000"/>
                      </a:solidFill>
                    </a:rPr>
                    <a:t>v6.1</a:t>
                  </a:r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1640962" y="4192755"/>
                  <a:ext cx="706001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chemeClr val="tx1"/>
                      </a:solidFill>
                    </a:rPr>
                    <a:t>WV@800 </a:t>
                  </a:r>
                  <a:r>
                    <a:rPr lang="fr-FR" sz="1600" dirty="0" err="1">
                      <a:solidFill>
                        <a:schemeClr val="tx1"/>
                      </a:solidFill>
                    </a:rPr>
                    <a:t>hPa</a:t>
                  </a:r>
                  <a:r>
                    <a:rPr lang="fr-FR" sz="1600" dirty="0">
                      <a:solidFill>
                        <a:schemeClr val="tx1"/>
                      </a:solidFill>
                    </a:rPr>
                    <a:t>  ::  IASI L2   vs    radiosondes  ::  maritime (NPROVS)</a:t>
                  </a:r>
                </a:p>
              </p:txBody>
            </p:sp>
          </p:grpSp>
          <p:cxnSp>
            <p:nvCxnSpPr>
              <p:cNvPr id="28" name="Straight Connector 8"/>
              <p:cNvCxnSpPr/>
              <p:nvPr/>
            </p:nvCxnSpPr>
            <p:spPr>
              <a:xfrm flipV="1">
                <a:off x="6942698" y="4086832"/>
                <a:ext cx="0" cy="216000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ZoneTexte 33"/>
            <p:cNvSpPr txBox="1"/>
            <p:nvPr/>
          </p:nvSpPr>
          <p:spPr>
            <a:xfrm>
              <a:off x="458929" y="6268020"/>
              <a:ext cx="1375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>
                  <a:solidFill>
                    <a:schemeClr val="tx1"/>
                  </a:solidFill>
                </a:rPr>
                <a:t>May 2016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6544297" y="6314095"/>
              <a:ext cx="1539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err="1">
                  <a:solidFill>
                    <a:schemeClr val="tx1"/>
                  </a:solidFill>
                </a:rPr>
                <a:t>June</a:t>
              </a:r>
              <a:r>
                <a:rPr lang="fr-FR" sz="1800" dirty="0">
                  <a:solidFill>
                    <a:schemeClr val="tx1"/>
                  </a:solidFill>
                </a:rPr>
                <a:t> 2016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pPr>
              <a:tabLst>
                <a:tab pos="8974138" algn="r"/>
              </a:tabLst>
            </a:pPr>
            <a:r>
              <a:rPr lang="fr-FR" dirty="0"/>
              <a:t>1. IASI L2 v6.2</a:t>
            </a:r>
            <a:r>
              <a:rPr lang="en-GB" dirty="0">
                <a:solidFill>
                  <a:srgbClr val="CCECFF"/>
                </a:solidFill>
              </a:rPr>
              <a:t>	</a:t>
            </a:r>
            <a:r>
              <a:rPr lang="fr-FR" dirty="0" err="1">
                <a:solidFill>
                  <a:srgbClr val="CCECFF"/>
                </a:solidFill>
              </a:rPr>
              <a:t>Keypoints</a:t>
            </a:r>
            <a:r>
              <a:rPr lang="fr-FR" dirty="0">
                <a:solidFill>
                  <a:srgbClr val="CCECFF"/>
                </a:solidFill>
              </a:rPr>
              <a:t> </a:t>
            </a:r>
            <a:r>
              <a:rPr lang="fr-FR" dirty="0" err="1">
                <a:solidFill>
                  <a:srgbClr val="CCECFF"/>
                </a:solidFill>
              </a:rPr>
              <a:t>highlights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fr-FR" dirty="0"/>
              <a:t>v6.2 </a:t>
            </a:r>
            <a:r>
              <a:rPr lang="fr-FR" dirty="0" err="1"/>
              <a:t>introduces</a:t>
            </a:r>
            <a:r>
              <a:rPr lang="fr-FR" dirty="0"/>
              <a:t> PWLR</a:t>
            </a:r>
            <a:r>
              <a:rPr lang="fr-FR" baseline="30000" dirty="0"/>
              <a:t>3</a:t>
            </a:r>
          </a:p>
          <a:p>
            <a:pPr marL="276225" indent="0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Statistical</a:t>
            </a:r>
            <a:r>
              <a:rPr lang="fr-FR" dirty="0"/>
              <a:t> </a:t>
            </a:r>
            <a:r>
              <a:rPr lang="fr-FR" dirty="0" err="1"/>
              <a:t>retrieval</a:t>
            </a:r>
            <a:r>
              <a:rPr lang="fr-FR" dirty="0"/>
              <a:t> of T, q, </a:t>
            </a:r>
            <a:r>
              <a:rPr lang="fr-FR" dirty="0" err="1"/>
              <a:t>Ts</a:t>
            </a:r>
            <a:r>
              <a:rPr lang="fr-FR" dirty="0"/>
              <a:t>, </a:t>
            </a:r>
            <a:r>
              <a:rPr lang="fr-FR" dirty="0" err="1"/>
              <a:t>emissivity</a:t>
            </a:r>
            <a:r>
              <a:rPr lang="fr-FR" dirty="0"/>
              <a:t>…</a:t>
            </a:r>
          </a:p>
          <a:p>
            <a:pPr marL="276225" indent="0">
              <a:buFont typeface="Wingdings" pitchFamily="2" charset="2"/>
              <a:buChar char="ü"/>
            </a:pPr>
            <a:r>
              <a:rPr lang="fr-FR" dirty="0"/>
              <a:t> As </a:t>
            </a:r>
            <a:r>
              <a:rPr lang="fr-FR" dirty="0" err="1"/>
              <a:t>accurate</a:t>
            </a:r>
            <a:r>
              <a:rPr lang="fr-FR" dirty="0"/>
              <a:t> and </a:t>
            </a:r>
            <a:r>
              <a:rPr lang="fr-FR" dirty="0" err="1"/>
              <a:t>precise</a:t>
            </a:r>
            <a:r>
              <a:rPr lang="fr-FR" dirty="0"/>
              <a:t> as OEM</a:t>
            </a:r>
          </a:p>
          <a:p>
            <a:pPr marL="276225" indent="0">
              <a:buFont typeface="Wingdings" pitchFamily="2" charset="2"/>
              <a:buChar char="ü"/>
            </a:pPr>
            <a:r>
              <a:rPr lang="fr-FR" dirty="0"/>
              <a:t> Ultra </a:t>
            </a:r>
            <a:r>
              <a:rPr lang="fr-FR" dirty="0" err="1"/>
              <a:t>fast</a:t>
            </a:r>
            <a:r>
              <a:rPr lang="fr-FR" dirty="0"/>
              <a:t> (1 </a:t>
            </a:r>
            <a:r>
              <a:rPr lang="fr-FR" dirty="0" err="1"/>
              <a:t>day</a:t>
            </a:r>
            <a:r>
              <a:rPr lang="fr-FR" dirty="0"/>
              <a:t> in 8’ on a normal PC)</a:t>
            </a:r>
          </a:p>
          <a:p>
            <a:pPr marL="276225" indent="0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indicators</a:t>
            </a:r>
            <a:r>
              <a:rPr lang="fr-FR" dirty="0"/>
              <a:t> for </a:t>
            </a:r>
            <a:r>
              <a:rPr lang="fr-FR" dirty="0" err="1"/>
              <a:t>users</a:t>
            </a:r>
            <a:r>
              <a:rPr lang="fr-FR" dirty="0"/>
              <a:t> </a:t>
            </a:r>
            <a:r>
              <a:rPr lang="fr-FR" dirty="0" err="1"/>
              <a:t>convenience</a:t>
            </a:r>
            <a:endParaRPr lang="fr-FR" dirty="0"/>
          </a:p>
          <a:p>
            <a:pPr marL="276225" indent="0">
              <a:buFont typeface="Wingdings" pitchFamily="2" charset="2"/>
              <a:buChar char="ü"/>
            </a:pPr>
            <a:r>
              <a:rPr lang="fr-FR" dirty="0"/>
              <a:t> </a:t>
            </a:r>
            <a:r>
              <a:rPr lang="fr-FR" dirty="0" err="1"/>
              <a:t>Forecast</a:t>
            </a:r>
            <a:r>
              <a:rPr lang="fr-FR" dirty="0"/>
              <a:t>-free</a:t>
            </a:r>
          </a:p>
          <a:p>
            <a:pPr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v6.2 </a:t>
            </a:r>
            <a:r>
              <a:rPr lang="fr-FR" dirty="0" err="1"/>
              <a:t>brings</a:t>
            </a:r>
            <a:r>
              <a:rPr lang="fr-FR" dirty="0"/>
              <a:t> OEM </a:t>
            </a:r>
            <a:r>
              <a:rPr lang="fr-FR" dirty="0" err="1"/>
              <a:t>retrievals</a:t>
            </a:r>
            <a:r>
              <a:rPr lang="fr-FR" dirty="0"/>
              <a:t> over </a:t>
            </a:r>
            <a:r>
              <a:rPr lang="fr-FR" dirty="0" err="1"/>
              <a:t>bare</a:t>
            </a:r>
            <a:r>
              <a:rPr lang="fr-FR" dirty="0"/>
              <a:t> land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as over </a:t>
            </a:r>
            <a:r>
              <a:rPr lang="fr-FR" dirty="0" err="1"/>
              <a:t>oceans</a:t>
            </a:r>
            <a:r>
              <a:rPr lang="fr-FR" dirty="0"/>
              <a:t>.</a:t>
            </a:r>
          </a:p>
          <a:p>
            <a:pPr>
              <a:buNone/>
            </a:pPr>
            <a:endParaRPr lang="fr-FR" sz="3200" dirty="0"/>
          </a:p>
          <a:p>
            <a:pPr marL="217488" indent="-217488" algn="just">
              <a:spcAft>
                <a:spcPts val="0"/>
              </a:spcAft>
              <a:buNone/>
            </a:pPr>
            <a:r>
              <a:rPr lang="en-US" sz="2600" i="1" dirty="0">
                <a:sym typeface="Wingdings" pitchFamily="2" charset="2"/>
              </a:rPr>
              <a:t> </a:t>
            </a:r>
            <a:r>
              <a:rPr lang="en-US" sz="2600" i="1" dirty="0"/>
              <a:t>full details in “IASI L2 v6 Validation Report” EUM/TSS/REP/14/776443, 290pp</a:t>
            </a:r>
          </a:p>
          <a:p>
            <a:pPr marL="217488" indent="-217488" algn="just">
              <a:spcAft>
                <a:spcPts val="0"/>
              </a:spcAft>
              <a:buNone/>
            </a:pPr>
            <a:r>
              <a:rPr lang="sv-SE" sz="2600" dirty="0">
                <a:sym typeface="Wingdings" pitchFamily="2" charset="2"/>
              </a:rPr>
              <a:t>		and </a:t>
            </a:r>
            <a:r>
              <a:rPr lang="sv-SE" sz="2600" i="1" dirty="0"/>
              <a:t>“IASI L2 v6.2 Validation Report” EUM/RSP/REP/16/857500, 73pp</a:t>
            </a:r>
          </a:p>
          <a:p>
            <a:pPr>
              <a:buNone/>
            </a:pPr>
            <a:endParaRPr lang="fr-FR" sz="3200" dirty="0"/>
          </a:p>
          <a:p>
            <a:pPr marL="0" indent="0" algn="just">
              <a:buNone/>
            </a:pPr>
            <a:r>
              <a:rPr lang="fr-FR" dirty="0"/>
              <a:t>PWLR</a:t>
            </a:r>
            <a:r>
              <a:rPr lang="fr-FR" baseline="30000" dirty="0"/>
              <a:t>3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generate</a:t>
            </a:r>
            <a:r>
              <a:rPr lang="fr-FR" dirty="0"/>
              <a:t> full </a:t>
            </a:r>
            <a:r>
              <a:rPr lang="fr-FR" dirty="0" err="1"/>
              <a:t>uncertainty</a:t>
            </a:r>
            <a:r>
              <a:rPr lang="fr-FR" dirty="0"/>
              <a:t> </a:t>
            </a:r>
            <a:r>
              <a:rPr lang="fr-FR" dirty="0" err="1"/>
              <a:t>estimates</a:t>
            </a:r>
            <a:r>
              <a:rPr lang="fr-FR" dirty="0"/>
              <a:t> and </a:t>
            </a:r>
            <a:r>
              <a:rPr lang="fr-FR" dirty="0" err="1"/>
              <a:t>characterisation</a:t>
            </a:r>
            <a:r>
              <a:rPr lang="fr-FR" dirty="0"/>
              <a:t> of vertical </a:t>
            </a:r>
            <a:r>
              <a:rPr lang="fr-FR" dirty="0" err="1"/>
              <a:t>sensitivity</a:t>
            </a:r>
            <a:r>
              <a:rPr lang="fr-FR" dirty="0"/>
              <a:t> (</a:t>
            </a:r>
            <a:r>
              <a:rPr lang="fr-FR" dirty="0" err="1"/>
              <a:t>averaging</a:t>
            </a:r>
            <a:r>
              <a:rPr lang="fr-FR" dirty="0"/>
              <a:t> </a:t>
            </a:r>
            <a:r>
              <a:rPr lang="fr-FR" dirty="0" err="1"/>
              <a:t>kernels</a:t>
            </a:r>
            <a:r>
              <a:rPr lang="fr-FR" dirty="0"/>
              <a:t>)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>
                <a:sym typeface="Wingdings" pitchFamily="2" charset="2"/>
              </a:rPr>
              <a:t>see</a:t>
            </a:r>
            <a:r>
              <a:rPr lang="fr-FR" dirty="0">
                <a:sym typeface="Wingdings" pitchFamily="2" charset="2"/>
              </a:rPr>
              <a:t> Tim </a:t>
            </a:r>
            <a:r>
              <a:rPr lang="fr-FR" dirty="0" err="1">
                <a:sym typeface="Wingdings" pitchFamily="2" charset="2"/>
              </a:rPr>
              <a:t>Hultberg’s</a:t>
            </a:r>
            <a:r>
              <a:rPr lang="fr-FR" dirty="0">
                <a:sym typeface="Wingdings" pitchFamily="2" charset="2"/>
              </a:rPr>
              <a:t> talk on Thursday</a:t>
            </a:r>
            <a:endParaRPr lang="fr-FR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992188"/>
            <a:ext cx="9639300" cy="5391150"/>
          </a:xfrm>
          <a:noFill/>
        </p:spPr>
        <p:txBody>
          <a:bodyPr/>
          <a:lstStyle/>
          <a:p>
            <a:pPr marL="531813" indent="-531813"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IASI L2 v6, 2 years in operations </a:t>
            </a:r>
            <a:r>
              <a:rPr lang="en-GB" sz="2400" i="1" dirty="0">
                <a:solidFill>
                  <a:schemeClr val="bg1">
                    <a:lumMod val="75000"/>
                  </a:schemeClr>
                </a:solidFill>
              </a:rPr>
              <a:t>(v6.0 9/30/14)</a:t>
            </a:r>
            <a:endParaRPr lang="en-GB" sz="2400" dirty="0">
              <a:solidFill>
                <a:schemeClr val="bg1">
                  <a:lumMod val="75000"/>
                </a:schemeClr>
              </a:solidFill>
            </a:endParaRPr>
          </a:p>
          <a:p>
            <a:pPr marL="893763" lvl="1" indent="-403225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Algorithms updates </a:t>
            </a:r>
            <a:r>
              <a:rPr lang="en-GB" sz="2400" i="1" dirty="0">
                <a:solidFill>
                  <a:schemeClr val="bg1">
                    <a:lumMod val="75000"/>
                  </a:schemeClr>
                </a:solidFill>
              </a:rPr>
              <a:t>(v6.2 released 6/2/16)</a:t>
            </a:r>
          </a:p>
          <a:p>
            <a:pPr marL="893763" lvl="1" indent="-403225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Sounding and surface products performances</a:t>
            </a:r>
          </a:p>
          <a:p>
            <a:pPr marL="742950" indent="-74295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31813" indent="-531813">
              <a:buFont typeface="+mj-lt"/>
              <a:buAutoNum type="arabicPeriod" startAt="2"/>
            </a:pPr>
            <a:r>
              <a:rPr lang="en-GB" dirty="0">
                <a:solidFill>
                  <a:schemeClr val="tx1"/>
                </a:solidFill>
              </a:rPr>
              <a:t>Atmospheric composition products</a:t>
            </a:r>
          </a:p>
          <a:p>
            <a:pPr marL="742950" indent="-74295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31813" indent="-531813">
              <a:buFont typeface="+mj-lt"/>
              <a:buAutoNum type="arabicPeriod" startAt="3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Applications and services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pic>
        <p:nvPicPr>
          <p:cNvPr id="6" name="Picture 2" descr="D:\Thomas\EUMETSAT\Taf___20151023\ITSC-20\material\transect3Dsmooth.W.eastAsi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445" t="5096" r="6733" b="5096"/>
          <a:stretch>
            <a:fillRect/>
          </a:stretch>
        </p:blipFill>
        <p:spPr bwMode="auto">
          <a:xfrm>
            <a:off x="5015170" y="3678863"/>
            <a:ext cx="4784505" cy="299838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505950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2. </a:t>
            </a:r>
            <a:r>
              <a:rPr lang="fr-FR" sz="2800" dirty="0" err="1">
                <a:latin typeface="Arial" pitchFamily="34" charset="0"/>
                <a:cs typeface="Arial" pitchFamily="34" charset="0"/>
              </a:rPr>
              <a:t>Atmospheric</a:t>
            </a:r>
            <a:r>
              <a:rPr lang="fr-FR" sz="2800" dirty="0">
                <a:latin typeface="Arial" pitchFamily="34" charset="0"/>
                <a:cs typeface="Arial" pitchFamily="34" charset="0"/>
              </a:rPr>
              <a:t> composition 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4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CO and future plans </a:t>
            </a:r>
          </a:p>
        </p:txBody>
      </p:sp>
      <p:pic>
        <p:nvPicPr>
          <p:cNvPr id="5" name="Picture 5" descr="O:\August\My Documents\IASI\TraceGases\ULB-LATMOS\Animations\CO_CT_2009_201203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0633" y="807818"/>
            <a:ext cx="519893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586745" y="4305451"/>
            <a:ext cx="3848100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5" tIns="38963" rIns="77925" bIns="38963">
            <a:spAutoFit/>
          </a:bodyPr>
          <a:lstStyle/>
          <a:p>
            <a:pPr algn="ctr"/>
            <a:r>
              <a:rPr lang="en-GB" sz="2000" b="0" i="1" dirty="0">
                <a:solidFill>
                  <a:schemeClr val="tx1"/>
                </a:solidFill>
              </a:rPr>
              <a:t>Credits: ULB/LATMOS</a:t>
            </a:r>
          </a:p>
          <a:p>
            <a:pPr algn="ctr"/>
            <a:r>
              <a:rPr lang="en-GB" sz="2000" b="0" i="1" dirty="0" err="1">
                <a:solidFill>
                  <a:schemeClr val="tx1"/>
                </a:solidFill>
              </a:rPr>
              <a:t>Coheur</a:t>
            </a:r>
            <a:r>
              <a:rPr lang="en-GB" sz="2000" b="0" i="1" dirty="0">
                <a:solidFill>
                  <a:schemeClr val="tx1"/>
                </a:solidFill>
              </a:rPr>
              <a:t>, </a:t>
            </a:r>
            <a:r>
              <a:rPr lang="en-GB" sz="2000" b="0" i="1" dirty="0" err="1">
                <a:solidFill>
                  <a:schemeClr val="tx1"/>
                </a:solidFill>
              </a:rPr>
              <a:t>Clerbaux</a:t>
            </a:r>
            <a:r>
              <a:rPr lang="en-GB" sz="2000" b="0" i="1" dirty="0">
                <a:solidFill>
                  <a:schemeClr val="tx1"/>
                </a:solidFill>
              </a:rPr>
              <a:t> et al.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2650" y="3551280"/>
            <a:ext cx="52737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219" indent="-292219" algn="just">
              <a:spcBef>
                <a:spcPct val="20000"/>
              </a:spcBef>
              <a:defRPr/>
            </a:pPr>
            <a:r>
              <a:rPr lang="fr-FR" sz="2000" kern="0" dirty="0" err="1">
                <a:solidFill>
                  <a:schemeClr val="tx2"/>
                </a:solidFill>
              </a:rPr>
              <a:t>Next</a:t>
            </a:r>
            <a:r>
              <a:rPr lang="fr-FR" sz="2000" kern="0" dirty="0">
                <a:solidFill>
                  <a:schemeClr val="tx2"/>
                </a:solidFill>
              </a:rPr>
              <a:t> </a:t>
            </a:r>
            <a:r>
              <a:rPr lang="fr-FR" sz="2000" kern="0" dirty="0" err="1">
                <a:solidFill>
                  <a:schemeClr val="tx2"/>
                </a:solidFill>
              </a:rPr>
              <a:t>evolutions</a:t>
            </a:r>
            <a:r>
              <a:rPr lang="fr-FR" sz="2000" kern="0" dirty="0">
                <a:solidFill>
                  <a:schemeClr val="tx2"/>
                </a:solidFill>
              </a:rPr>
              <a:t> </a:t>
            </a:r>
            <a:r>
              <a:rPr lang="fr-FR" sz="2000" kern="0" dirty="0" err="1">
                <a:solidFill>
                  <a:schemeClr val="tx2"/>
                </a:solidFill>
              </a:rPr>
              <a:t>will</a:t>
            </a:r>
            <a:r>
              <a:rPr lang="fr-FR" sz="2000" kern="0" dirty="0">
                <a:solidFill>
                  <a:schemeClr val="tx2"/>
                </a:solidFill>
              </a:rPr>
              <a:t> </a:t>
            </a:r>
            <a:r>
              <a:rPr lang="fr-FR" sz="2000" kern="0" dirty="0" err="1">
                <a:solidFill>
                  <a:schemeClr val="tx2"/>
                </a:solidFill>
              </a:rPr>
              <a:t>include</a:t>
            </a:r>
            <a:r>
              <a:rPr lang="fr-FR" sz="2000" kern="0" dirty="0">
                <a:solidFill>
                  <a:schemeClr val="tx2"/>
                </a:solidFill>
              </a:rPr>
              <a:t> :</a:t>
            </a:r>
          </a:p>
          <a:p>
            <a:pPr marL="292219" indent="-292219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000" kern="0" dirty="0">
                <a:solidFill>
                  <a:schemeClr val="tx2"/>
                </a:solidFill>
              </a:rPr>
              <a:t> SO</a:t>
            </a:r>
            <a:r>
              <a:rPr lang="fr-FR" sz="2000" kern="0" baseline="-25000" dirty="0">
                <a:solidFill>
                  <a:schemeClr val="tx2"/>
                </a:solidFill>
              </a:rPr>
              <a:t>2</a:t>
            </a:r>
            <a:r>
              <a:rPr lang="fr-FR" sz="2000" kern="0" dirty="0">
                <a:solidFill>
                  <a:schemeClr val="tx2"/>
                </a:solidFill>
              </a:rPr>
              <a:t> </a:t>
            </a:r>
            <a:r>
              <a:rPr lang="fr-FR" sz="2000" kern="0" dirty="0" err="1">
                <a:solidFill>
                  <a:schemeClr val="tx2"/>
                </a:solidFill>
              </a:rPr>
              <a:t>columns</a:t>
            </a:r>
            <a:r>
              <a:rPr lang="fr-FR" sz="2000" kern="0" dirty="0">
                <a:solidFill>
                  <a:schemeClr val="tx2"/>
                </a:solidFill>
              </a:rPr>
              <a:t>   (BRESCIA, </a:t>
            </a:r>
            <a:r>
              <a:rPr lang="fr-FR" sz="2000" i="1" kern="0" dirty="0">
                <a:solidFill>
                  <a:schemeClr val="tx2"/>
                </a:solidFill>
              </a:rPr>
              <a:t>ULB</a:t>
            </a:r>
            <a:r>
              <a:rPr lang="fr-FR" sz="2000" kern="0" dirty="0">
                <a:solidFill>
                  <a:schemeClr val="tx2"/>
                </a:solidFill>
              </a:rPr>
              <a:t>)</a:t>
            </a:r>
          </a:p>
          <a:p>
            <a:pPr marL="292219" indent="-292219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000" b="0" i="1" kern="0" dirty="0">
                <a:solidFill>
                  <a:schemeClr val="tx2"/>
                </a:solidFill>
              </a:rPr>
              <a:t> </a:t>
            </a:r>
            <a:r>
              <a:rPr lang="fr-FR" sz="2000" kern="0" dirty="0" err="1">
                <a:solidFill>
                  <a:schemeClr val="tx2"/>
                </a:solidFill>
              </a:rPr>
              <a:t>Aerosol</a:t>
            </a:r>
            <a:r>
              <a:rPr lang="fr-FR" sz="2000" kern="0" dirty="0">
                <a:solidFill>
                  <a:schemeClr val="tx2"/>
                </a:solidFill>
              </a:rPr>
              <a:t>/</a:t>
            </a:r>
            <a:r>
              <a:rPr lang="fr-FR" sz="2000" kern="0" dirty="0" err="1">
                <a:solidFill>
                  <a:schemeClr val="tx2"/>
                </a:solidFill>
              </a:rPr>
              <a:t>Dust</a:t>
            </a:r>
            <a:r>
              <a:rPr lang="fr-FR" sz="2000" kern="0" dirty="0">
                <a:solidFill>
                  <a:schemeClr val="tx2"/>
                </a:solidFill>
              </a:rPr>
              <a:t> index </a:t>
            </a:r>
            <a:r>
              <a:rPr lang="fr-FR" sz="2000" b="0" i="1" kern="0" dirty="0">
                <a:solidFill>
                  <a:schemeClr val="tx2"/>
                </a:solidFill>
              </a:rPr>
              <a:t>(</a:t>
            </a:r>
            <a:r>
              <a:rPr lang="fr-FR" sz="2000" b="0" i="1" kern="0" dirty="0" err="1">
                <a:solidFill>
                  <a:schemeClr val="tx2"/>
                </a:solidFill>
              </a:rPr>
              <a:t>Clarrise</a:t>
            </a:r>
            <a:r>
              <a:rPr lang="fr-FR" sz="2000" b="0" i="1" kern="0" dirty="0">
                <a:solidFill>
                  <a:schemeClr val="tx2"/>
                </a:solidFill>
              </a:rPr>
              <a:t> et al. ACP 2013)</a:t>
            </a:r>
          </a:p>
          <a:p>
            <a:pPr marL="292219" indent="-292219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000" kern="0" dirty="0">
                <a:solidFill>
                  <a:schemeClr val="tx2"/>
                </a:solidFill>
              </a:rPr>
              <a:t> O</a:t>
            </a:r>
            <a:r>
              <a:rPr lang="fr-FR" sz="2000" kern="0" baseline="-25000" dirty="0">
                <a:solidFill>
                  <a:schemeClr val="tx2"/>
                </a:solidFill>
              </a:rPr>
              <a:t>3</a:t>
            </a:r>
            <a:r>
              <a:rPr lang="fr-FR" sz="2000" kern="0" dirty="0">
                <a:solidFill>
                  <a:schemeClr val="tx2"/>
                </a:solidFill>
              </a:rPr>
              <a:t> profiles + AK  (FORLI)</a:t>
            </a:r>
            <a:endParaRPr lang="fr-FR" sz="2000" b="0" i="1" kern="0" dirty="0">
              <a:solidFill>
                <a:schemeClr val="tx2"/>
              </a:solidFill>
            </a:endParaRPr>
          </a:p>
          <a:p>
            <a:pPr marL="292219" indent="-292219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000" kern="0" dirty="0">
                <a:solidFill>
                  <a:schemeClr val="tx2"/>
                </a:solidFill>
              </a:rPr>
              <a:t> HNO</a:t>
            </a:r>
            <a:r>
              <a:rPr lang="fr-FR" sz="2000" kern="0" baseline="-25000" dirty="0">
                <a:solidFill>
                  <a:schemeClr val="tx2"/>
                </a:solidFill>
              </a:rPr>
              <a:t>3</a:t>
            </a:r>
            <a:r>
              <a:rPr lang="fr-FR" sz="2000" kern="0" dirty="0">
                <a:solidFill>
                  <a:schemeClr val="tx2"/>
                </a:solidFill>
              </a:rPr>
              <a:t> profiles + AK  (FORLI)</a:t>
            </a:r>
          </a:p>
          <a:p>
            <a:pPr marL="292219" indent="-292219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FR" sz="2000" b="0" i="1" kern="0" dirty="0">
                <a:solidFill>
                  <a:schemeClr val="tx2"/>
                </a:solidFill>
              </a:rPr>
              <a:t> </a:t>
            </a:r>
            <a:r>
              <a:rPr lang="fr-FR" sz="2000" kern="0" dirty="0">
                <a:solidFill>
                  <a:schemeClr val="tx2"/>
                </a:solidFill>
              </a:rPr>
              <a:t>CH4 </a:t>
            </a:r>
            <a:r>
              <a:rPr lang="fr-FR" sz="2000" kern="0" dirty="0" err="1">
                <a:solidFill>
                  <a:schemeClr val="tx2"/>
                </a:solidFill>
              </a:rPr>
              <a:t>column</a:t>
            </a:r>
            <a:r>
              <a:rPr lang="fr-FR" sz="2000" kern="0" dirty="0">
                <a:solidFill>
                  <a:schemeClr val="tx2"/>
                </a:solidFill>
              </a:rPr>
              <a:t> </a:t>
            </a:r>
            <a:r>
              <a:rPr lang="fr-FR" sz="2000" kern="0" dirty="0" err="1">
                <a:solidFill>
                  <a:schemeClr val="tx2"/>
                </a:solidFill>
              </a:rPr>
              <a:t>from</a:t>
            </a:r>
            <a:r>
              <a:rPr lang="fr-FR" sz="2000" kern="0" dirty="0">
                <a:solidFill>
                  <a:schemeClr val="tx2"/>
                </a:solidFill>
              </a:rPr>
              <a:t> LMD</a:t>
            </a:r>
            <a:endParaRPr lang="fr-FR" sz="2000" b="0" i="1" kern="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120" y="1272139"/>
            <a:ext cx="4826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0" kern="0" dirty="0">
                <a:solidFill>
                  <a:schemeClr val="tx2"/>
                </a:solidFill>
              </a:rPr>
              <a:t>The IASI L2 v6 </a:t>
            </a:r>
            <a:r>
              <a:rPr lang="fr-FR" sz="2000" b="0" kern="0" dirty="0" err="1">
                <a:solidFill>
                  <a:schemeClr val="tx2"/>
                </a:solidFill>
              </a:rPr>
              <a:t>includes</a:t>
            </a:r>
            <a:r>
              <a:rPr lang="fr-FR" sz="2000" b="0" kern="0" dirty="0">
                <a:solidFill>
                  <a:schemeClr val="tx2"/>
                </a:solidFill>
              </a:rPr>
              <a:t> the CO </a:t>
            </a:r>
            <a:r>
              <a:rPr lang="fr-FR" sz="2000" b="0" kern="0" dirty="0" err="1">
                <a:solidFill>
                  <a:schemeClr val="tx2"/>
                </a:solidFill>
              </a:rPr>
              <a:t>products</a:t>
            </a:r>
            <a:r>
              <a:rPr lang="fr-FR" sz="2000" b="0" kern="0" dirty="0">
                <a:solidFill>
                  <a:schemeClr val="tx2"/>
                </a:solidFill>
              </a:rPr>
              <a:t> (profiles and </a:t>
            </a:r>
            <a:r>
              <a:rPr lang="fr-FR" sz="2000" b="0" kern="0" dirty="0" err="1">
                <a:solidFill>
                  <a:schemeClr val="tx2"/>
                </a:solidFill>
              </a:rPr>
              <a:t>averaging</a:t>
            </a:r>
            <a:r>
              <a:rPr lang="fr-FR" sz="2000" b="0" kern="0" dirty="0">
                <a:solidFill>
                  <a:schemeClr val="tx2"/>
                </a:solidFill>
              </a:rPr>
              <a:t> </a:t>
            </a:r>
            <a:r>
              <a:rPr lang="fr-FR" sz="2000" b="0" kern="0" dirty="0" err="1">
                <a:solidFill>
                  <a:schemeClr val="tx2"/>
                </a:solidFill>
              </a:rPr>
              <a:t>kernels</a:t>
            </a:r>
            <a:r>
              <a:rPr lang="fr-FR" sz="2000" b="0" kern="0" dirty="0">
                <a:solidFill>
                  <a:schemeClr val="tx2"/>
                </a:solidFill>
              </a:rPr>
              <a:t>) </a:t>
            </a:r>
            <a:r>
              <a:rPr lang="fr-FR" sz="2000" b="0" kern="0" dirty="0" err="1">
                <a:solidFill>
                  <a:schemeClr val="tx2"/>
                </a:solidFill>
              </a:rPr>
              <a:t>from</a:t>
            </a:r>
            <a:r>
              <a:rPr lang="fr-FR" sz="2000" b="0" kern="0" dirty="0">
                <a:solidFill>
                  <a:schemeClr val="tx2"/>
                </a:solidFill>
              </a:rPr>
              <a:t> the </a:t>
            </a:r>
            <a:r>
              <a:rPr lang="fr-FR" sz="2000" kern="0" dirty="0">
                <a:solidFill>
                  <a:schemeClr val="tx2"/>
                </a:solidFill>
              </a:rPr>
              <a:t>FORLI</a:t>
            </a:r>
            <a:r>
              <a:rPr lang="fr-FR" sz="2000" b="0" kern="0" dirty="0">
                <a:solidFill>
                  <a:schemeClr val="tx2"/>
                </a:solidFill>
              </a:rPr>
              <a:t> (</a:t>
            </a:r>
            <a:r>
              <a:rPr lang="en-GB" sz="2000" b="0" kern="0" dirty="0">
                <a:solidFill>
                  <a:schemeClr val="tx2"/>
                </a:solidFill>
              </a:rPr>
              <a:t>Fast Optimal Retrievals on Layers for IASI, </a:t>
            </a:r>
            <a:r>
              <a:rPr lang="en-GB" sz="2000" b="0" i="1" kern="0" dirty="0" err="1">
                <a:solidFill>
                  <a:schemeClr val="tx2"/>
                </a:solidFill>
              </a:rPr>
              <a:t>Hurtmans</a:t>
            </a:r>
            <a:r>
              <a:rPr lang="en-GB" sz="2000" b="0" i="1" kern="0" dirty="0">
                <a:solidFill>
                  <a:schemeClr val="tx2"/>
                </a:solidFill>
              </a:rPr>
              <a:t> et al., JQSRT 2012</a:t>
            </a:r>
            <a:r>
              <a:rPr lang="en-GB" sz="2000" b="0" kern="0" dirty="0">
                <a:solidFill>
                  <a:schemeClr val="tx2"/>
                </a:solidFill>
              </a:rPr>
              <a:t>) </a:t>
            </a:r>
            <a:r>
              <a:rPr lang="fr-FR" sz="2000" b="0" kern="0" dirty="0" err="1">
                <a:solidFill>
                  <a:schemeClr val="tx2"/>
                </a:solidFill>
              </a:rPr>
              <a:t>developped</a:t>
            </a:r>
            <a:r>
              <a:rPr lang="fr-FR" sz="2000" b="0" kern="0" dirty="0">
                <a:solidFill>
                  <a:schemeClr val="tx2"/>
                </a:solidFill>
              </a:rPr>
              <a:t> </a:t>
            </a:r>
            <a:r>
              <a:rPr lang="fr-FR" sz="2000" b="0" kern="0" dirty="0" err="1">
                <a:solidFill>
                  <a:schemeClr val="tx2"/>
                </a:solidFill>
              </a:rPr>
              <a:t>at</a:t>
            </a:r>
            <a:r>
              <a:rPr lang="fr-FR" sz="2000" b="0" kern="0" dirty="0">
                <a:solidFill>
                  <a:schemeClr val="tx2"/>
                </a:solidFill>
              </a:rPr>
              <a:t> ULB (Brussels) and LATMOS  (Paris).</a:t>
            </a:r>
            <a:endParaRPr lang="fr-FR" sz="2000" dirty="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572000" y="5202132"/>
            <a:ext cx="5248939" cy="146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5" tIns="38963" rIns="77925" bIns="38963">
            <a:spAutoFit/>
          </a:bodyPr>
          <a:lstStyle/>
          <a:p>
            <a:pPr algn="r"/>
            <a:r>
              <a:rPr lang="en-GB" sz="1800" b="0" i="1" dirty="0" err="1">
                <a:solidFill>
                  <a:schemeClr val="tx1"/>
                </a:solidFill>
              </a:rPr>
              <a:t>Clerbaux</a:t>
            </a:r>
            <a:r>
              <a:rPr lang="en-GB" sz="1800" b="0" i="1" dirty="0">
                <a:solidFill>
                  <a:schemeClr val="tx1"/>
                </a:solidFill>
              </a:rPr>
              <a:t> et al., ACP 2008, 2009</a:t>
            </a:r>
          </a:p>
          <a:p>
            <a:pPr algn="r"/>
            <a:r>
              <a:rPr lang="en-GB" sz="1800" b="0" i="1" dirty="0" err="1">
                <a:solidFill>
                  <a:schemeClr val="tx1"/>
                </a:solidFill>
              </a:rPr>
              <a:t>Turquety</a:t>
            </a:r>
            <a:r>
              <a:rPr lang="en-GB" sz="1800" b="0" i="1" dirty="0">
                <a:solidFill>
                  <a:schemeClr val="tx1"/>
                </a:solidFill>
              </a:rPr>
              <a:t> et al., ACP 2009</a:t>
            </a:r>
          </a:p>
          <a:p>
            <a:pPr algn="r"/>
            <a:r>
              <a:rPr lang="en-GB" sz="1800" b="0" i="1" dirty="0" err="1">
                <a:solidFill>
                  <a:schemeClr val="tx1"/>
                </a:solidFill>
              </a:rPr>
              <a:t>Pommier</a:t>
            </a:r>
            <a:r>
              <a:rPr lang="en-GB" sz="1800" b="0" i="1" dirty="0">
                <a:solidFill>
                  <a:schemeClr val="tx1"/>
                </a:solidFill>
              </a:rPr>
              <a:t> et al., ACP 2010</a:t>
            </a:r>
          </a:p>
          <a:p>
            <a:pPr algn="r"/>
            <a:r>
              <a:rPr lang="en-GB" sz="1800" b="0" i="1" dirty="0" err="1">
                <a:solidFill>
                  <a:schemeClr val="tx1"/>
                </a:solidFill>
              </a:rPr>
              <a:t>Kerzenmacher</a:t>
            </a:r>
            <a:r>
              <a:rPr lang="en-GB" sz="1800" b="0" i="1" dirty="0">
                <a:solidFill>
                  <a:schemeClr val="tx1"/>
                </a:solidFill>
              </a:rPr>
              <a:t> et al. AMT 2012</a:t>
            </a:r>
          </a:p>
          <a:p>
            <a:pPr algn="r"/>
            <a:r>
              <a:rPr lang="en-GB" sz="1800" b="0" i="1" dirty="0">
                <a:solidFill>
                  <a:schemeClr val="tx1"/>
                </a:solidFill>
              </a:rPr>
              <a:t>George et al. AMT 2015 </a:t>
            </a:r>
            <a:r>
              <a:rPr lang="en-GB" sz="1800" b="0" i="1" dirty="0">
                <a:solidFill>
                  <a:schemeClr val="tx1"/>
                </a:solidFill>
                <a:sym typeface="Wingdings" pitchFamily="2" charset="2"/>
              </a:rPr>
              <a:t> IASI &amp; MOPITT</a:t>
            </a:r>
            <a:endParaRPr lang="en-GB" sz="1800" b="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pPr>
              <a:tabLst>
                <a:tab pos="8974138" algn="r"/>
              </a:tabLst>
            </a:pPr>
            <a:r>
              <a:rPr lang="fr-FR" dirty="0"/>
              <a:t>2. </a:t>
            </a:r>
            <a:r>
              <a:rPr lang="fr-FR" dirty="0" err="1"/>
              <a:t>Atmospheric</a:t>
            </a:r>
            <a:r>
              <a:rPr lang="fr-FR" dirty="0"/>
              <a:t> composition	</a:t>
            </a:r>
            <a:r>
              <a:rPr lang="fr-FR" dirty="0">
                <a:solidFill>
                  <a:srgbClr val="CCECFF"/>
                </a:solidFill>
              </a:rPr>
              <a:t>SO</a:t>
            </a:r>
            <a:r>
              <a:rPr lang="fr-FR" baseline="-25000" dirty="0">
                <a:solidFill>
                  <a:srgbClr val="CCECFF"/>
                </a:solidFill>
              </a:rPr>
              <a:t>2</a:t>
            </a:r>
            <a:r>
              <a:rPr lang="fr-FR" dirty="0">
                <a:solidFill>
                  <a:srgbClr val="CCECFF"/>
                </a:solidFill>
              </a:rPr>
              <a:t> monitoring</a:t>
            </a:r>
            <a:endParaRPr lang="fr-FR" dirty="0"/>
          </a:p>
        </p:txBody>
      </p:sp>
      <p:sp>
        <p:nvSpPr>
          <p:cNvPr id="7" name="TextBox 35"/>
          <p:cNvSpPr txBox="1"/>
          <p:nvPr/>
        </p:nvSpPr>
        <p:spPr>
          <a:xfrm>
            <a:off x="543942" y="833837"/>
            <a:ext cx="249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2008-2014 AM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4316"/>
            <a:ext cx="9590567" cy="5105400"/>
          </a:xfrm>
          <a:prstGeom prst="rect">
            <a:avLst/>
          </a:prstGeom>
        </p:spPr>
      </p:pic>
      <p:sp>
        <p:nvSpPr>
          <p:cNvPr id="12" name="Oval 2"/>
          <p:cNvSpPr/>
          <p:nvPr/>
        </p:nvSpPr>
        <p:spPr>
          <a:xfrm>
            <a:off x="6827914" y="2219851"/>
            <a:ext cx="1257634" cy="83820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36"/>
          <p:cNvSpPr/>
          <p:nvPr/>
        </p:nvSpPr>
        <p:spPr>
          <a:xfrm>
            <a:off x="6256414" y="1534051"/>
            <a:ext cx="1257634" cy="53340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37"/>
          <p:cNvSpPr/>
          <p:nvPr/>
        </p:nvSpPr>
        <p:spPr>
          <a:xfrm>
            <a:off x="5209993" y="3993716"/>
            <a:ext cx="335369" cy="45720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38"/>
          <p:cNvSpPr/>
          <p:nvPr/>
        </p:nvSpPr>
        <p:spPr>
          <a:xfrm>
            <a:off x="5538085" y="2545916"/>
            <a:ext cx="658760" cy="45720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39"/>
          <p:cNvSpPr/>
          <p:nvPr/>
        </p:nvSpPr>
        <p:spPr>
          <a:xfrm>
            <a:off x="2778684" y="3727016"/>
            <a:ext cx="586896" cy="1121228"/>
          </a:xfrm>
          <a:prstGeom prst="ellipse">
            <a:avLst/>
          </a:prstGeom>
          <a:noFill/>
          <a:ln w="28575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40"/>
          <p:cNvSpPr/>
          <p:nvPr/>
        </p:nvSpPr>
        <p:spPr>
          <a:xfrm>
            <a:off x="2169084" y="2872488"/>
            <a:ext cx="586896" cy="435428"/>
          </a:xfrm>
          <a:prstGeom prst="ellipse">
            <a:avLst/>
          </a:prstGeom>
          <a:noFill/>
          <a:ln w="28575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41"/>
          <p:cNvSpPr/>
          <p:nvPr/>
        </p:nvSpPr>
        <p:spPr>
          <a:xfrm>
            <a:off x="8102589" y="2002137"/>
            <a:ext cx="586896" cy="435428"/>
          </a:xfrm>
          <a:prstGeom prst="ellipse">
            <a:avLst/>
          </a:prstGeom>
          <a:noFill/>
          <a:ln w="28575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42"/>
          <p:cNvSpPr/>
          <p:nvPr/>
        </p:nvSpPr>
        <p:spPr>
          <a:xfrm>
            <a:off x="5133794" y="3460315"/>
            <a:ext cx="461132" cy="304799"/>
          </a:xfrm>
          <a:prstGeom prst="ellipse">
            <a:avLst/>
          </a:prstGeom>
          <a:noFill/>
          <a:ln w="28575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43"/>
          <p:cNvSpPr txBox="1"/>
          <p:nvPr/>
        </p:nvSpPr>
        <p:spPr>
          <a:xfrm>
            <a:off x="834698" y="4510239"/>
            <a:ext cx="169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Volcanoes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  <p:sp>
        <p:nvSpPr>
          <p:cNvPr id="21" name="TextBox 44"/>
          <p:cNvSpPr txBox="1"/>
          <p:nvPr/>
        </p:nvSpPr>
        <p:spPr>
          <a:xfrm>
            <a:off x="834698" y="4871662"/>
            <a:ext cx="2121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Anthropogenic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09954" y="6081824"/>
            <a:ext cx="4653516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>
                <a:solidFill>
                  <a:schemeClr val="bg1"/>
                </a:solidFill>
              </a:rPr>
              <a:t>Clarisse et al., ACP 2008, 2013, 2014, AMT 2012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kern="0" dirty="0">
                <a:solidFill>
                  <a:schemeClr val="bg1"/>
                </a:solidFill>
              </a:rPr>
              <a:t>Bauduin et al., </a:t>
            </a:r>
            <a:r>
              <a:rPr lang="en-GB" sz="1400" kern="0" dirty="0"/>
              <a:t>doi:10.5194/amt-9-721-2016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TextBox 25"/>
          <p:cNvSpPr txBox="1"/>
          <p:nvPr/>
        </p:nvSpPr>
        <p:spPr>
          <a:xfrm>
            <a:off x="8293393" y="836338"/>
            <a:ext cx="1568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</a:t>
            </a:r>
            <a:r>
              <a:rPr kumimoji="0" lang="fr-BE" sz="20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fr-B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(DU)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pPr>
              <a:tabLst>
                <a:tab pos="8974138" algn="r"/>
              </a:tabLst>
            </a:pPr>
            <a:r>
              <a:rPr lang="fr-FR" dirty="0"/>
              <a:t>2. </a:t>
            </a:r>
            <a:r>
              <a:rPr lang="fr-FR" dirty="0" err="1"/>
              <a:t>Atmospheric</a:t>
            </a:r>
            <a:r>
              <a:rPr lang="fr-FR" dirty="0"/>
              <a:t> composition </a:t>
            </a:r>
            <a:r>
              <a:rPr lang="en-GB" dirty="0">
                <a:solidFill>
                  <a:srgbClr val="CCECFF"/>
                </a:solidFill>
              </a:rPr>
              <a:t>	</a:t>
            </a:r>
            <a:r>
              <a:rPr lang="fr-FR" dirty="0" err="1">
                <a:solidFill>
                  <a:srgbClr val="CCECFF"/>
                </a:solidFill>
              </a:rPr>
              <a:t>Methane</a:t>
            </a:r>
            <a:r>
              <a:rPr lang="fr-FR" dirty="0">
                <a:solidFill>
                  <a:srgbClr val="CCECFF"/>
                </a:solidFill>
              </a:rPr>
              <a:t> </a:t>
            </a:r>
            <a:r>
              <a:rPr lang="fr-FR" dirty="0" err="1">
                <a:solidFill>
                  <a:srgbClr val="CCECFF"/>
                </a:solidFill>
              </a:rPr>
              <a:t>from</a:t>
            </a:r>
            <a:r>
              <a:rPr lang="fr-FR" dirty="0">
                <a:solidFill>
                  <a:srgbClr val="CCECFF"/>
                </a:solidFill>
              </a:rPr>
              <a:t> LMD</a:t>
            </a:r>
            <a:endParaRPr lang="fr-FR" dirty="0"/>
          </a:p>
        </p:txBody>
      </p:sp>
      <p:pic>
        <p:nvPicPr>
          <p:cNvPr id="6" name="Image 2" descr="ch4_3d_2015.png"/>
          <p:cNvPicPr>
            <a:picLocks noChangeAspect="1"/>
          </p:cNvPicPr>
          <p:nvPr/>
        </p:nvPicPr>
        <p:blipFill>
          <a:blip r:embed="rId2" cstate="print"/>
          <a:srcRect l="454" t="7610" r="2500" b="1723"/>
          <a:stretch>
            <a:fillRect/>
          </a:stretch>
        </p:blipFill>
        <p:spPr>
          <a:xfrm>
            <a:off x="233780" y="1275908"/>
            <a:ext cx="9169406" cy="4550734"/>
          </a:xfrm>
          <a:prstGeom prst="rect">
            <a:avLst/>
          </a:prstGeom>
        </p:spPr>
      </p:pic>
      <p:pic>
        <p:nvPicPr>
          <p:cNvPr id="8" name="Image 9" descr="logo_lmd_v3A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34" t="24445" r="23334" b="22221"/>
          <a:stretch>
            <a:fillRect/>
          </a:stretch>
        </p:blipFill>
        <p:spPr bwMode="auto">
          <a:xfrm>
            <a:off x="1928412" y="1183310"/>
            <a:ext cx="1001979" cy="814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 rot="15475665">
            <a:off x="-770206" y="2707598"/>
            <a:ext cx="2179505" cy="4480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77916" tIns="38958" rIns="77916" bIns="3895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CH</a:t>
            </a:r>
            <a:r>
              <a:rPr lang="en-US" sz="2400" baseline="-25000" dirty="0">
                <a:solidFill>
                  <a:schemeClr val="tx1"/>
                </a:solidFill>
              </a:rPr>
              <a:t>4</a:t>
            </a:r>
            <a:r>
              <a:rPr lang="en-US" sz="2400" dirty="0">
                <a:solidFill>
                  <a:schemeClr val="tx1"/>
                </a:solidFill>
              </a:rPr>
              <a:t> (ppb)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 rot="15769262">
            <a:off x="145544" y="4461554"/>
            <a:ext cx="1664983" cy="4480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77916" tIns="38958" rIns="77916" bIns="3895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Latitude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 rot="20917413">
            <a:off x="4868163" y="4613958"/>
            <a:ext cx="2111183" cy="50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16" tIns="38958" rIns="77916" bIns="3895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Year</a:t>
            </a:r>
            <a:endParaRPr lang="en-US" sz="2800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5971" y="5929193"/>
            <a:ext cx="55940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0" i="1" dirty="0" err="1">
                <a:solidFill>
                  <a:schemeClr val="tx1"/>
                </a:solidFill>
              </a:rPr>
              <a:t>Crevoisier</a:t>
            </a:r>
            <a:r>
              <a:rPr lang="fr-FR" sz="2000" b="0" i="1" dirty="0">
                <a:solidFill>
                  <a:schemeClr val="tx1"/>
                </a:solidFill>
              </a:rPr>
              <a:t> et al., </a:t>
            </a:r>
            <a:r>
              <a:rPr lang="fr-FR" sz="2000" b="0" i="1" dirty="0" err="1">
                <a:solidFill>
                  <a:schemeClr val="tx1"/>
                </a:solidFill>
              </a:rPr>
              <a:t>doi</a:t>
            </a:r>
            <a:r>
              <a:rPr lang="fr-FR" sz="2000" b="0" i="1" dirty="0">
                <a:solidFill>
                  <a:schemeClr val="tx1"/>
                </a:solidFill>
              </a:rPr>
              <a:t>:10.5194/</a:t>
            </a:r>
            <a:r>
              <a:rPr lang="fr-FR" sz="2000" b="0" i="1" dirty="0" err="1">
                <a:solidFill>
                  <a:schemeClr val="tx1"/>
                </a:solidFill>
              </a:rPr>
              <a:t>acp</a:t>
            </a:r>
            <a:r>
              <a:rPr lang="fr-FR" sz="2000" b="0" i="1" dirty="0">
                <a:solidFill>
                  <a:schemeClr val="tx1"/>
                </a:solidFill>
              </a:rPr>
              <a:t>-9-6337-2009</a:t>
            </a:r>
          </a:p>
          <a:p>
            <a:r>
              <a:rPr lang="fr-FR" sz="2000" b="0" i="1" dirty="0" err="1">
                <a:solidFill>
                  <a:schemeClr val="tx1"/>
                </a:solidFill>
              </a:rPr>
              <a:t>Crevoisier</a:t>
            </a:r>
            <a:r>
              <a:rPr lang="fr-FR" sz="2000" b="0" i="1" dirty="0">
                <a:solidFill>
                  <a:schemeClr val="tx1"/>
                </a:solidFill>
              </a:rPr>
              <a:t> et al., </a:t>
            </a:r>
            <a:r>
              <a:rPr lang="fr-FR" sz="2000" b="0" i="1" dirty="0" err="1">
                <a:solidFill>
                  <a:schemeClr val="tx1"/>
                </a:solidFill>
              </a:rPr>
              <a:t>doi</a:t>
            </a:r>
            <a:r>
              <a:rPr lang="fr-FR" sz="2000" b="0" i="1" dirty="0">
                <a:solidFill>
                  <a:schemeClr val="tx1"/>
                </a:solidFill>
              </a:rPr>
              <a:t>:10.5194/</a:t>
            </a:r>
            <a:r>
              <a:rPr lang="fr-FR" sz="2000" b="0" i="1" dirty="0" err="1">
                <a:solidFill>
                  <a:schemeClr val="tx1"/>
                </a:solidFill>
              </a:rPr>
              <a:t>acp</a:t>
            </a:r>
            <a:r>
              <a:rPr lang="fr-FR" sz="2000" b="0" i="1" dirty="0">
                <a:solidFill>
                  <a:schemeClr val="tx1"/>
                </a:solidFill>
              </a:rPr>
              <a:t>-13-4279-2013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992188"/>
            <a:ext cx="9639300" cy="5391150"/>
          </a:xfrm>
          <a:noFill/>
        </p:spPr>
        <p:txBody>
          <a:bodyPr/>
          <a:lstStyle/>
          <a:p>
            <a:pPr marL="531813" indent="-531813"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IASI L2 v6, 2 years in operations </a:t>
            </a:r>
            <a:r>
              <a:rPr lang="en-GB" sz="2400" i="1" dirty="0">
                <a:solidFill>
                  <a:schemeClr val="bg1">
                    <a:lumMod val="75000"/>
                  </a:schemeClr>
                </a:solidFill>
              </a:rPr>
              <a:t>(v6.0 9/30/14)</a:t>
            </a:r>
            <a:endParaRPr lang="en-GB" sz="2400" dirty="0">
              <a:solidFill>
                <a:schemeClr val="bg1">
                  <a:lumMod val="75000"/>
                </a:schemeClr>
              </a:solidFill>
            </a:endParaRPr>
          </a:p>
          <a:p>
            <a:pPr marL="893763" lvl="1" indent="-403225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Algorithms updates </a:t>
            </a:r>
            <a:r>
              <a:rPr lang="en-GB" sz="2400" i="1" dirty="0">
                <a:solidFill>
                  <a:schemeClr val="bg1">
                    <a:lumMod val="75000"/>
                  </a:schemeClr>
                </a:solidFill>
              </a:rPr>
              <a:t>(v6.2 released 6/2/16)</a:t>
            </a:r>
          </a:p>
          <a:p>
            <a:pPr marL="893763" lvl="1" indent="-403225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Sounding and surface products performances</a:t>
            </a:r>
          </a:p>
          <a:p>
            <a:pPr marL="742950" indent="-74295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31813" indent="-531813">
              <a:buFont typeface="+mj-lt"/>
              <a:buAutoNum type="arabicPeriod" startAt="2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Atmospheric composition products</a:t>
            </a:r>
          </a:p>
          <a:p>
            <a:pPr marL="742950" indent="-74295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31813" indent="-531813">
              <a:buFont typeface="+mj-lt"/>
              <a:buAutoNum type="arabicPeriod" startAt="3"/>
            </a:pPr>
            <a:r>
              <a:rPr lang="en-GB" dirty="0">
                <a:solidFill>
                  <a:schemeClr val="tx1"/>
                </a:solidFill>
              </a:rPr>
              <a:t>Applications and services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pic>
        <p:nvPicPr>
          <p:cNvPr id="6" name="Picture 2" descr="D:\Thomas\EUMETSAT\Taf___20151023\ITSC-20\material\transect3Dsmooth.W.eastAsi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445" t="5096" r="6733" b="5096"/>
          <a:stretch>
            <a:fillRect/>
          </a:stretch>
        </p:blipFill>
        <p:spPr bwMode="auto">
          <a:xfrm>
            <a:off x="5015170" y="3678863"/>
            <a:ext cx="4784505" cy="299838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992188"/>
            <a:ext cx="9639300" cy="5391150"/>
          </a:xfrm>
          <a:noFill/>
        </p:spPr>
        <p:txBody>
          <a:bodyPr/>
          <a:lstStyle/>
          <a:p>
            <a:pPr marL="531813" indent="-531813"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IASI L2 v6, 2 years in operations </a:t>
            </a:r>
            <a:r>
              <a:rPr lang="en-GB" sz="2400" i="1" dirty="0">
                <a:solidFill>
                  <a:schemeClr val="tx1"/>
                </a:solidFill>
              </a:rPr>
              <a:t>(v6.0 9/30/14)</a:t>
            </a:r>
            <a:endParaRPr lang="en-GB" sz="2400" dirty="0">
              <a:solidFill>
                <a:schemeClr val="tx1"/>
              </a:solidFill>
            </a:endParaRPr>
          </a:p>
          <a:p>
            <a:pPr marL="893763" lvl="1" indent="-403225"/>
            <a:r>
              <a:rPr lang="en-GB" dirty="0">
                <a:solidFill>
                  <a:schemeClr val="tx1"/>
                </a:solidFill>
              </a:rPr>
              <a:t>Algorithms updates </a:t>
            </a:r>
            <a:r>
              <a:rPr lang="en-GB" sz="2400" i="1" dirty="0">
                <a:solidFill>
                  <a:schemeClr val="tx1"/>
                </a:solidFill>
              </a:rPr>
              <a:t>(v6.2 released 6/2/16)</a:t>
            </a:r>
          </a:p>
          <a:p>
            <a:pPr marL="893763" lvl="1" indent="-403225"/>
            <a:r>
              <a:rPr lang="en-GB" dirty="0">
                <a:solidFill>
                  <a:schemeClr val="tx1"/>
                </a:solidFill>
              </a:rPr>
              <a:t>Sounding and surface products performance</a:t>
            </a:r>
          </a:p>
          <a:p>
            <a:pPr marL="742950" indent="-74295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31813" indent="-531813">
              <a:buFont typeface="+mj-lt"/>
              <a:buAutoNum type="arabicPeriod" startAt="2"/>
            </a:pPr>
            <a:r>
              <a:rPr lang="en-GB" dirty="0">
                <a:solidFill>
                  <a:schemeClr val="tx1"/>
                </a:solidFill>
              </a:rPr>
              <a:t>Atmospheric composition products</a:t>
            </a:r>
          </a:p>
          <a:p>
            <a:pPr marL="742950" indent="-74295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531813" indent="-531813">
              <a:buFont typeface="+mj-lt"/>
              <a:buAutoNum type="arabicPeriod" startAt="3"/>
            </a:pPr>
            <a:r>
              <a:rPr lang="en-GB" dirty="0">
                <a:solidFill>
                  <a:schemeClr val="tx1"/>
                </a:solidFill>
              </a:rPr>
              <a:t>Applications and services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pic>
        <p:nvPicPr>
          <p:cNvPr id="6" name="Picture 2" descr="D:\Thomas\EUMETSAT\Taf___20151023\ITSC-20\material\transect3Dsmooth.W.eastAsi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445" t="5096" r="6733" b="5096"/>
          <a:stretch>
            <a:fillRect/>
          </a:stretch>
        </p:blipFill>
        <p:spPr bwMode="auto">
          <a:xfrm>
            <a:off x="5015170" y="3678863"/>
            <a:ext cx="4784505" cy="299838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3. New utilisations of IASI L2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3D Humidity fields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20130929002000.estAsia.W.3Dsmooth.rot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43670" y="2587256"/>
            <a:ext cx="5791200" cy="3810000"/>
          </a:xfrm>
          <a:prstGeom prst="rect">
            <a:avLst/>
          </a:prstGeom>
        </p:spPr>
      </p:pic>
      <p:pic>
        <p:nvPicPr>
          <p:cNvPr id="8" name="transect3D.W.eastAsia_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262712" y="1018067"/>
            <a:ext cx="4713324" cy="3142216"/>
          </a:xfrm>
          <a:prstGeom prst="rect">
            <a:avLst/>
          </a:prstGeom>
        </p:spPr>
      </p:pic>
      <p:pic>
        <p:nvPicPr>
          <p:cNvPr id="4" name="Picture 2" descr="D:\Thomas\EUMETSAT\Taf___20151023\ITSC-20\material\transect3Dsmooth.W.eastAsi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187" y="978196"/>
            <a:ext cx="4742116" cy="3403907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5316279" y="1063256"/>
            <a:ext cx="4274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0" dirty="0">
                <a:solidFill>
                  <a:schemeClr val="tx1"/>
                </a:solidFill>
              </a:rPr>
              <a:t>29/09/2013 ~00UTC</a:t>
            </a:r>
          </a:p>
          <a:p>
            <a:pPr algn="ctr"/>
            <a:r>
              <a:rPr lang="en-GB" sz="1800" b="0" dirty="0">
                <a:solidFill>
                  <a:schemeClr val="tx1"/>
                </a:solidFill>
              </a:rPr>
              <a:t>The PWLR</a:t>
            </a:r>
            <a:r>
              <a:rPr lang="en-GB" sz="1800" b="0" baseline="30000" dirty="0">
                <a:solidFill>
                  <a:schemeClr val="tx1"/>
                </a:solidFill>
              </a:rPr>
              <a:t>3</a:t>
            </a:r>
            <a:r>
              <a:rPr lang="en-GB" sz="1800" b="0" dirty="0">
                <a:solidFill>
                  <a:schemeClr val="tx1"/>
                </a:solidFill>
              </a:rPr>
              <a:t> enables accurate “all-sky” retrievals of 3D WV fields, nominally exploiting MW and IR.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V@500hPa.eastAsi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30865" y="2098284"/>
            <a:ext cx="4315812" cy="287720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37562" y="2515875"/>
            <a:ext cx="4368354" cy="218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864" tIns="38930" rIns="77864" bIns="38930" numCol="1" anchor="t" anchorCtr="0" compatLnSpc="1">
            <a:prstTxWarp prst="textNoShape">
              <a:avLst/>
            </a:prstTxWarp>
            <a:noAutofit/>
          </a:bodyPr>
          <a:lstStyle/>
          <a:p>
            <a:pPr algn="just" defTabSz="778634">
              <a:spcBef>
                <a:spcPts val="0"/>
              </a:spcBef>
              <a:defRPr/>
            </a:pPr>
            <a:r>
              <a:rPr lang="en-GB" sz="2000" b="0" kern="0" dirty="0">
                <a:solidFill>
                  <a:schemeClr val="tx2"/>
                </a:solidFill>
                <a:latin typeface="+mn-lt"/>
                <a:cs typeface="Arial" pitchFamily="34" charset="0"/>
              </a:rPr>
              <a:t>The derivation of </a:t>
            </a:r>
            <a:r>
              <a:rPr lang="en-GB" sz="2000" b="0" kern="0" dirty="0" err="1">
                <a:solidFill>
                  <a:schemeClr val="tx2"/>
                </a:solidFill>
                <a:latin typeface="+mn-lt"/>
                <a:cs typeface="Arial" pitchFamily="34" charset="0"/>
              </a:rPr>
              <a:t>atmopsheric</a:t>
            </a:r>
            <a:r>
              <a:rPr lang="en-GB" sz="2000" b="0" kern="0" dirty="0">
                <a:solidFill>
                  <a:schemeClr val="tx2"/>
                </a:solidFill>
                <a:latin typeface="+mn-lt"/>
                <a:cs typeface="Arial" pitchFamily="34" charset="0"/>
              </a:rPr>
              <a:t> motion vectors profiles from the water-vapour 3D information </a:t>
            </a:r>
            <a:r>
              <a:rPr lang="en-GB" sz="2000" b="0" kern="0" dirty="0">
                <a:solidFill>
                  <a:schemeClr val="tx2"/>
                </a:solidFill>
                <a:cs typeface="Arial" pitchFamily="34" charset="0"/>
              </a:rPr>
              <a:t>is being studied</a:t>
            </a:r>
            <a:r>
              <a:rPr lang="en-GB" sz="2000" b="0" kern="0" dirty="0">
                <a:solidFill>
                  <a:schemeClr val="tx2"/>
                </a:solidFill>
                <a:latin typeface="+mn-lt"/>
                <a:cs typeface="Arial" pitchFamily="34" charset="0"/>
              </a:rPr>
              <a:t>, also taking advantage of the dual coverage with </a:t>
            </a:r>
            <a:r>
              <a:rPr lang="en-GB" sz="2000" b="0" kern="0" dirty="0" err="1">
                <a:solidFill>
                  <a:schemeClr val="tx2"/>
                </a:solidFill>
                <a:latin typeface="+mn-lt"/>
                <a:cs typeface="Arial" pitchFamily="34" charset="0"/>
              </a:rPr>
              <a:t>Metop</a:t>
            </a:r>
            <a:r>
              <a:rPr lang="en-GB" sz="2000" b="0" kern="0" dirty="0">
                <a:solidFill>
                  <a:schemeClr val="tx2"/>
                </a:solidFill>
                <a:latin typeface="+mn-lt"/>
                <a:cs typeface="Arial" pitchFamily="34" charset="0"/>
              </a:rPr>
              <a:t>-A and </a:t>
            </a:r>
            <a:r>
              <a:rPr lang="en-GB" sz="2000" b="0" kern="0" dirty="0" err="1">
                <a:solidFill>
                  <a:schemeClr val="tx2"/>
                </a:solidFill>
                <a:latin typeface="+mn-lt"/>
                <a:cs typeface="Arial" pitchFamily="34" charset="0"/>
              </a:rPr>
              <a:t>Metop</a:t>
            </a:r>
            <a:r>
              <a:rPr lang="en-GB" sz="2000" b="0" kern="0" dirty="0">
                <a:solidFill>
                  <a:schemeClr val="tx2"/>
                </a:solidFill>
                <a:latin typeface="+mn-lt"/>
                <a:cs typeface="Arial" pitchFamily="34" charset="0"/>
              </a:rPr>
              <a:t>-B.</a:t>
            </a:r>
          </a:p>
          <a:p>
            <a:pPr algn="just" defTabSz="778634">
              <a:spcBef>
                <a:spcPts val="0"/>
              </a:spcBef>
              <a:defRPr/>
            </a:pPr>
            <a:endParaRPr lang="en-GB" sz="1400" i="1" kern="0" dirty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pPr algn="just" defTabSz="778634">
              <a:spcBef>
                <a:spcPts val="0"/>
              </a:spcBef>
              <a:defRPr/>
            </a:pPr>
            <a:endParaRPr lang="en-GB" sz="1400" i="1" kern="0" dirty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pPr algn="just" defTabSz="778634">
              <a:spcBef>
                <a:spcPts val="0"/>
              </a:spcBef>
              <a:defRPr/>
            </a:pPr>
            <a:endParaRPr lang="en-GB" sz="1400" i="1" kern="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9260" y="1016952"/>
            <a:ext cx="40318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0" dirty="0" err="1">
                <a:solidFill>
                  <a:schemeClr val="tx1"/>
                </a:solidFill>
              </a:rPr>
              <a:t>September</a:t>
            </a:r>
            <a:r>
              <a:rPr lang="fr-FR" sz="2800" b="0" dirty="0">
                <a:solidFill>
                  <a:schemeClr val="tx1"/>
                </a:solidFill>
              </a:rPr>
              <a:t> 2013</a:t>
            </a:r>
          </a:p>
          <a:p>
            <a:pPr algn="ctr"/>
            <a:r>
              <a:rPr lang="fr-FR" sz="2800" b="0" dirty="0">
                <a:solidFill>
                  <a:schemeClr val="tx1"/>
                </a:solidFill>
              </a:rPr>
              <a:t>H</a:t>
            </a:r>
            <a:r>
              <a:rPr lang="fr-FR" sz="2800" b="0" baseline="-25000" dirty="0">
                <a:solidFill>
                  <a:schemeClr val="tx1"/>
                </a:solidFill>
              </a:rPr>
              <a:t>2</a:t>
            </a:r>
            <a:r>
              <a:rPr lang="fr-FR" sz="2800" b="0" dirty="0">
                <a:solidFill>
                  <a:schemeClr val="tx1"/>
                </a:solidFill>
              </a:rPr>
              <a:t>0 </a:t>
            </a:r>
            <a:r>
              <a:rPr lang="fr-FR" sz="2800" b="0" dirty="0" err="1">
                <a:solidFill>
                  <a:schemeClr val="tx1"/>
                </a:solidFill>
              </a:rPr>
              <a:t>retrieved</a:t>
            </a:r>
            <a:r>
              <a:rPr lang="fr-FR" sz="2800" b="0" dirty="0">
                <a:solidFill>
                  <a:schemeClr val="tx1"/>
                </a:solidFill>
              </a:rPr>
              <a:t> </a:t>
            </a:r>
            <a:r>
              <a:rPr lang="fr-FR" sz="2800" b="0" dirty="0" err="1">
                <a:solidFill>
                  <a:schemeClr val="tx1"/>
                </a:solidFill>
              </a:rPr>
              <a:t>at</a:t>
            </a:r>
            <a:r>
              <a:rPr lang="fr-FR" sz="2800" b="0" dirty="0">
                <a:solidFill>
                  <a:schemeClr val="tx1"/>
                </a:solidFill>
              </a:rPr>
              <a:t> 500hPa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39832" y="5073135"/>
            <a:ext cx="4696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0" dirty="0">
                <a:solidFill>
                  <a:schemeClr val="tx1"/>
                </a:solidFill>
              </a:rPr>
              <a:t>Composite of </a:t>
            </a:r>
          </a:p>
          <a:p>
            <a:pPr algn="ctr"/>
            <a:r>
              <a:rPr lang="fr-FR" sz="2400" b="0" dirty="0" err="1">
                <a:solidFill>
                  <a:schemeClr val="tx1"/>
                </a:solidFill>
              </a:rPr>
              <a:t>Metop</a:t>
            </a:r>
            <a:r>
              <a:rPr lang="fr-FR" sz="2400" b="0" dirty="0">
                <a:solidFill>
                  <a:schemeClr val="tx1"/>
                </a:solidFill>
              </a:rPr>
              <a:t>-A and </a:t>
            </a:r>
            <a:r>
              <a:rPr lang="fr-FR" sz="2400" b="0" dirty="0" err="1">
                <a:solidFill>
                  <a:schemeClr val="tx1"/>
                </a:solidFill>
              </a:rPr>
              <a:t>Metop</a:t>
            </a:r>
            <a:r>
              <a:rPr lang="fr-FR" sz="2400" b="0" dirty="0">
                <a:solidFill>
                  <a:schemeClr val="tx1"/>
                </a:solidFill>
              </a:rPr>
              <a:t>-B </a:t>
            </a:r>
            <a:r>
              <a:rPr lang="fr-FR" sz="2400" b="0" dirty="0" err="1">
                <a:solidFill>
                  <a:schemeClr val="tx1"/>
                </a:solidFill>
              </a:rPr>
              <a:t>products</a:t>
            </a:r>
            <a:endParaRPr lang="fr-FR" sz="2400" b="0" dirty="0">
              <a:solidFill>
                <a:schemeClr val="tx1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8974138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3. New utilisations of IASI L2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Deriving AMVs?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49354"/>
            <a:ext cx="2636874" cy="3652763"/>
          </a:xfrm>
        </p:spPr>
      </p:pic>
      <p:pic>
        <p:nvPicPr>
          <p:cNvPr id="5" name="Picture 4" descr="figure_1.png"/>
          <p:cNvPicPr>
            <a:picLocks noChangeAspect="1"/>
          </p:cNvPicPr>
          <p:nvPr/>
        </p:nvPicPr>
        <p:blipFill>
          <a:blip r:embed="rId3" cstate="print"/>
          <a:srcRect l="11741" t="4469" r="9784" b="6722"/>
          <a:stretch>
            <a:fillRect/>
          </a:stretch>
        </p:blipFill>
        <p:spPr>
          <a:xfrm>
            <a:off x="288000" y="4465673"/>
            <a:ext cx="9360000" cy="2169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7173" y="4256473"/>
            <a:ext cx="580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tx1"/>
                </a:solidFill>
              </a:rPr>
              <a:t>Humidity at 500 </a:t>
            </a:r>
            <a:r>
              <a:rPr lang="en-US" sz="1800" i="1" dirty="0" err="1">
                <a:solidFill>
                  <a:schemeClr val="tx1"/>
                </a:solidFill>
              </a:rPr>
              <a:t>hPa</a:t>
            </a:r>
            <a:r>
              <a:rPr lang="en-US" sz="1800" i="1" dirty="0">
                <a:solidFill>
                  <a:schemeClr val="tx1"/>
                </a:solidFill>
              </a:rPr>
              <a:t> for successive overpasses</a:t>
            </a:r>
            <a:endParaRPr lang="en-GB" sz="1800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2664" y="1067463"/>
            <a:ext cx="6907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Data sources: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Operational IASI sounding L2 products (EUMETSAT)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Metop</a:t>
            </a:r>
            <a:r>
              <a:rPr lang="en-US" sz="1800" dirty="0">
                <a:solidFill>
                  <a:schemeClr val="tx1"/>
                </a:solidFill>
              </a:rPr>
              <a:t>-A and </a:t>
            </a:r>
            <a:r>
              <a:rPr lang="en-US" sz="1800" dirty="0" err="1">
                <a:solidFill>
                  <a:schemeClr val="tx1"/>
                </a:solidFill>
              </a:rPr>
              <a:t>Metop</a:t>
            </a:r>
            <a:r>
              <a:rPr lang="en-US" sz="1800" dirty="0">
                <a:solidFill>
                  <a:schemeClr val="tx1"/>
                </a:solidFill>
              </a:rPr>
              <a:t>-B to maximize overlaps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Parameters:</a:t>
            </a:r>
          </a:p>
          <a:p>
            <a:pPr marL="446088"/>
            <a:r>
              <a:rPr lang="en-US" sz="1800" dirty="0">
                <a:solidFill>
                  <a:schemeClr val="tx1"/>
                </a:solidFill>
              </a:rPr>
              <a:t>Humidity (water vapor mixing ratio) fields at standard pressure levels, Polar stereographic interpolation </a:t>
            </a:r>
          </a:p>
          <a:p>
            <a:pPr marL="446088"/>
            <a:endParaRPr lang="en-US" sz="18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Method:</a:t>
            </a:r>
          </a:p>
          <a:p>
            <a:pPr marL="446088"/>
            <a:r>
              <a:rPr lang="en-US" sz="1800" dirty="0">
                <a:solidFill>
                  <a:schemeClr val="tx1"/>
                </a:solidFill>
              </a:rPr>
              <a:t>3D optical flow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1" y="6294473"/>
            <a:ext cx="7676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>
                <a:solidFill>
                  <a:schemeClr val="tx1"/>
                </a:solidFill>
              </a:rPr>
              <a:t>Extracted</a:t>
            </a:r>
            <a:r>
              <a:rPr lang="fr-FR" sz="1600" i="1" dirty="0">
                <a:solidFill>
                  <a:schemeClr val="tx1"/>
                </a:solidFill>
              </a:rPr>
              <a:t> </a:t>
            </a:r>
            <a:r>
              <a:rPr lang="fr-FR" sz="1600" i="1" dirty="0" err="1">
                <a:solidFill>
                  <a:schemeClr val="tx1"/>
                </a:solidFill>
              </a:rPr>
              <a:t>from</a:t>
            </a:r>
            <a:r>
              <a:rPr lang="fr-FR" sz="1600" i="1" dirty="0">
                <a:solidFill>
                  <a:schemeClr val="tx1"/>
                </a:solidFill>
              </a:rPr>
              <a:t> O. </a:t>
            </a:r>
            <a:r>
              <a:rPr lang="fr-FR" sz="1600" i="1" dirty="0" err="1">
                <a:solidFill>
                  <a:schemeClr val="tx1"/>
                </a:solidFill>
              </a:rPr>
              <a:t>Hautecoeur</a:t>
            </a:r>
            <a:r>
              <a:rPr lang="fr-FR" sz="1600" i="1" dirty="0">
                <a:solidFill>
                  <a:schemeClr val="tx1"/>
                </a:solidFill>
              </a:rPr>
              <a:t> &amp; R. Borde, Wind Workshop </a:t>
            </a:r>
            <a:r>
              <a:rPr lang="fr-FR" sz="1600" i="1" dirty="0" err="1">
                <a:solidFill>
                  <a:schemeClr val="tx1"/>
                </a:solidFill>
              </a:rPr>
              <a:t>June</a:t>
            </a:r>
            <a:r>
              <a:rPr lang="fr-FR" sz="1600" i="1" dirty="0">
                <a:solidFill>
                  <a:schemeClr val="tx1"/>
                </a:solidFill>
              </a:rPr>
              <a:t> 2016</a:t>
            </a:r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386319" y="4560123"/>
            <a:ext cx="129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Metop</a:t>
            </a:r>
            <a:r>
              <a:rPr lang="en-US" sz="2000" dirty="0">
                <a:solidFill>
                  <a:schemeClr val="tx1"/>
                </a:solidFill>
              </a:rPr>
              <a:t>-B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</a:t>
            </a:r>
            <a:r>
              <a:rPr lang="en-US" sz="2000" baseline="-25000" dirty="0">
                <a:solidFill>
                  <a:schemeClr val="tx1"/>
                </a:solidFill>
              </a:rPr>
              <a:t>0</a:t>
            </a:r>
            <a:endParaRPr lang="en-GB" sz="2000" baseline="-25000" dirty="0">
              <a:solidFill>
                <a:schemeClr val="tx1"/>
              </a:solidFill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2771554" y="4560123"/>
            <a:ext cx="129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Metop</a:t>
            </a:r>
            <a:r>
              <a:rPr lang="en-US" sz="2000" dirty="0">
                <a:solidFill>
                  <a:schemeClr val="tx1"/>
                </a:solidFill>
              </a:rPr>
              <a:t>-A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</a:t>
            </a:r>
            <a:r>
              <a:rPr lang="en-US" sz="2000" baseline="-25000" dirty="0">
                <a:solidFill>
                  <a:schemeClr val="tx1"/>
                </a:solidFill>
              </a:rPr>
              <a:t>1</a:t>
            </a:r>
            <a:endParaRPr lang="en-GB" sz="2000" baseline="-25000" dirty="0">
              <a:solidFill>
                <a:schemeClr val="tx1"/>
              </a:solidFill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5174515" y="4560123"/>
            <a:ext cx="129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Metop</a:t>
            </a:r>
            <a:r>
              <a:rPr lang="en-US" sz="2000" dirty="0">
                <a:solidFill>
                  <a:schemeClr val="tx1"/>
                </a:solidFill>
              </a:rPr>
              <a:t>-B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endParaRPr lang="en-GB" sz="2000" baseline="-25000" dirty="0">
              <a:solidFill>
                <a:schemeClr val="tx1"/>
              </a:solidFill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7559750" y="4560123"/>
            <a:ext cx="129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Metop</a:t>
            </a:r>
            <a:r>
              <a:rPr lang="en-US" sz="2000" dirty="0">
                <a:solidFill>
                  <a:schemeClr val="tx1"/>
                </a:solidFill>
              </a:rPr>
              <a:t>-A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t</a:t>
            </a:r>
            <a:r>
              <a:rPr lang="en-US" sz="2000" baseline="-25000" dirty="0">
                <a:solidFill>
                  <a:schemeClr val="tx1"/>
                </a:solidFill>
              </a:rPr>
              <a:t>3</a:t>
            </a:r>
            <a:endParaRPr lang="en-GB" sz="2000" baseline="-25000" dirty="0">
              <a:solidFill>
                <a:schemeClr val="tx1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8974138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/>
              <a:t>3D winds from IASI level 2 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Methodology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_I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4161" t="12363" r="10937"/>
          <a:stretch>
            <a:fillRect/>
          </a:stretch>
        </p:blipFill>
        <p:spPr>
          <a:xfrm>
            <a:off x="1382232" y="881627"/>
            <a:ext cx="7336464" cy="5544242"/>
          </a:xfrm>
        </p:spPr>
      </p:pic>
      <p:sp>
        <p:nvSpPr>
          <p:cNvPr id="5" name="TextBox 4"/>
          <p:cNvSpPr txBox="1"/>
          <p:nvPr/>
        </p:nvSpPr>
        <p:spPr>
          <a:xfrm>
            <a:off x="-21265" y="1065850"/>
            <a:ext cx="1645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Wind fields at 700 </a:t>
            </a:r>
            <a:r>
              <a:rPr lang="en-US" sz="2400" dirty="0" err="1">
                <a:solidFill>
                  <a:schemeClr val="tx1"/>
                </a:solidFill>
              </a:rPr>
              <a:t>hPa</a:t>
            </a:r>
            <a:r>
              <a:rPr lang="en-US" sz="2400" dirty="0">
                <a:solidFill>
                  <a:schemeClr val="tx1"/>
                </a:solidFill>
              </a:rPr>
              <a:t> derived from IASI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7070" y="1448620"/>
            <a:ext cx="1633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Forecast wind field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1" y="6294473"/>
            <a:ext cx="7676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>
                <a:solidFill>
                  <a:schemeClr val="tx1"/>
                </a:solidFill>
              </a:rPr>
              <a:t>Extracted</a:t>
            </a:r>
            <a:r>
              <a:rPr lang="fr-FR" sz="1600" i="1" dirty="0">
                <a:solidFill>
                  <a:schemeClr val="tx1"/>
                </a:solidFill>
              </a:rPr>
              <a:t> </a:t>
            </a:r>
            <a:r>
              <a:rPr lang="fr-FR" sz="1600" i="1" dirty="0" err="1">
                <a:solidFill>
                  <a:schemeClr val="tx1"/>
                </a:solidFill>
              </a:rPr>
              <a:t>from</a:t>
            </a:r>
            <a:r>
              <a:rPr lang="fr-FR" sz="1600" i="1" dirty="0">
                <a:solidFill>
                  <a:schemeClr val="tx1"/>
                </a:solidFill>
              </a:rPr>
              <a:t> O. </a:t>
            </a:r>
            <a:r>
              <a:rPr lang="fr-FR" sz="1600" i="1" dirty="0" err="1">
                <a:solidFill>
                  <a:schemeClr val="tx1"/>
                </a:solidFill>
              </a:rPr>
              <a:t>Hautecoeur</a:t>
            </a:r>
            <a:r>
              <a:rPr lang="fr-FR" sz="1600" i="1" dirty="0">
                <a:solidFill>
                  <a:schemeClr val="tx1"/>
                </a:solidFill>
              </a:rPr>
              <a:t> &amp; R. Borde, Wind Workshop </a:t>
            </a:r>
            <a:r>
              <a:rPr lang="fr-FR" sz="1600" i="1" dirty="0" err="1">
                <a:solidFill>
                  <a:schemeClr val="tx1"/>
                </a:solidFill>
              </a:rPr>
              <a:t>June</a:t>
            </a:r>
            <a:r>
              <a:rPr lang="fr-FR" sz="1600" i="1" dirty="0">
                <a:solidFill>
                  <a:schemeClr val="tx1"/>
                </a:solidFill>
              </a:rPr>
              <a:t> 2016</a:t>
            </a:r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3597349" y="2983248"/>
            <a:ext cx="2527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Case study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21 March 2013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/>
              <a:t>3D winds from IASI level 2 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Preliminary results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 descr="figure_I1.png"/>
          <p:cNvPicPr>
            <a:picLocks noChangeAspect="1"/>
          </p:cNvPicPr>
          <p:nvPr/>
        </p:nvPicPr>
        <p:blipFill>
          <a:blip r:embed="rId3" cstate="print"/>
          <a:srcRect l="13397" t="12757" r="11446" b="1648"/>
          <a:stretch>
            <a:fillRect/>
          </a:stretch>
        </p:blipFill>
        <p:spPr bwMode="auto">
          <a:xfrm>
            <a:off x="1339703" y="935664"/>
            <a:ext cx="7313927" cy="53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21265" y="1065850"/>
            <a:ext cx="1645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Wind fields at 500 </a:t>
            </a:r>
            <a:r>
              <a:rPr lang="en-US" sz="2400" dirty="0" err="1">
                <a:solidFill>
                  <a:schemeClr val="tx1"/>
                </a:solidFill>
              </a:rPr>
              <a:t>hPa</a:t>
            </a:r>
            <a:r>
              <a:rPr lang="en-US" sz="2400" dirty="0">
                <a:solidFill>
                  <a:schemeClr val="tx1"/>
                </a:solidFill>
              </a:rPr>
              <a:t> derived from IASI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7070" y="1448620"/>
            <a:ext cx="1633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Forecast wind field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1" y="6294473"/>
            <a:ext cx="7676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>
                <a:solidFill>
                  <a:schemeClr val="tx1"/>
                </a:solidFill>
              </a:rPr>
              <a:t>Extracted</a:t>
            </a:r>
            <a:r>
              <a:rPr lang="fr-FR" sz="1600" i="1" dirty="0">
                <a:solidFill>
                  <a:schemeClr val="tx1"/>
                </a:solidFill>
              </a:rPr>
              <a:t> </a:t>
            </a:r>
            <a:r>
              <a:rPr lang="fr-FR" sz="1600" i="1" dirty="0" err="1">
                <a:solidFill>
                  <a:schemeClr val="tx1"/>
                </a:solidFill>
              </a:rPr>
              <a:t>from</a:t>
            </a:r>
            <a:r>
              <a:rPr lang="fr-FR" sz="1600" i="1" dirty="0">
                <a:solidFill>
                  <a:schemeClr val="tx1"/>
                </a:solidFill>
              </a:rPr>
              <a:t> O. </a:t>
            </a:r>
            <a:r>
              <a:rPr lang="fr-FR" sz="1600" i="1" dirty="0" err="1">
                <a:solidFill>
                  <a:schemeClr val="tx1"/>
                </a:solidFill>
              </a:rPr>
              <a:t>Hautecoeur</a:t>
            </a:r>
            <a:r>
              <a:rPr lang="fr-FR" sz="1600" i="1" dirty="0">
                <a:solidFill>
                  <a:schemeClr val="tx1"/>
                </a:solidFill>
              </a:rPr>
              <a:t> &amp; R. Borde, Wind Workshop </a:t>
            </a:r>
            <a:r>
              <a:rPr lang="fr-FR" sz="1600" i="1" dirty="0" err="1">
                <a:solidFill>
                  <a:schemeClr val="tx1"/>
                </a:solidFill>
              </a:rPr>
              <a:t>June</a:t>
            </a:r>
            <a:r>
              <a:rPr lang="fr-FR" sz="1600" i="1" dirty="0">
                <a:solidFill>
                  <a:schemeClr val="tx1"/>
                </a:solidFill>
              </a:rPr>
              <a:t> 2016</a:t>
            </a:r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3597349" y="2983248"/>
            <a:ext cx="2527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Case study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21 March 2013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/>
              <a:t>3D winds from IASI level 2 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Preliminary results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Thomas\EUMETSAT\ITSC-19\PWLR_GII\GIIBUFR_k_20130902_21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9616" y="908601"/>
            <a:ext cx="6445091" cy="5406391"/>
          </a:xfrm>
          <a:prstGeom prst="rect">
            <a:avLst/>
          </a:prstGeom>
          <a:noFill/>
        </p:spPr>
      </p:pic>
      <p:pic>
        <p:nvPicPr>
          <p:cNvPr id="2050" name="Picture 2" descr="D:\Thomas\EUMETSAT\ITSC-19\PWLR_GII\ki_mwir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0760" y="884467"/>
            <a:ext cx="5826169" cy="5491791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5840209" y="6367414"/>
            <a:ext cx="3467100" cy="263309"/>
          </a:xfrm>
          <a:prstGeom prst="rect">
            <a:avLst/>
          </a:prstGeom>
          <a:noFill/>
        </p:spPr>
        <p:txBody>
          <a:bodyPr wrap="square" lIns="77882" tIns="38941" rIns="77882" bIns="38941" rtlCol="0">
            <a:spAutoFit/>
          </a:bodyPr>
          <a:lstStyle/>
          <a:p>
            <a:pPr algn="ctr"/>
            <a:r>
              <a:rPr lang="fr-FR" sz="1200" i="1" dirty="0" err="1">
                <a:solidFill>
                  <a:schemeClr val="tx1"/>
                </a:solidFill>
              </a:rPr>
              <a:t>Results</a:t>
            </a:r>
            <a:r>
              <a:rPr lang="fr-FR" sz="1200" i="1" dirty="0">
                <a:solidFill>
                  <a:schemeClr val="tx1"/>
                </a:solidFill>
              </a:rPr>
              <a:t>: M. Koenig (EUMETSAT)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66980" y="1008898"/>
            <a:ext cx="2727326" cy="2079190"/>
          </a:xfrm>
          <a:prstGeom prst="rect">
            <a:avLst/>
          </a:prstGeom>
          <a:noFill/>
        </p:spPr>
        <p:txBody>
          <a:bodyPr wrap="square" lIns="77882" tIns="38941" rIns="77882" bIns="38941" rtlCol="0">
            <a:spAutoFit/>
          </a:bodyPr>
          <a:lstStyle/>
          <a:p>
            <a:pPr algn="ctr"/>
            <a:r>
              <a:rPr lang="fr-FR" sz="2600" dirty="0">
                <a:solidFill>
                  <a:schemeClr val="tx1"/>
                </a:solidFill>
              </a:rPr>
              <a:t>MSG</a:t>
            </a:r>
          </a:p>
          <a:p>
            <a:pPr algn="ctr"/>
            <a:r>
              <a:rPr lang="fr-FR" sz="2600" dirty="0" err="1">
                <a:solidFill>
                  <a:schemeClr val="tx1"/>
                </a:solidFill>
              </a:rPr>
              <a:t>Geo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Instability</a:t>
            </a:r>
            <a:r>
              <a:rPr lang="fr-FR" sz="2600" dirty="0">
                <a:solidFill>
                  <a:schemeClr val="tx1"/>
                </a:solidFill>
              </a:rPr>
              <a:t> Index</a:t>
            </a:r>
          </a:p>
          <a:p>
            <a:pPr algn="ctr"/>
            <a:r>
              <a:rPr lang="fr-FR" sz="2600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fr-FR" sz="2600" dirty="0">
                <a:solidFill>
                  <a:schemeClr val="tx1"/>
                </a:solidFill>
              </a:rPr>
              <a:t>IASI v6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872" y="3712829"/>
            <a:ext cx="3008376" cy="2246716"/>
          </a:xfrm>
          <a:prstGeom prst="rect">
            <a:avLst/>
          </a:prstGeom>
          <a:noFill/>
        </p:spPr>
        <p:txBody>
          <a:bodyPr wrap="square" lIns="91387" tIns="45694" rIns="91387" bIns="45694" rtlCol="0">
            <a:spAutoFit/>
          </a:bodyPr>
          <a:lstStyle/>
          <a:p>
            <a:pPr algn="just"/>
            <a:r>
              <a:rPr lang="en-GB" sz="2000" dirty="0">
                <a:solidFill>
                  <a:schemeClr val="tx1"/>
                </a:solidFill>
              </a:rPr>
              <a:t>IASI L2 v6 is consistent </a:t>
            </a:r>
            <a:r>
              <a:rPr lang="en-GB" sz="2000" b="0" dirty="0">
                <a:solidFill>
                  <a:schemeClr val="tx1"/>
                </a:solidFill>
              </a:rPr>
              <a:t>with the GII and </a:t>
            </a:r>
            <a:r>
              <a:rPr lang="en-GB" sz="2000" dirty="0">
                <a:solidFill>
                  <a:schemeClr val="tx1"/>
                </a:solidFill>
              </a:rPr>
              <a:t>complementary</a:t>
            </a:r>
            <a:r>
              <a:rPr lang="en-GB" sz="2000" b="0" dirty="0">
                <a:solidFill>
                  <a:schemeClr val="tx1"/>
                </a:solidFill>
              </a:rPr>
              <a:t> as it provides information in the </a:t>
            </a:r>
            <a:r>
              <a:rPr lang="en-GB" sz="2000" dirty="0">
                <a:solidFill>
                  <a:schemeClr val="tx1"/>
                </a:solidFill>
              </a:rPr>
              <a:t>cloudy areas </a:t>
            </a:r>
            <a:r>
              <a:rPr lang="en-GB" sz="2000" b="0" dirty="0">
                <a:solidFill>
                  <a:schemeClr val="tx1"/>
                </a:solidFill>
              </a:rPr>
              <a:t>and at </a:t>
            </a:r>
            <a:r>
              <a:rPr lang="en-GB" sz="2000" dirty="0">
                <a:solidFill>
                  <a:schemeClr val="tx1"/>
                </a:solidFill>
              </a:rPr>
              <a:t>high latitudes</a:t>
            </a:r>
            <a:r>
              <a:rPr lang="en-GB" sz="2000" b="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n-GB" sz="2000" b="0" dirty="0">
              <a:solidFill>
                <a:schemeClr val="tx1"/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3. New utilisations of IASI L2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Tracking instabilities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OPSWG-39 EARS-IASI L2\NINJO-IASI-allsky-100715-1100.png"/>
          <p:cNvPicPr>
            <a:picLocks noChangeAspect="1" noChangeArrowheads="1"/>
          </p:cNvPicPr>
          <p:nvPr/>
        </p:nvPicPr>
        <p:blipFill>
          <a:blip r:embed="rId2" cstate="print"/>
          <a:srcRect l="1600" r="2795"/>
          <a:stretch>
            <a:fillRect/>
          </a:stretch>
        </p:blipFill>
        <p:spPr bwMode="auto">
          <a:xfrm>
            <a:off x="483061" y="941128"/>
            <a:ext cx="9000000" cy="56437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36414" y="5893698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Credits: Katja Hungershöfer (DWD)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2. New utilisation 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Monitoring at DWD in </a:t>
            </a:r>
            <a:r>
              <a:rPr lang="en-GB" sz="2800" kern="0" dirty="0" err="1">
                <a:solidFill>
                  <a:srgbClr val="CCECFF"/>
                </a:solidFill>
                <a:latin typeface="Arial" pitchFamily="34" charset="0"/>
                <a:cs typeface="Arial" pitchFamily="34" charset="0"/>
              </a:rPr>
              <a:t>NinJo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http://www.worldclimatereport.com/wp-images/polar_l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14" y="1989986"/>
            <a:ext cx="4596349" cy="3411353"/>
          </a:xfrm>
          <a:prstGeom prst="rect">
            <a:avLst/>
          </a:prstGeom>
          <a:noFill/>
        </p:spPr>
      </p:pic>
      <p:pic>
        <p:nvPicPr>
          <p:cNvPr id="378883" name="Picture 3" descr="O:\My Documents\Conf-Paper-Workshops-Meeting\Rewex\2015\MetNo_assimIASI.png"/>
          <p:cNvPicPr>
            <a:picLocks noChangeAspect="1" noChangeArrowheads="1"/>
          </p:cNvPicPr>
          <p:nvPr/>
        </p:nvPicPr>
        <p:blipFill>
          <a:blip r:embed="rId3" cstate="print"/>
          <a:srcRect t="-192" r="23835"/>
          <a:stretch>
            <a:fillRect/>
          </a:stretch>
        </p:blipFill>
        <p:spPr bwMode="auto">
          <a:xfrm>
            <a:off x="168381" y="1658679"/>
            <a:ext cx="4741950" cy="415754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06034" y="1160594"/>
            <a:ext cx="3319272" cy="10772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IASI L2 v6.2 (PWLR</a:t>
            </a:r>
            <a:r>
              <a:rPr lang="en-GB" sz="1600" baseline="30000" dirty="0">
                <a:solidFill>
                  <a:schemeClr val="tx1"/>
                </a:solidFill>
              </a:rPr>
              <a:t>3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for the same transect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on the 72°N parallel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(1h difference)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891915" y="1935132"/>
            <a:ext cx="3680089" cy="3521255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79" tIns="35979" rIns="35979" bIns="35979" numCol="1" rtlCol="0" anchor="t" anchorCtr="0" compatLnSpc="1">
            <a:prstTxWarp prst="textNoShape">
              <a:avLst/>
            </a:prstTxWarp>
          </a:bodyPr>
          <a:lstStyle/>
          <a:p>
            <a:pPr defTabSz="913880" eaLnBrk="0" hangingPunct="0">
              <a:spcBef>
                <a:spcPct val="50000"/>
              </a:spcBef>
            </a:pPr>
            <a:endParaRPr lang="fr-FR" dirty="0"/>
          </a:p>
        </p:txBody>
      </p:sp>
      <p:pic>
        <p:nvPicPr>
          <p:cNvPr id="392194" name="Picture 2" descr="D:\Thomas\EUMETSAT\Polar Low Workshop - 20160425 - LMD Paris\material\transect72deg.200803161200_log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6000" y="2519917"/>
            <a:ext cx="5040000" cy="324293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 bwMode="auto">
          <a:xfrm>
            <a:off x="6762306" y="2636875"/>
            <a:ext cx="3101163" cy="2955852"/>
          </a:xfrm>
          <a:prstGeom prst="rect">
            <a:avLst/>
          </a:prstGeom>
          <a:noFill/>
          <a:ln w="762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5996" tIns="35996" rIns="35996" bIns="35996" numCol="1" rtlCol="0" anchor="t" anchorCtr="0" compatLnSpc="1">
            <a:prstTxWarp prst="textNoShape">
              <a:avLst/>
            </a:prstTxWarp>
          </a:bodyPr>
          <a:lstStyle/>
          <a:p>
            <a:pPr defTabSz="914296" eaLnBrk="0" hangingPunct="0">
              <a:spcBef>
                <a:spcPct val="50000"/>
              </a:spcBef>
            </a:pP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-9525"/>
            <a:ext cx="9250326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3. New utilisations of IASI L2 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Tracking Polar lows?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30" y="5801601"/>
            <a:ext cx="4873236" cy="369279"/>
          </a:xfrm>
          <a:prstGeom prst="rect">
            <a:avLst/>
          </a:prstGeom>
        </p:spPr>
        <p:txBody>
          <a:bodyPr wrap="square" lIns="91387" tIns="45694" rIns="91387" bIns="45694">
            <a:spAutoFit/>
          </a:bodyPr>
          <a:lstStyle/>
          <a:p>
            <a:pPr algn="ctr"/>
            <a:r>
              <a:rPr lang="en-US" sz="1800" i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Results R. </a:t>
            </a:r>
            <a:r>
              <a:rPr lang="en-US" sz="1800" i="1" kern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Randriamampianina</a:t>
            </a:r>
            <a:r>
              <a:rPr lang="en-US" sz="1800" i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kern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MetNo</a:t>
            </a:r>
            <a:r>
              <a:rPr lang="en-US" sz="1800" i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18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 descr="D:\Thomas\EUMETSAT\NDRC-9\material\DataAcquisition.png"/>
          <p:cNvPicPr>
            <a:picLocks noChangeAspect="1" noChangeArrowheads="1"/>
          </p:cNvPicPr>
          <p:nvPr/>
        </p:nvPicPr>
        <p:blipFill>
          <a:blip r:embed="rId2" cstate="print"/>
          <a:srcRect b="4299"/>
          <a:stretch>
            <a:fillRect/>
          </a:stretch>
        </p:blipFill>
        <p:spPr bwMode="auto">
          <a:xfrm>
            <a:off x="434015" y="2147353"/>
            <a:ext cx="9028962" cy="4402303"/>
          </a:xfrm>
          <a:prstGeom prst="rect">
            <a:avLst/>
          </a:prstGeom>
          <a:noFill/>
        </p:spPr>
      </p:pic>
      <p:grpSp>
        <p:nvGrpSpPr>
          <p:cNvPr id="21" name="Groupe 20"/>
          <p:cNvGrpSpPr/>
          <p:nvPr/>
        </p:nvGrpSpPr>
        <p:grpSpPr>
          <a:xfrm>
            <a:off x="2169042" y="2764465"/>
            <a:ext cx="3657600" cy="2488019"/>
            <a:chOff x="2169042" y="2764465"/>
            <a:chExt cx="3657600" cy="2488019"/>
          </a:xfrm>
          <a:solidFill>
            <a:schemeClr val="bg1"/>
          </a:solidFill>
        </p:grpSpPr>
        <p:sp>
          <p:nvSpPr>
            <p:cNvPr id="16" name="Rectangle 15"/>
            <p:cNvSpPr/>
            <p:nvPr/>
          </p:nvSpPr>
          <p:spPr bwMode="auto">
            <a:xfrm>
              <a:off x="2169042" y="2764465"/>
              <a:ext cx="3657600" cy="2147777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252484" y="4784651"/>
              <a:ext cx="574158" cy="46783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5" name="Picture 2" descr="Overview of Data Dumps via Svalbard and McMurdo S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9834" y="1096852"/>
            <a:ext cx="3134905" cy="313490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193956" y="5950459"/>
            <a:ext cx="26260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 dirty="0">
                <a:solidFill>
                  <a:schemeClr val="tx1"/>
                </a:solidFill>
              </a:rPr>
              <a:t>Global: NRT &lt; 2h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721934" y="1956391"/>
            <a:ext cx="2573079" cy="123337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2" name="Titre 1"/>
          <p:cNvSpPr txBox="1">
            <a:spLocks/>
          </p:cNvSpPr>
          <p:nvPr/>
        </p:nvSpPr>
        <p:spPr bwMode="auto">
          <a:xfrm>
            <a:off x="0" y="-9525"/>
            <a:ext cx="9250326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9144000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3. EARS-IASI L2, a new </a:t>
            </a:r>
            <a:r>
              <a:rPr lang="fr-FR" sz="2800" dirty="0" err="1">
                <a:latin typeface="Arial" pitchFamily="34" charset="0"/>
                <a:cs typeface="Arial" pitchFamily="34" charset="0"/>
              </a:rPr>
              <a:t>regional</a:t>
            </a:r>
            <a:r>
              <a:rPr lang="fr-FR" sz="2800" dirty="0">
                <a:latin typeface="Arial" pitchFamily="34" charset="0"/>
                <a:cs typeface="Arial" pitchFamily="34" charset="0"/>
              </a:rPr>
              <a:t> service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2" descr="D:\Thomas\EUMETSAT\NDRC-9\material\DataAcquisition.png"/>
          <p:cNvPicPr>
            <a:picLocks noChangeAspect="1" noChangeArrowheads="1"/>
          </p:cNvPicPr>
          <p:nvPr/>
        </p:nvPicPr>
        <p:blipFill>
          <a:blip r:embed="rId2" cstate="print"/>
          <a:srcRect l="36606" t="26282" r="56093" b="56151"/>
          <a:stretch>
            <a:fillRect/>
          </a:stretch>
        </p:blipFill>
        <p:spPr bwMode="auto">
          <a:xfrm>
            <a:off x="3721396" y="3402419"/>
            <a:ext cx="659219" cy="808075"/>
          </a:xfrm>
          <a:prstGeom prst="rect">
            <a:avLst/>
          </a:prstGeom>
          <a:noFill/>
        </p:spPr>
      </p:pic>
      <p:grpSp>
        <p:nvGrpSpPr>
          <p:cNvPr id="2" name="Groupe 19"/>
          <p:cNvGrpSpPr/>
          <p:nvPr/>
        </p:nvGrpSpPr>
        <p:grpSpPr>
          <a:xfrm>
            <a:off x="2104096" y="3144136"/>
            <a:ext cx="3866569" cy="1723237"/>
            <a:chOff x="2104096" y="3144136"/>
            <a:chExt cx="3866569" cy="1723237"/>
          </a:xfrm>
        </p:grpSpPr>
        <p:sp>
          <p:nvSpPr>
            <p:cNvPr id="14" name="Flèche droite 13"/>
            <p:cNvSpPr/>
            <p:nvPr/>
          </p:nvSpPr>
          <p:spPr bwMode="auto">
            <a:xfrm rot="1744198">
              <a:off x="2104096" y="3144136"/>
              <a:ext cx="1715577" cy="359440"/>
            </a:xfrm>
            <a:prstGeom prst="rightArrow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Flèche droite 14"/>
            <p:cNvSpPr/>
            <p:nvPr/>
          </p:nvSpPr>
          <p:spPr bwMode="auto">
            <a:xfrm rot="2231985">
              <a:off x="4133050" y="4446608"/>
              <a:ext cx="1837615" cy="420765"/>
            </a:xfrm>
            <a:prstGeom prst="rightArrow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068396" y="2299951"/>
            <a:ext cx="420980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200" dirty="0" err="1">
                <a:solidFill>
                  <a:srgbClr val="FF0000"/>
                </a:solidFill>
              </a:rPr>
              <a:t>Opening</a:t>
            </a:r>
            <a:r>
              <a:rPr lang="fr-FR" sz="22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200" dirty="0">
                <a:solidFill>
                  <a:srgbClr val="FF0000"/>
                </a:solidFill>
              </a:rPr>
              <a:t>EARS-IASI L2 service</a:t>
            </a:r>
          </a:p>
          <a:p>
            <a:pPr algn="ctr"/>
            <a:r>
              <a:rPr lang="fr-FR" sz="2200" dirty="0" err="1">
                <a:solidFill>
                  <a:srgbClr val="FF0000"/>
                </a:solidFill>
              </a:rPr>
              <a:t>Regional</a:t>
            </a:r>
            <a:r>
              <a:rPr lang="fr-FR" sz="2200" dirty="0">
                <a:solidFill>
                  <a:srgbClr val="FF0000"/>
                </a:solidFill>
              </a:rPr>
              <a:t>: </a:t>
            </a:r>
            <a:r>
              <a:rPr lang="fr-FR" sz="2200" dirty="0" err="1">
                <a:solidFill>
                  <a:srgbClr val="FF0000"/>
                </a:solidFill>
              </a:rPr>
              <a:t>requirement</a:t>
            </a:r>
            <a:r>
              <a:rPr lang="fr-FR" sz="2200" dirty="0">
                <a:solidFill>
                  <a:srgbClr val="FF0000"/>
                </a:solidFill>
              </a:rPr>
              <a:t> &lt; 30’</a:t>
            </a:r>
          </a:p>
          <a:p>
            <a:pPr algn="ctr"/>
            <a:endParaRPr lang="fr-FR" sz="2200" dirty="0">
              <a:solidFill>
                <a:srgbClr val="FF0000"/>
              </a:solidFill>
            </a:endParaRPr>
          </a:p>
          <a:p>
            <a:pPr algn="ctr"/>
            <a:endParaRPr lang="fr-FR" sz="2200" dirty="0">
              <a:solidFill>
                <a:srgbClr val="FF0000"/>
              </a:solidFill>
            </a:endParaRPr>
          </a:p>
          <a:p>
            <a:pPr algn="ctr"/>
            <a:endParaRPr lang="fr-FR" sz="1200" dirty="0">
              <a:solidFill>
                <a:srgbClr val="FF0000"/>
              </a:solidFill>
            </a:endParaRPr>
          </a:p>
          <a:p>
            <a:pPr algn="ctr"/>
            <a:r>
              <a:rPr lang="fr-FR" sz="2200" dirty="0">
                <a:solidFill>
                  <a:srgbClr val="FF0000"/>
                </a:solidFill>
              </a:rPr>
              <a:t>Trial </a:t>
            </a:r>
            <a:r>
              <a:rPr lang="fr-FR" sz="2200" dirty="0" err="1">
                <a:solidFill>
                  <a:srgbClr val="FF0000"/>
                </a:solidFill>
              </a:rPr>
              <a:t>disemination</a:t>
            </a:r>
            <a:br>
              <a:rPr lang="fr-FR" sz="2200" dirty="0">
                <a:solidFill>
                  <a:srgbClr val="FF0000"/>
                </a:solidFill>
              </a:rPr>
            </a:br>
            <a:r>
              <a:rPr lang="fr-FR" sz="2200" dirty="0">
                <a:solidFill>
                  <a:srgbClr val="FF0000"/>
                </a:solidFill>
              </a:rPr>
              <a:t>to </a:t>
            </a:r>
            <a:r>
              <a:rPr lang="fr-FR" sz="2200" dirty="0" err="1">
                <a:solidFill>
                  <a:srgbClr val="FF0000"/>
                </a:solidFill>
              </a:rPr>
              <a:t>start</a:t>
            </a:r>
            <a:r>
              <a:rPr lang="fr-FR" sz="2200" dirty="0">
                <a:solidFill>
                  <a:srgbClr val="FF0000"/>
                </a:solidFill>
              </a:rPr>
              <a:t> </a:t>
            </a:r>
            <a:r>
              <a:rPr lang="fr-FR" sz="2200" dirty="0" err="1">
                <a:solidFill>
                  <a:srgbClr val="FF0000"/>
                </a:solidFill>
              </a:rPr>
              <a:t>October</a:t>
            </a:r>
            <a:r>
              <a:rPr lang="fr-FR" sz="2200" dirty="0">
                <a:solidFill>
                  <a:srgbClr val="FF0000"/>
                </a:solidFill>
              </a:rPr>
              <a:t> 2016</a:t>
            </a:r>
          </a:p>
        </p:txBody>
      </p:sp>
      <p:sp>
        <p:nvSpPr>
          <p:cNvPr id="18" name="Flèche droite rayée 17"/>
          <p:cNvSpPr/>
          <p:nvPr/>
        </p:nvSpPr>
        <p:spPr bwMode="auto">
          <a:xfrm rot="718808">
            <a:off x="6680493" y="5674484"/>
            <a:ext cx="1512000" cy="510362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88147" y="6204950"/>
            <a:ext cx="20627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i="1" dirty="0" err="1">
                <a:solidFill>
                  <a:schemeClr val="tx1"/>
                </a:solidFill>
              </a:rPr>
              <a:t>EUMETCast</a:t>
            </a:r>
            <a:endParaRPr lang="fr-FR" sz="2200" i="1" dirty="0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468141" y="5915248"/>
            <a:ext cx="974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i="1" dirty="0">
                <a:solidFill>
                  <a:schemeClr val="tx1"/>
                </a:solidFill>
              </a:rPr>
              <a:t>GTS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7021032" y="4380615"/>
            <a:ext cx="2573079" cy="53517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current</a:t>
            </a:r>
            <a:r>
              <a:rPr lang="fr-FR" dirty="0"/>
              <a:t> EARS-IASI </a:t>
            </a:r>
            <a:r>
              <a:rPr lang="fr-FR" dirty="0" err="1"/>
              <a:t>coverage</a:t>
            </a:r>
            <a:endParaRPr lang="fr-FR" dirty="0"/>
          </a:p>
        </p:txBody>
      </p:sp>
      <p:pic>
        <p:nvPicPr>
          <p:cNvPr id="372738" name="Picture 2" descr="EARS IASI Geographical Coverage Map C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983" y="1033056"/>
            <a:ext cx="8655198" cy="545280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48854" y="6093858"/>
            <a:ext cx="84422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ysClr val="windowText" lastClr="000000"/>
                </a:solidFill>
              </a:rPr>
              <a:t>www.eumetsat.int/website/home/Data/RegionalDataServiceEARS/EARSIASI/index.html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7162804" y="905540"/>
            <a:ext cx="1722476" cy="3262422"/>
            <a:chOff x="7992139" y="714155"/>
            <a:chExt cx="1722476" cy="3262422"/>
          </a:xfrm>
        </p:grpSpPr>
        <p:sp>
          <p:nvSpPr>
            <p:cNvPr id="25" name="Rectangle avec flèche vers la droite 24"/>
            <p:cNvSpPr/>
            <p:nvPr/>
          </p:nvSpPr>
          <p:spPr bwMode="auto">
            <a:xfrm>
              <a:off x="8442250" y="1637415"/>
              <a:ext cx="1105782" cy="2339162"/>
            </a:xfrm>
            <a:prstGeom prst="rightArrowCallout">
              <a:avLst>
                <a:gd name="adj1" fmla="val 37674"/>
                <a:gd name="adj2" fmla="val 33313"/>
                <a:gd name="adj3" fmla="val 31618"/>
                <a:gd name="adj4" fmla="val 5194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992139" y="714155"/>
              <a:ext cx="17224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tx1"/>
                  </a:solidFill>
                </a:rPr>
                <a:t>Atm</a:t>
              </a:r>
              <a:r>
                <a:rPr lang="fr-FR" sz="2400" dirty="0">
                  <a:solidFill>
                    <a:schemeClr val="tx1"/>
                  </a:solidFill>
                </a:rPr>
                <a:t>.</a:t>
              </a:r>
              <a:br>
                <a:rPr lang="fr-FR" sz="2400" dirty="0">
                  <a:solidFill>
                    <a:schemeClr val="tx1"/>
                  </a:solidFill>
                </a:rPr>
              </a:br>
              <a:r>
                <a:rPr lang="fr-FR" sz="2400" dirty="0" err="1">
                  <a:solidFill>
                    <a:schemeClr val="tx1"/>
                  </a:solidFill>
                </a:rPr>
                <a:t>comp</a:t>
              </a:r>
              <a:r>
                <a:rPr lang="fr-FR" sz="2400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5592767" y="923261"/>
            <a:ext cx="1846520" cy="2078669"/>
            <a:chOff x="6170429" y="731876"/>
            <a:chExt cx="1846520" cy="2078669"/>
          </a:xfrm>
        </p:grpSpPr>
        <p:sp>
          <p:nvSpPr>
            <p:cNvPr id="22" name="Rectangle avec flèche vers la droite 21"/>
            <p:cNvSpPr/>
            <p:nvPr/>
          </p:nvSpPr>
          <p:spPr bwMode="auto">
            <a:xfrm>
              <a:off x="6432688" y="1683493"/>
              <a:ext cx="1541727" cy="1127052"/>
            </a:xfrm>
            <a:prstGeom prst="rightArrowCallout">
              <a:avLst>
                <a:gd name="adj1" fmla="val 17868"/>
                <a:gd name="adj2" fmla="val 19651"/>
                <a:gd name="adj3" fmla="val 28773"/>
                <a:gd name="adj4" fmla="val 71824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OEM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170429" y="731876"/>
              <a:ext cx="18465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Optimal</a:t>
              </a:r>
              <a:br>
                <a:rPr lang="fr-FR" sz="2400" dirty="0">
                  <a:solidFill>
                    <a:schemeClr val="tx1"/>
                  </a:solidFill>
                </a:rPr>
              </a:br>
              <a:r>
                <a:rPr lang="fr-FR" sz="2400" dirty="0">
                  <a:solidFill>
                    <a:schemeClr val="tx1"/>
                  </a:solidFill>
                </a:rPr>
                <a:t>estimation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3870254" y="923261"/>
            <a:ext cx="1791999" cy="3226980"/>
            <a:chOff x="4210494" y="731876"/>
            <a:chExt cx="1791999" cy="3226980"/>
          </a:xfrm>
        </p:grpSpPr>
        <p:sp>
          <p:nvSpPr>
            <p:cNvPr id="24" name="Rectangle avec flèche vers la droite 23"/>
            <p:cNvSpPr/>
            <p:nvPr/>
          </p:nvSpPr>
          <p:spPr bwMode="auto">
            <a:xfrm>
              <a:off x="4433768" y="2831804"/>
              <a:ext cx="1568725" cy="1127052"/>
            </a:xfrm>
            <a:prstGeom prst="rightArrowCallout">
              <a:avLst>
                <a:gd name="adj1" fmla="val 21354"/>
                <a:gd name="adj2" fmla="val 21354"/>
                <a:gd name="adj3" fmla="val 34434"/>
                <a:gd name="adj4" fmla="val 68214"/>
              </a:avLst>
            </a:prstGeom>
            <a:solidFill>
              <a:srgbClr val="CC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6" name="Rectangle avec flèche vers la droite 5"/>
            <p:cNvSpPr/>
            <p:nvPr/>
          </p:nvSpPr>
          <p:spPr bwMode="auto">
            <a:xfrm>
              <a:off x="4430223" y="1658684"/>
              <a:ext cx="1541448" cy="1127052"/>
            </a:xfrm>
            <a:prstGeom prst="rightArrowCallout">
              <a:avLst>
                <a:gd name="adj1" fmla="val 19530"/>
                <a:gd name="adj2" fmla="val 20442"/>
                <a:gd name="adj3" fmla="val 27989"/>
                <a:gd name="adj4" fmla="val 69904"/>
              </a:avLst>
            </a:prstGeom>
            <a:solidFill>
              <a:srgbClr val="CC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0" name="Picture 2" descr="H:\MY DOCUMENTS\My Pictures\clear-cloudySky\sun_bigClouds.png"/>
            <p:cNvPicPr>
              <a:picLocks noChangeAspect="1" noChangeArrowheads="1"/>
            </p:cNvPicPr>
            <p:nvPr/>
          </p:nvPicPr>
          <p:blipFill>
            <a:blip r:embed="rId2" cstate="print"/>
            <a:srcRect t="8369" r="30203" b="31639"/>
            <a:stretch>
              <a:fillRect/>
            </a:stretch>
          </p:blipFill>
          <p:spPr bwMode="auto">
            <a:xfrm>
              <a:off x="4421821" y="2942233"/>
              <a:ext cx="1128609" cy="86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 descr="H:\MY DOCUMENTS\My Pictures\clear-cloudySky\sun_noClouds.png"/>
            <p:cNvPicPr>
              <a:picLocks noChangeAspect="1" noChangeArrowheads="1"/>
            </p:cNvPicPr>
            <p:nvPr/>
          </p:nvPicPr>
          <p:blipFill>
            <a:blip r:embed="rId3" cstate="print"/>
            <a:srcRect l="9551" t="7751" r="55313" b="41137"/>
            <a:stretch>
              <a:fillRect/>
            </a:stretch>
          </p:blipFill>
          <p:spPr bwMode="auto">
            <a:xfrm>
              <a:off x="4543563" y="1801802"/>
              <a:ext cx="811659" cy="842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ZoneTexte 20"/>
            <p:cNvSpPr txBox="1"/>
            <p:nvPr/>
          </p:nvSpPr>
          <p:spPr>
            <a:xfrm>
              <a:off x="4210494" y="731876"/>
              <a:ext cx="17224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Cloud </a:t>
              </a:r>
              <a:r>
                <a:rPr lang="fr-FR" sz="2400" dirty="0" err="1">
                  <a:solidFill>
                    <a:schemeClr val="tx1"/>
                  </a:solidFill>
                </a:rPr>
                <a:t>detection</a:t>
              </a:r>
              <a:endParaRPr lang="fr-FR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1807536" y="923261"/>
            <a:ext cx="2105244" cy="3223437"/>
            <a:chOff x="2041451" y="731876"/>
            <a:chExt cx="2105244" cy="3223437"/>
          </a:xfrm>
        </p:grpSpPr>
        <p:sp>
          <p:nvSpPr>
            <p:cNvPr id="5" name="Rectangle avec flèche vers la droite 4"/>
            <p:cNvSpPr/>
            <p:nvPr/>
          </p:nvSpPr>
          <p:spPr bwMode="auto">
            <a:xfrm>
              <a:off x="2406490" y="1637419"/>
              <a:ext cx="1740205" cy="2317894"/>
            </a:xfrm>
            <a:prstGeom prst="rightArrowCallout">
              <a:avLst>
                <a:gd name="adj1" fmla="val 19427"/>
                <a:gd name="adj2" fmla="val 18743"/>
                <a:gd name="adj3" fmla="val 19496"/>
                <a:gd name="adj4" fmla="val 73817"/>
              </a:avLst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PWLR</a:t>
              </a:r>
              <a:r>
                <a:rPr kumimoji="0" lang="fr-FR" sz="2600" b="1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3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1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All-</a:t>
              </a:r>
              <a:r>
                <a:rPr kumimoji="0" lang="fr-FR" sz="2400" b="1" i="1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rPr>
                <a:t>sky</a:t>
              </a:r>
              <a:endParaRPr kumimoji="0" lang="fr-FR" sz="24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041451" y="731876"/>
              <a:ext cx="19989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tx1"/>
                  </a:solidFill>
                </a:rPr>
                <a:t>Statistical</a:t>
              </a:r>
              <a:br>
                <a:rPr lang="fr-FR" sz="2400" dirty="0">
                  <a:solidFill>
                    <a:schemeClr val="tx1"/>
                  </a:solidFill>
                </a:rPr>
              </a:br>
              <a:r>
                <a:rPr lang="fr-FR" sz="2400" dirty="0" err="1">
                  <a:solidFill>
                    <a:schemeClr val="tx1"/>
                  </a:solidFill>
                </a:rPr>
                <a:t>retrieval</a:t>
              </a:r>
              <a:endParaRPr lang="fr-FR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974138" algn="r"/>
              </a:tabLst>
            </a:pPr>
            <a:r>
              <a:rPr lang="fr-FR" dirty="0"/>
              <a:t>1. IASI L2 v6</a:t>
            </a:r>
            <a:r>
              <a:rPr lang="en-GB" dirty="0">
                <a:solidFill>
                  <a:srgbClr val="CCECFF"/>
                </a:solidFill>
              </a:rPr>
              <a:t>	H</a:t>
            </a:r>
            <a:r>
              <a:rPr lang="fr-FR" dirty="0" err="1">
                <a:solidFill>
                  <a:srgbClr val="CCECFF"/>
                </a:solidFill>
              </a:rPr>
              <a:t>igh</a:t>
            </a:r>
            <a:r>
              <a:rPr lang="fr-FR" dirty="0">
                <a:solidFill>
                  <a:srgbClr val="CCECFF"/>
                </a:solidFill>
              </a:rPr>
              <a:t>-</a:t>
            </a:r>
            <a:r>
              <a:rPr lang="fr-FR" dirty="0" err="1">
                <a:solidFill>
                  <a:srgbClr val="CCECFF"/>
                </a:solidFill>
              </a:rPr>
              <a:t>level</a:t>
            </a:r>
            <a:r>
              <a:rPr lang="fr-FR" dirty="0">
                <a:solidFill>
                  <a:srgbClr val="CCECFF"/>
                </a:solidFill>
              </a:rPr>
              <a:t> processor </a:t>
            </a:r>
            <a:r>
              <a:rPr lang="fr-FR" dirty="0" err="1">
                <a:solidFill>
                  <a:srgbClr val="CCECFF"/>
                </a:solidFill>
              </a:rPr>
              <a:t>overview</a:t>
            </a:r>
            <a:endParaRPr lang="fr-FR" dirty="0"/>
          </a:p>
        </p:txBody>
      </p:sp>
      <p:sp>
        <p:nvSpPr>
          <p:cNvPr id="4" name="Rectangle avec flèche vers la droite 3"/>
          <p:cNvSpPr/>
          <p:nvPr/>
        </p:nvSpPr>
        <p:spPr bwMode="auto">
          <a:xfrm>
            <a:off x="212651" y="1807538"/>
            <a:ext cx="1800000" cy="2955847"/>
          </a:xfrm>
          <a:prstGeom prst="rightArrowCallout">
            <a:avLst>
              <a:gd name="adj1" fmla="val 25000"/>
              <a:gd name="adj2" fmla="val 18878"/>
              <a:gd name="adj3" fmla="val 16629"/>
              <a:gd name="adj4" fmla="val 7602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83538" y="2849523"/>
            <a:ext cx="1233377" cy="6379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AMSU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83538" y="3533548"/>
            <a:ext cx="1233377" cy="6379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MHS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83538" y="4281368"/>
            <a:ext cx="1233377" cy="3969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AVHRR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40243" y="1036859"/>
            <a:ext cx="97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L1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8864010" y="997873"/>
            <a:ext cx="97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</a:rPr>
              <a:t>L2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8888819" y="1765005"/>
            <a:ext cx="825796" cy="3012559"/>
            <a:chOff x="6106632" y="4401879"/>
            <a:chExt cx="825796" cy="3012559"/>
          </a:xfrm>
          <a:solidFill>
            <a:srgbClr val="66FF66"/>
          </a:solidFill>
        </p:grpSpPr>
        <p:sp>
          <p:nvSpPr>
            <p:cNvPr id="32" name="Organigramme : Multidocument 31"/>
            <p:cNvSpPr/>
            <p:nvPr/>
          </p:nvSpPr>
          <p:spPr bwMode="auto">
            <a:xfrm>
              <a:off x="6273209" y="4401879"/>
              <a:ext cx="659219" cy="2434856"/>
            </a:xfrm>
            <a:prstGeom prst="flowChartMultidocumen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3" name="Organigramme : Multidocument 32"/>
            <p:cNvSpPr/>
            <p:nvPr/>
          </p:nvSpPr>
          <p:spPr bwMode="auto">
            <a:xfrm>
              <a:off x="6106632" y="4979582"/>
              <a:ext cx="659219" cy="2434856"/>
            </a:xfrm>
            <a:prstGeom prst="flowChartMultidocumen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265818" y="1896142"/>
            <a:ext cx="1233377" cy="8895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IASI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04803" y="4901598"/>
            <a:ext cx="1233377" cy="6379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NWP</a:t>
            </a:r>
          </a:p>
        </p:txBody>
      </p:sp>
      <p:sp>
        <p:nvSpPr>
          <p:cNvPr id="36" name="Interdiction 35"/>
          <p:cNvSpPr/>
          <p:nvPr/>
        </p:nvSpPr>
        <p:spPr bwMode="auto">
          <a:xfrm>
            <a:off x="616687" y="4912242"/>
            <a:ext cx="637955" cy="595422"/>
          </a:xfrm>
          <a:prstGeom prst="noSmoking">
            <a:avLst>
              <a:gd name="adj" fmla="val 2563"/>
            </a:avLst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850065" y="4167966"/>
            <a:ext cx="1850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T, q, </a:t>
            </a:r>
            <a:r>
              <a:rPr lang="fr-FR" sz="2000" dirty="0" err="1">
                <a:solidFill>
                  <a:schemeClr val="tx1"/>
                </a:solidFill>
              </a:rPr>
              <a:t>T</a:t>
            </a:r>
            <a:r>
              <a:rPr lang="fr-FR" sz="2800" baseline="-25000" dirty="0" err="1">
                <a:solidFill>
                  <a:schemeClr val="tx1"/>
                </a:solidFill>
              </a:rPr>
              <a:t>s</a:t>
            </a:r>
            <a:endParaRPr lang="fr-FR" sz="800" baseline="-25000" dirty="0"/>
          </a:p>
          <a:p>
            <a:pPr algn="ctr"/>
            <a:r>
              <a:rPr lang="fr-FR" sz="2000" dirty="0">
                <a:solidFill>
                  <a:schemeClr val="tx1"/>
                </a:solidFill>
              </a:rPr>
              <a:t>O</a:t>
            </a:r>
            <a:r>
              <a:rPr lang="fr-FR" sz="2000" baseline="-25000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</a:rPr>
              <a:t>land </a:t>
            </a:r>
            <a:r>
              <a:rPr lang="fr-FR" sz="2000" dirty="0" err="1">
                <a:solidFill>
                  <a:schemeClr val="tx1"/>
                </a:solidFill>
              </a:rPr>
              <a:t>emiss</a:t>
            </a:r>
            <a:r>
              <a:rPr lang="fr-FR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767470" y="4171511"/>
            <a:ext cx="1761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Cloud</a:t>
            </a:r>
            <a:br>
              <a:rPr lang="fr-FR" sz="2000" dirty="0">
                <a:solidFill>
                  <a:schemeClr val="tx1"/>
                </a:solidFill>
              </a:rPr>
            </a:br>
            <a:r>
              <a:rPr lang="fr-FR" sz="2000" dirty="0">
                <a:solidFill>
                  <a:schemeClr val="tx1"/>
                </a:solidFill>
              </a:rPr>
              <a:t>fraction, </a:t>
            </a:r>
            <a:br>
              <a:rPr lang="fr-FR" sz="2000" dirty="0">
                <a:solidFill>
                  <a:schemeClr val="tx1"/>
                </a:solidFill>
              </a:rPr>
            </a:br>
            <a:r>
              <a:rPr lang="fr-FR" sz="2000" dirty="0">
                <a:solidFill>
                  <a:schemeClr val="tx1"/>
                </a:solidFill>
              </a:rPr>
              <a:t>top </a:t>
            </a:r>
            <a:r>
              <a:rPr lang="fr-FR" sz="1800" dirty="0" err="1">
                <a:solidFill>
                  <a:schemeClr val="tx1"/>
                </a:solidFill>
              </a:rPr>
              <a:t>height</a:t>
            </a:r>
            <a:r>
              <a:rPr lang="fr-FR" sz="2000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</a:rPr>
              <a:t>phase</a:t>
            </a:r>
          </a:p>
          <a:p>
            <a:pPr algn="ctr"/>
            <a:endParaRPr lang="fr-FR" sz="500" dirty="0">
              <a:solidFill>
                <a:schemeClr val="tx1"/>
              </a:solidFill>
            </a:endParaRPr>
          </a:p>
          <a:p>
            <a:pPr algn="ctr"/>
            <a:r>
              <a:rPr lang="fr-FR" sz="2000" dirty="0" err="1">
                <a:solidFill>
                  <a:schemeClr val="tx1"/>
                </a:solidFill>
              </a:rPr>
              <a:t>Dust</a:t>
            </a:r>
            <a:r>
              <a:rPr lang="fr-FR" sz="2000" dirty="0">
                <a:solidFill>
                  <a:schemeClr val="tx1"/>
                </a:solidFill>
              </a:rPr>
              <a:t> index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823134" y="3048011"/>
            <a:ext cx="1258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T, q, </a:t>
            </a:r>
            <a:r>
              <a:rPr lang="fr-FR" sz="2000" dirty="0" err="1">
                <a:solidFill>
                  <a:schemeClr val="tx1"/>
                </a:solidFill>
              </a:rPr>
              <a:t>T</a:t>
            </a:r>
            <a:r>
              <a:rPr lang="fr-FR" sz="2800" baseline="-25000" dirty="0" err="1">
                <a:solidFill>
                  <a:schemeClr val="tx1"/>
                </a:solidFill>
              </a:rPr>
              <a:t>s</a:t>
            </a:r>
            <a:endParaRPr lang="fr-FR" sz="2000" baseline="-25000" dirty="0"/>
          </a:p>
          <a:p>
            <a:pPr algn="ctr"/>
            <a:r>
              <a:rPr lang="fr-FR" sz="2000" dirty="0">
                <a:solidFill>
                  <a:schemeClr val="tx1"/>
                </a:solidFill>
              </a:rPr>
              <a:t>O</a:t>
            </a:r>
            <a:r>
              <a:rPr lang="fr-FR" sz="2000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570381" y="4199866"/>
            <a:ext cx="170120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1"/>
                </a:solidFill>
              </a:rPr>
              <a:t>O</a:t>
            </a:r>
            <a:r>
              <a:rPr lang="fr-FR" sz="2000" baseline="-25000" dirty="0">
                <a:solidFill>
                  <a:schemeClr val="tx1"/>
                </a:solidFill>
              </a:rPr>
              <a:t>3</a:t>
            </a:r>
          </a:p>
          <a:p>
            <a:r>
              <a:rPr lang="fr-FR" sz="2000" dirty="0">
                <a:solidFill>
                  <a:schemeClr val="tx1"/>
                </a:solidFill>
              </a:rPr>
              <a:t>CO</a:t>
            </a:r>
            <a:endParaRPr lang="fr-FR" sz="2000" baseline="-250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</a:rPr>
              <a:t>CH</a:t>
            </a:r>
            <a:r>
              <a:rPr lang="fr-FR" sz="2000" baseline="-25000" dirty="0">
                <a:solidFill>
                  <a:schemeClr val="tx1"/>
                </a:solidFill>
              </a:rPr>
              <a:t>4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</a:p>
          <a:p>
            <a:r>
              <a:rPr lang="fr-FR" sz="2000" dirty="0">
                <a:solidFill>
                  <a:schemeClr val="tx1"/>
                </a:solidFill>
              </a:rPr>
              <a:t>SO</a:t>
            </a:r>
            <a:r>
              <a:rPr lang="fr-FR" sz="2000" baseline="-25000" dirty="0">
                <a:solidFill>
                  <a:schemeClr val="tx1"/>
                </a:solidFill>
              </a:rPr>
              <a:t>2</a:t>
            </a:r>
          </a:p>
          <a:p>
            <a:r>
              <a:rPr lang="fr-FR" sz="2000" dirty="0">
                <a:solidFill>
                  <a:schemeClr val="tx1"/>
                </a:solidFill>
              </a:rPr>
              <a:t>HNO</a:t>
            </a:r>
            <a:r>
              <a:rPr lang="fr-FR" sz="2000" baseline="-25000" dirty="0">
                <a:solidFill>
                  <a:schemeClr val="tx1"/>
                </a:solidFill>
              </a:rPr>
              <a:t>3</a:t>
            </a:r>
          </a:p>
          <a:p>
            <a:r>
              <a:rPr lang="fr-FR" sz="1600" i="1" dirty="0">
                <a:solidFill>
                  <a:schemeClr val="tx1"/>
                </a:solidFill>
              </a:rPr>
              <a:t>(CO</a:t>
            </a:r>
            <a:r>
              <a:rPr lang="fr-FR" sz="1600" i="1" baseline="-25000" dirty="0">
                <a:solidFill>
                  <a:schemeClr val="tx1"/>
                </a:solidFill>
              </a:rPr>
              <a:t>2, </a:t>
            </a:r>
            <a:r>
              <a:rPr lang="fr-FR" sz="1600" i="1" dirty="0">
                <a:solidFill>
                  <a:schemeClr val="tx1"/>
                </a:solidFill>
              </a:rPr>
              <a:t>N</a:t>
            </a:r>
            <a:r>
              <a:rPr lang="fr-FR" sz="1600" i="1" baseline="-25000" dirty="0">
                <a:solidFill>
                  <a:schemeClr val="tx1"/>
                </a:solidFill>
              </a:rPr>
              <a:t>2</a:t>
            </a:r>
            <a:r>
              <a:rPr lang="fr-FR" sz="1600" i="1" dirty="0">
                <a:solidFill>
                  <a:schemeClr val="tx1"/>
                </a:solidFill>
              </a:rPr>
              <a:t>O)</a:t>
            </a:r>
            <a:endParaRPr lang="fr-FR" sz="1600" i="1" baseline="-25000" dirty="0">
              <a:solidFill>
                <a:schemeClr val="tx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8527312" y="3402420"/>
            <a:ext cx="1336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On </a:t>
            </a:r>
            <a:r>
              <a:rPr lang="fr-FR" sz="2800" dirty="0" err="1">
                <a:solidFill>
                  <a:schemeClr val="tx1"/>
                </a:solidFill>
              </a:rPr>
              <a:t>every</a:t>
            </a:r>
            <a:r>
              <a:rPr lang="fr-FR" sz="2800" dirty="0">
                <a:solidFill>
                  <a:schemeClr val="tx1"/>
                </a:solidFill>
              </a:rPr>
              <a:t> pixel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36" grpId="0" animBg="1"/>
      <p:bldP spid="38" grpId="0"/>
      <p:bldP spid="39" grpId="0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pPr>
              <a:tabLst>
                <a:tab pos="8974138" algn="r"/>
              </a:tabLst>
            </a:pPr>
            <a:r>
              <a:rPr lang="fr-FR" dirty="0"/>
              <a:t>Conclusion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45435" y="949658"/>
            <a:ext cx="9660565" cy="55999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400" dirty="0"/>
              <a:t>IASI L2 v6.2 </a:t>
            </a:r>
            <a:r>
              <a:rPr lang="fr-FR" sz="2400" dirty="0" err="1"/>
              <a:t>operational</a:t>
            </a:r>
            <a:r>
              <a:rPr lang="fr-FR" sz="2400" dirty="0"/>
              <a:t> </a:t>
            </a:r>
            <a:r>
              <a:rPr lang="fr-FR" sz="2400" dirty="0" err="1"/>
              <a:t>since</a:t>
            </a:r>
            <a:r>
              <a:rPr lang="fr-FR" sz="2400" dirty="0"/>
              <a:t> 2 </a:t>
            </a:r>
            <a:r>
              <a:rPr lang="fr-FR" sz="2400" dirty="0" err="1"/>
              <a:t>June</a:t>
            </a:r>
            <a:r>
              <a:rPr lang="fr-FR" sz="2400" dirty="0"/>
              <a:t> 2016, </a:t>
            </a:r>
            <a:r>
              <a:rPr lang="fr-FR" sz="2400" dirty="0" err="1"/>
              <a:t>includes</a:t>
            </a:r>
            <a:r>
              <a:rPr lang="fr-FR" sz="2400" dirty="0"/>
              <a:t> </a:t>
            </a:r>
            <a:r>
              <a:rPr lang="fr-FR" sz="2400" b="1" dirty="0"/>
              <a:t>PWLR</a:t>
            </a:r>
            <a:r>
              <a:rPr lang="fr-FR" sz="2400" b="1" baseline="30000" dirty="0"/>
              <a:t>3</a:t>
            </a:r>
            <a:r>
              <a:rPr lang="fr-FR" sz="2400" dirty="0"/>
              <a:t> </a:t>
            </a:r>
          </a:p>
          <a:p>
            <a:pPr marL="722313" indent="-361950">
              <a:buFont typeface="Wingdings" pitchFamily="2" charset="2"/>
              <a:buChar char="ü"/>
            </a:pPr>
            <a:r>
              <a:rPr lang="fr-FR" sz="2400" dirty="0" err="1"/>
              <a:t>unprecendented</a:t>
            </a:r>
            <a:r>
              <a:rPr lang="fr-FR" sz="2400" dirty="0"/>
              <a:t> </a:t>
            </a:r>
            <a:r>
              <a:rPr lang="fr-FR" sz="2400" dirty="0" err="1"/>
              <a:t>sounding</a:t>
            </a:r>
            <a:r>
              <a:rPr lang="fr-FR" sz="2400" dirty="0"/>
              <a:t> </a:t>
            </a:r>
            <a:r>
              <a:rPr lang="fr-FR" sz="2400" dirty="0" err="1"/>
              <a:t>at</a:t>
            </a:r>
            <a:r>
              <a:rPr lang="fr-FR" sz="2400" dirty="0"/>
              <a:t> </a:t>
            </a:r>
            <a:r>
              <a:rPr lang="fr-FR" sz="2400" b="1" dirty="0"/>
              <a:t>IASI </a:t>
            </a:r>
            <a:r>
              <a:rPr lang="fr-FR" sz="2400" b="1" dirty="0" err="1"/>
              <a:t>footprint</a:t>
            </a:r>
            <a:r>
              <a:rPr lang="fr-FR" sz="2400" b="1" dirty="0"/>
              <a:t> </a:t>
            </a:r>
            <a:r>
              <a:rPr lang="fr-FR" sz="2400" b="1" dirty="0" err="1"/>
              <a:t>resolution</a:t>
            </a:r>
            <a:endParaRPr lang="fr-FR" sz="2400" b="1" dirty="0"/>
          </a:p>
          <a:p>
            <a:pPr marL="722313" indent="-361950">
              <a:buFont typeface="Wingdings" pitchFamily="2" charset="2"/>
              <a:buChar char="ü"/>
            </a:pPr>
            <a:r>
              <a:rPr lang="fr-FR" sz="2400" b="1" dirty="0"/>
              <a:t>all-</a:t>
            </a:r>
            <a:r>
              <a:rPr lang="fr-FR" sz="2400" b="1" dirty="0" err="1"/>
              <a:t>sky</a:t>
            </a:r>
            <a:r>
              <a:rPr lang="fr-FR" sz="2400" b="1" dirty="0"/>
              <a:t> </a:t>
            </a:r>
            <a:r>
              <a:rPr lang="fr-FR" sz="2400" dirty="0" err="1"/>
              <a:t>statistical</a:t>
            </a:r>
            <a:r>
              <a:rPr lang="fr-FR" sz="2400" dirty="0"/>
              <a:t> </a:t>
            </a:r>
            <a:r>
              <a:rPr lang="fr-FR" sz="2400" dirty="0" err="1"/>
              <a:t>retrieval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b="1" dirty="0" err="1"/>
              <a:t>uncertainties</a:t>
            </a:r>
            <a:r>
              <a:rPr lang="fr-FR" sz="2400" b="1" dirty="0"/>
              <a:t> </a:t>
            </a:r>
            <a:r>
              <a:rPr lang="fr-FR" sz="2400" b="1" dirty="0" err="1"/>
              <a:t>characterisation</a:t>
            </a:r>
            <a:endParaRPr lang="fr-FR" sz="2400" b="1" dirty="0"/>
          </a:p>
          <a:p>
            <a:pPr marL="722313" indent="-361950">
              <a:buFont typeface="Wingdings" pitchFamily="2" charset="2"/>
              <a:buChar char="ü"/>
            </a:pPr>
            <a:r>
              <a:rPr lang="fr-FR" sz="2400" b="1" dirty="0"/>
              <a:t>as </a:t>
            </a:r>
            <a:r>
              <a:rPr lang="fr-FR" sz="2400" b="1" dirty="0" err="1"/>
              <a:t>accurate</a:t>
            </a:r>
            <a:r>
              <a:rPr lang="fr-FR" sz="2400" b="1" dirty="0"/>
              <a:t> and </a:t>
            </a:r>
            <a:r>
              <a:rPr lang="fr-FR" sz="2400" b="1" dirty="0" err="1"/>
              <a:t>precise</a:t>
            </a:r>
            <a:r>
              <a:rPr lang="fr-FR" sz="2400" b="1" dirty="0"/>
              <a:t> as OEM</a:t>
            </a:r>
            <a:r>
              <a:rPr lang="fr-FR" sz="2400" dirty="0"/>
              <a:t>, </a:t>
            </a:r>
            <a:r>
              <a:rPr lang="fr-FR" sz="2400" dirty="0" err="1"/>
              <a:t>robust</a:t>
            </a:r>
            <a:r>
              <a:rPr lang="fr-FR" sz="2400" dirty="0"/>
              <a:t> to </a:t>
            </a:r>
            <a:r>
              <a:rPr lang="fr-FR" sz="2400" dirty="0" err="1"/>
              <a:t>clouds</a:t>
            </a:r>
            <a:endParaRPr lang="fr-FR" sz="2400" dirty="0"/>
          </a:p>
          <a:p>
            <a:pPr marL="722313" indent="-361950">
              <a:buFont typeface="Wingdings" pitchFamily="2" charset="2"/>
              <a:buChar char="ü"/>
            </a:pPr>
            <a:r>
              <a:rPr lang="fr-FR" sz="2400" b="1" dirty="0"/>
              <a:t>ultra </a:t>
            </a:r>
            <a:r>
              <a:rPr lang="fr-FR" sz="2400" b="1" dirty="0" err="1"/>
              <a:t>fast</a:t>
            </a:r>
            <a:r>
              <a:rPr lang="fr-FR" sz="2400" b="1" dirty="0"/>
              <a:t> </a:t>
            </a:r>
            <a:r>
              <a:rPr lang="fr-FR" sz="2400" dirty="0"/>
              <a:t>(1 Day in 8 mn) compatible </a:t>
            </a:r>
            <a:r>
              <a:rPr lang="fr-FR" sz="2400" dirty="0" err="1"/>
              <a:t>with</a:t>
            </a:r>
            <a:r>
              <a:rPr lang="fr-FR" sz="2400" dirty="0"/>
              <a:t> NWC </a:t>
            </a:r>
            <a:r>
              <a:rPr lang="fr-FR" sz="2400" dirty="0" err="1"/>
              <a:t>requirements</a:t>
            </a:r>
            <a:endParaRPr lang="fr-FR" sz="2400" dirty="0"/>
          </a:p>
          <a:p>
            <a:pPr marL="722313" indent="-361950">
              <a:buFont typeface="Wingdings" pitchFamily="2" charset="2"/>
              <a:buChar char="ü"/>
            </a:pPr>
            <a:r>
              <a:rPr lang="fr-FR" sz="2400" b="1" dirty="0" err="1"/>
              <a:t>Forecast</a:t>
            </a:r>
            <a:r>
              <a:rPr lang="fr-FR" sz="2400" b="1" dirty="0"/>
              <a:t>-free</a:t>
            </a:r>
          </a:p>
          <a:p>
            <a:pPr>
              <a:buFont typeface="Wingdings" pitchFamily="2" charset="2"/>
              <a:buChar char="ü"/>
            </a:pPr>
            <a:endParaRPr lang="fr-FR" sz="1200" dirty="0"/>
          </a:p>
          <a:p>
            <a:pPr>
              <a:buNone/>
            </a:pPr>
            <a:r>
              <a:rPr lang="fr-FR" sz="2400" dirty="0" err="1"/>
              <a:t>Atmospheric</a:t>
            </a:r>
            <a:r>
              <a:rPr lang="fr-FR" sz="2400" dirty="0"/>
              <a:t> composition</a:t>
            </a:r>
          </a:p>
          <a:p>
            <a:pPr marL="722313" indent="-361950">
              <a:buFont typeface="Wingdings" pitchFamily="2" charset="2"/>
              <a:buChar char="ü"/>
            </a:pPr>
            <a:r>
              <a:rPr lang="fr-FR" sz="2400" dirty="0"/>
              <a:t>CO profiles + </a:t>
            </a:r>
            <a:r>
              <a:rPr lang="fr-FR" sz="2400" dirty="0" err="1"/>
              <a:t>averaging</a:t>
            </a:r>
            <a:r>
              <a:rPr lang="fr-FR" sz="2400" dirty="0"/>
              <a:t> </a:t>
            </a:r>
            <a:r>
              <a:rPr lang="fr-FR" sz="2400" dirty="0" err="1"/>
              <a:t>kernels</a:t>
            </a:r>
            <a:r>
              <a:rPr lang="fr-FR" sz="2400" dirty="0"/>
              <a:t> </a:t>
            </a:r>
            <a:r>
              <a:rPr lang="fr-FR" sz="2400" dirty="0" err="1"/>
              <a:t>released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v6.2</a:t>
            </a:r>
          </a:p>
          <a:p>
            <a:pPr marL="722313" indent="-361950">
              <a:buFont typeface="Wingdings" pitchFamily="2" charset="2"/>
              <a:buChar char="Ø"/>
            </a:pPr>
            <a:r>
              <a:rPr lang="fr-FR" sz="2400" dirty="0"/>
              <a:t>SO</a:t>
            </a:r>
            <a:r>
              <a:rPr lang="fr-FR" sz="2400" baseline="-25000" dirty="0"/>
              <a:t>2</a:t>
            </a:r>
            <a:r>
              <a:rPr lang="fr-FR" sz="2400" dirty="0"/>
              <a:t>, </a:t>
            </a:r>
            <a:r>
              <a:rPr lang="fr-FR" sz="2400" dirty="0" err="1"/>
              <a:t>aerosol</a:t>
            </a:r>
            <a:r>
              <a:rPr lang="fr-FR" sz="2400" dirty="0"/>
              <a:t>/</a:t>
            </a:r>
            <a:r>
              <a:rPr lang="fr-FR" sz="2400" dirty="0" err="1"/>
              <a:t>dust</a:t>
            </a:r>
            <a:r>
              <a:rPr lang="fr-FR" sz="2400" dirty="0"/>
              <a:t>, HNO</a:t>
            </a:r>
            <a:r>
              <a:rPr lang="fr-FR" sz="2400" baseline="-25000" dirty="0"/>
              <a:t>3</a:t>
            </a:r>
            <a:r>
              <a:rPr lang="fr-FR" sz="2400" dirty="0"/>
              <a:t> , CH</a:t>
            </a:r>
            <a:r>
              <a:rPr lang="fr-FR" sz="2400" baseline="-25000" dirty="0"/>
              <a:t>4 </a:t>
            </a:r>
            <a:r>
              <a:rPr lang="fr-FR" sz="2400" dirty="0" err="1"/>
              <a:t>coming</a:t>
            </a:r>
            <a:r>
              <a:rPr lang="fr-FR" sz="2400" dirty="0"/>
              <a:t> </a:t>
            </a:r>
            <a:r>
              <a:rPr lang="fr-FR" sz="2400" dirty="0" err="1"/>
              <a:t>soon</a:t>
            </a:r>
            <a:endParaRPr lang="fr-FR" sz="2400" dirty="0"/>
          </a:p>
          <a:p>
            <a:pPr>
              <a:buNone/>
            </a:pPr>
            <a:endParaRPr lang="fr-FR" sz="1200" dirty="0"/>
          </a:p>
          <a:p>
            <a:pPr>
              <a:buNone/>
            </a:pPr>
            <a:r>
              <a:rPr lang="fr-FR" sz="2400" dirty="0"/>
              <a:t>Outlook, </a:t>
            </a:r>
            <a:r>
              <a:rPr lang="fr-FR" sz="2400" dirty="0" err="1"/>
              <a:t>potential</a:t>
            </a:r>
            <a:r>
              <a:rPr lang="fr-FR" sz="2400" dirty="0"/>
              <a:t> for new applications</a:t>
            </a:r>
          </a:p>
          <a:p>
            <a:pPr marL="722313" indent="-361950">
              <a:buFont typeface="Wingdings" pitchFamily="2" charset="2"/>
              <a:buChar char="Ø"/>
            </a:pPr>
            <a:r>
              <a:rPr lang="fr-FR" sz="2400" dirty="0"/>
              <a:t>3D </a:t>
            </a:r>
            <a:r>
              <a:rPr lang="fr-FR" sz="2400" dirty="0" err="1"/>
              <a:t>winds</a:t>
            </a:r>
            <a:r>
              <a:rPr lang="fr-FR" sz="2400" dirty="0"/>
              <a:t> </a:t>
            </a:r>
            <a:r>
              <a:rPr lang="fr-FR" sz="2400" dirty="0">
                <a:sym typeface="Wingdings" pitchFamily="2" charset="2"/>
              </a:rPr>
              <a:t></a:t>
            </a:r>
            <a:r>
              <a:rPr lang="fr-FR" sz="2400" dirty="0"/>
              <a:t> </a:t>
            </a:r>
            <a:r>
              <a:rPr lang="fr-FR" sz="2400" dirty="0" err="1"/>
              <a:t>study</a:t>
            </a:r>
            <a:r>
              <a:rPr lang="fr-FR" sz="2400" dirty="0"/>
              <a:t> </a:t>
            </a:r>
            <a:r>
              <a:rPr lang="fr-FR" sz="2400" dirty="0" err="1"/>
              <a:t>further</a:t>
            </a:r>
            <a:r>
              <a:rPr lang="fr-FR" sz="2400" dirty="0"/>
              <a:t> </a:t>
            </a:r>
            <a:r>
              <a:rPr lang="fr-FR" sz="2400" dirty="0" err="1"/>
              <a:t>operationalisation</a:t>
            </a:r>
            <a:endParaRPr lang="fr-FR" sz="2400" dirty="0"/>
          </a:p>
          <a:p>
            <a:pPr marL="722313" indent="-361950">
              <a:buFont typeface="Wingdings" pitchFamily="2" charset="2"/>
              <a:buChar char="Ø"/>
            </a:pPr>
            <a:r>
              <a:rPr lang="fr-FR" sz="2400" dirty="0"/>
              <a:t>IASI-L2 </a:t>
            </a:r>
            <a:r>
              <a:rPr lang="fr-FR" sz="2400" dirty="0" err="1"/>
              <a:t>regional</a:t>
            </a:r>
            <a:r>
              <a:rPr lang="fr-FR" sz="2400" dirty="0"/>
              <a:t> service (&lt;30’ </a:t>
            </a:r>
            <a:r>
              <a:rPr lang="fr-FR" sz="2400" dirty="0" err="1"/>
              <a:t>latency</a:t>
            </a:r>
            <a:r>
              <a:rPr lang="fr-FR" sz="2400" dirty="0"/>
              <a:t>) to open by </a:t>
            </a:r>
            <a:r>
              <a:rPr lang="fr-FR" sz="2400" dirty="0" err="1"/>
              <a:t>October</a:t>
            </a:r>
            <a:endParaRPr lang="fr-FR" sz="2400" dirty="0"/>
          </a:p>
          <a:p>
            <a:pPr marL="722313" indent="-361950">
              <a:buFont typeface="Wingdings" pitchFamily="2" charset="2"/>
              <a:buChar char="Ø"/>
            </a:pPr>
            <a:r>
              <a:rPr lang="fr-FR" sz="2400" dirty="0" err="1"/>
              <a:t>Study</a:t>
            </a:r>
            <a:r>
              <a:rPr lang="fr-FR" sz="2400" dirty="0"/>
              <a:t> </a:t>
            </a:r>
            <a:r>
              <a:rPr lang="fr-FR" sz="2400" dirty="0" err="1"/>
              <a:t>further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Users</a:t>
            </a:r>
            <a:r>
              <a:rPr lang="fr-FR" sz="2400" dirty="0"/>
              <a:t> the use of </a:t>
            </a:r>
            <a:r>
              <a:rPr lang="fr-FR" sz="2400" dirty="0" err="1"/>
              <a:t>these</a:t>
            </a:r>
            <a:r>
              <a:rPr lang="fr-FR" sz="2400" dirty="0"/>
              <a:t> new and </a:t>
            </a:r>
            <a:r>
              <a:rPr lang="fr-FR" sz="2400" dirty="0" err="1"/>
              <a:t>enhanced</a:t>
            </a:r>
            <a:r>
              <a:rPr lang="fr-FR" sz="2400" dirty="0"/>
              <a:t> </a:t>
            </a:r>
            <a:r>
              <a:rPr lang="fr-FR" sz="2400" dirty="0" err="1"/>
              <a:t>products</a:t>
            </a:r>
            <a:r>
              <a:rPr lang="fr-FR" sz="2400" dirty="0"/>
              <a:t> in support to short- and </a:t>
            </a:r>
            <a:r>
              <a:rPr lang="fr-FR" sz="2400" dirty="0" err="1"/>
              <a:t>mid</a:t>
            </a:r>
            <a:r>
              <a:rPr lang="fr-FR" sz="2400" dirty="0"/>
              <a:t>-range </a:t>
            </a:r>
            <a:r>
              <a:rPr lang="fr-FR" sz="2400" dirty="0" err="1"/>
              <a:t>forecasts</a:t>
            </a:r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fr-FR" dirty="0"/>
          </a:p>
          <a:p>
            <a:pPr algn="ctr">
              <a:buNone/>
            </a:pPr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 !</a:t>
            </a:r>
          </a:p>
          <a:p>
            <a:pPr>
              <a:buNone/>
            </a:pPr>
            <a:endParaRPr lang="fr-FR" dirty="0"/>
          </a:p>
          <a:p>
            <a:pPr algn="ctr">
              <a:buNone/>
            </a:pPr>
            <a:r>
              <a:rPr lang="fr-FR" dirty="0"/>
              <a:t>thomas.august@eumetsat.int</a:t>
            </a:r>
          </a:p>
        </p:txBody>
      </p:sp>
      <p:pic>
        <p:nvPicPr>
          <p:cNvPr id="4" name="Picture 2" descr="D:\Thomas\EUMETSAT\Taf___20151023\ITSC-20\material\transect3Dsmooth.W.eastAsia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445" t="5096" r="6733" b="5096"/>
          <a:stretch>
            <a:fillRect/>
          </a:stretch>
        </p:blipFill>
        <p:spPr bwMode="auto">
          <a:xfrm>
            <a:off x="2569682" y="3359886"/>
            <a:ext cx="4784505" cy="299838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PWLR AK :: Class 0 Temperature (clear) 137 levels</a:t>
            </a:r>
            <a:endParaRPr lang="fr-FR" dirty="0"/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174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174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" y="1"/>
            <a:ext cx="9278679" cy="854075"/>
          </a:xfrm>
        </p:spPr>
        <p:txBody>
          <a:bodyPr/>
          <a:lstStyle/>
          <a:p>
            <a:r>
              <a:rPr lang="en-US" dirty="0"/>
              <a:t>PWLR AK :: Class 1 Temperature (cloudy) 137 levels</a:t>
            </a:r>
            <a:endParaRPr lang="fr-FR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061" y="911741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" y="1"/>
            <a:ext cx="9278679" cy="854075"/>
          </a:xfrm>
        </p:spPr>
        <p:txBody>
          <a:bodyPr/>
          <a:lstStyle/>
          <a:p>
            <a:r>
              <a:rPr lang="en-US" dirty="0"/>
              <a:t>PWLR AK :: Class 0 Water-</a:t>
            </a:r>
            <a:r>
              <a:rPr lang="en-US" dirty="0" err="1"/>
              <a:t>Vapour</a:t>
            </a:r>
            <a:r>
              <a:rPr lang="en-US" dirty="0"/>
              <a:t> (clear) 137 levels</a:t>
            </a:r>
            <a:endParaRPr lang="fr-FR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" y="1"/>
            <a:ext cx="9905997" cy="854075"/>
          </a:xfrm>
        </p:spPr>
        <p:txBody>
          <a:bodyPr/>
          <a:lstStyle/>
          <a:p>
            <a:r>
              <a:rPr lang="en-US" dirty="0"/>
              <a:t>PWLR AK :: Class 1 Water-</a:t>
            </a:r>
            <a:r>
              <a:rPr lang="en-US" dirty="0" err="1"/>
              <a:t>Vapour</a:t>
            </a:r>
            <a:r>
              <a:rPr lang="en-US" dirty="0"/>
              <a:t> (cloudy) 137 levels</a:t>
            </a:r>
            <a:endParaRPr lang="fr-FR" dirty="0"/>
          </a:p>
        </p:txBody>
      </p:sp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265" y="869212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D:\Thomas\EUMETSAT\Taf___20151023\ITSC-20\material\t_day_clear_conv_500hpa_M01_05deg.png"/>
          <p:cNvPicPr>
            <a:picLocks noChangeAspect="1" noChangeArrowheads="1"/>
          </p:cNvPicPr>
          <p:nvPr/>
        </p:nvPicPr>
        <p:blipFill>
          <a:blip r:embed="rId2" cstate="print"/>
          <a:srcRect l="8628" t="12942" r="8212" b="21186"/>
          <a:stretch>
            <a:fillRect/>
          </a:stretch>
        </p:blipFill>
        <p:spPr bwMode="auto">
          <a:xfrm>
            <a:off x="1041988" y="1531088"/>
            <a:ext cx="7910623" cy="469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595" name="Picture 3" descr="D:\Thomas\EUMETSAT\Taf___20151023\ITSC-20\material\fg_t_day_good_500hPa_M01_05deg.png"/>
          <p:cNvPicPr>
            <a:picLocks noChangeAspect="1" noChangeArrowheads="1"/>
          </p:cNvPicPr>
          <p:nvPr/>
        </p:nvPicPr>
        <p:blipFill>
          <a:blip r:embed="rId3" cstate="print"/>
          <a:srcRect l="8380" t="13344" r="8212" b="20977"/>
          <a:stretch>
            <a:fillRect/>
          </a:stretch>
        </p:blipFill>
        <p:spPr bwMode="auto">
          <a:xfrm>
            <a:off x="1018374" y="1562519"/>
            <a:ext cx="7934237" cy="4685881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104719" y="925920"/>
            <a:ext cx="435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Clear-sky OEM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168502" y="893135"/>
            <a:ext cx="4274289" cy="6166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19657" y="925920"/>
            <a:ext cx="4614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All-sky PWLR</a:t>
            </a:r>
            <a:r>
              <a:rPr lang="en-GB" sz="3200"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-9525"/>
            <a:ext cx="9906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9375">
              <a:tabLst>
                <a:tab pos="8974138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1. IASI L2 v6 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8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Typical useful yield</a:t>
            </a:r>
            <a:endParaRPr lang="en-GB" sz="24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1387" y="1029700"/>
            <a:ext cx="3019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1"/>
                </a:solidFill>
              </a:rPr>
              <a:t>26 </a:t>
            </a:r>
            <a:r>
              <a:rPr lang="fr-FR" sz="2000" dirty="0" err="1">
                <a:solidFill>
                  <a:schemeClr val="tx1"/>
                </a:solidFill>
              </a:rPr>
              <a:t>October</a:t>
            </a:r>
            <a:r>
              <a:rPr lang="fr-FR" sz="2000" dirty="0">
                <a:solidFill>
                  <a:schemeClr val="tx1"/>
                </a:solidFill>
              </a:rPr>
              <a:t> 2015</a:t>
            </a:r>
          </a:p>
          <a:p>
            <a:r>
              <a:rPr lang="fr-FR" sz="2000" dirty="0">
                <a:solidFill>
                  <a:schemeClr val="tx1"/>
                </a:solidFill>
              </a:rPr>
              <a:t>T@500 </a:t>
            </a:r>
            <a:r>
              <a:rPr lang="fr-FR" sz="2000" dirty="0" err="1">
                <a:solidFill>
                  <a:schemeClr val="tx1"/>
                </a:solidFill>
              </a:rPr>
              <a:t>hPa</a:t>
            </a:r>
            <a:endParaRPr lang="fr-FR" sz="2000" dirty="0">
              <a:solidFill>
                <a:schemeClr val="tx1"/>
              </a:solidFill>
            </a:endParaRPr>
          </a:p>
          <a:p>
            <a:r>
              <a:rPr lang="fr-FR" sz="2000" dirty="0" err="1">
                <a:solidFill>
                  <a:schemeClr val="tx1"/>
                </a:solidFill>
              </a:rPr>
              <a:t>Daytime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pPr marL="95250">
              <a:tabLst>
                <a:tab pos="8974138" algn="r"/>
              </a:tabLst>
            </a:pPr>
            <a:r>
              <a:rPr lang="fr-FR" dirty="0"/>
              <a:t>1. IASI L2 v6.2 performances </a:t>
            </a:r>
            <a:r>
              <a:rPr lang="en-GB" dirty="0">
                <a:solidFill>
                  <a:srgbClr val="CCECFF"/>
                </a:solidFill>
              </a:rPr>
              <a:t>	</a:t>
            </a:r>
            <a:r>
              <a:rPr lang="fr-FR" dirty="0" err="1">
                <a:solidFill>
                  <a:srgbClr val="CCECFF"/>
                </a:solidFill>
              </a:rPr>
              <a:t>Assessment</a:t>
            </a:r>
            <a:r>
              <a:rPr lang="fr-FR" dirty="0">
                <a:solidFill>
                  <a:srgbClr val="CCECFF"/>
                </a:solidFill>
              </a:rPr>
              <a:t> </a:t>
            </a:r>
            <a:r>
              <a:rPr lang="fr-FR" dirty="0" err="1">
                <a:solidFill>
                  <a:srgbClr val="CCECFF"/>
                </a:solidFill>
              </a:rPr>
              <a:t>with</a:t>
            </a:r>
            <a:r>
              <a:rPr lang="fr-FR" dirty="0">
                <a:solidFill>
                  <a:srgbClr val="CCECFF"/>
                </a:solidFill>
              </a:rPr>
              <a:t> NWP</a:t>
            </a:r>
            <a:endParaRPr lang="fr-FR" dirty="0"/>
          </a:p>
        </p:txBody>
      </p:sp>
      <p:pic>
        <p:nvPicPr>
          <p:cNvPr id="8" name="Picture 3" descr="v62_valid_tvsfgt_q1_m0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7776" y="935666"/>
            <a:ext cx="7634176" cy="5708168"/>
          </a:xfrm>
          <a:prstGeom prst="rect">
            <a:avLst/>
          </a:prstGeom>
        </p:spPr>
      </p:pic>
      <p:pic>
        <p:nvPicPr>
          <p:cNvPr id="9" name="Picture 4" descr="v62_valid_wvvsfgwv_q1_m0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7776" y="935666"/>
            <a:ext cx="7634176" cy="5708168"/>
          </a:xfrm>
          <a:prstGeom prst="rect">
            <a:avLst/>
          </a:prstGeom>
        </p:spPr>
      </p:pic>
      <p:sp>
        <p:nvSpPr>
          <p:cNvPr id="7" name="TextBox 9"/>
          <p:cNvSpPr txBox="1"/>
          <p:nvPr/>
        </p:nvSpPr>
        <p:spPr>
          <a:xfrm>
            <a:off x="-14428" y="2400454"/>
            <a:ext cx="249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L2 humidity</a:t>
            </a:r>
          </a:p>
          <a:p>
            <a:pPr algn="ctr"/>
            <a:r>
              <a:rPr lang="en-GB" sz="1800" dirty="0" err="1">
                <a:solidFill>
                  <a:schemeClr val="tx1"/>
                </a:solidFill>
              </a:rPr>
              <a:t>vs</a:t>
            </a:r>
            <a:r>
              <a:rPr lang="en-GB" sz="1800" dirty="0">
                <a:solidFill>
                  <a:schemeClr val="tx1"/>
                </a:solidFill>
              </a:rPr>
              <a:t> ECMWF analyses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-17053" y="2397829"/>
            <a:ext cx="249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L2 temperature </a:t>
            </a:r>
          </a:p>
          <a:p>
            <a:pPr algn="ctr"/>
            <a:r>
              <a:rPr lang="en-GB" sz="1800" dirty="0" err="1">
                <a:solidFill>
                  <a:schemeClr val="tx1"/>
                </a:solidFill>
              </a:rPr>
              <a:t>vs</a:t>
            </a:r>
            <a:r>
              <a:rPr lang="en-GB" sz="1800" dirty="0">
                <a:solidFill>
                  <a:schemeClr val="tx1"/>
                </a:solidFill>
              </a:rPr>
              <a:t> ECMWF analyses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424380" y="2968013"/>
            <a:ext cx="155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0000"/>
                </a:solidFill>
              </a:rPr>
              <a:t>PWLR</a:t>
            </a:r>
            <a:r>
              <a:rPr lang="en-GB" sz="2800" baseline="30000" dirty="0">
                <a:solidFill>
                  <a:srgbClr val="000000"/>
                </a:solidFill>
              </a:rPr>
              <a:t>3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</a:rPr>
              <a:t>OEM</a:t>
            </a:r>
          </a:p>
        </p:txBody>
      </p:sp>
      <p:pic>
        <p:nvPicPr>
          <p:cNvPr id="12" name="Picture 10" descr="H:\MY DOCUMENTS\IASI\CalVal\T WV vertical profiles\earthFromSpace_NH_Land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6FCFF"/>
              </a:clrFrom>
              <a:clrTo>
                <a:srgbClr val="E6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344" y="1132989"/>
            <a:ext cx="700234" cy="700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 descr="H:\MY DOCUMENTS\IASI\CalVal\T WV vertical profiles\earthFromSpace_N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650" y="1132989"/>
            <a:ext cx="700234" cy="700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9" descr="http://www.clker.com/cliparts/7/0/6/c/1194989189965813638mountain_-_rpg_map_elem_04.svg.m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2783" y="3038386"/>
            <a:ext cx="700112" cy="582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5" descr="H:\MY DOCUMENTS\IASI\CalVal\T WV vertical profiles\earthFromSpace_S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570" y="4760107"/>
            <a:ext cx="700112" cy="69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11" descr="H:\MY DOCUMENTS\IASI\CalVal\T WV vertical profiles\earthFromSpace_NH_Sea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6FDE9"/>
              </a:clrFrom>
              <a:clrTo>
                <a:srgbClr val="E6FD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250" y="1132989"/>
            <a:ext cx="700234" cy="700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17" descr="H:\MY DOCUMENTS\IASI\CalVal\T WV vertical profiles\earthFromSpace_TropEq_Sea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6FDE9"/>
              </a:clrFrom>
              <a:clrTo>
                <a:srgbClr val="E6FD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45515" y="2981456"/>
            <a:ext cx="700112" cy="69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14" descr="H:\MY DOCUMENTS\IASI\CalVal\T WV vertical profiles\earthFromSpace_SH_Sea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6FDE9"/>
              </a:clrFrom>
              <a:clrTo>
                <a:srgbClr val="E6FD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250" y="4759985"/>
            <a:ext cx="700234" cy="700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16" descr="H:\MY DOCUMENTS\IASI\CalVal\T WV vertical profiles\earthFromSpace_TropEq_Land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6FCFF"/>
              </a:clrFrom>
              <a:clrTo>
                <a:srgbClr val="E6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344" y="2981456"/>
            <a:ext cx="700112" cy="69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3" descr="H:\MY DOCUMENTS\IASI\CalVal\T WV vertical profiles\earthFromSpace_SH_Land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6FCFF"/>
              </a:clrFrom>
              <a:clrTo>
                <a:srgbClr val="E6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2079" y="4760107"/>
            <a:ext cx="700112" cy="69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v62_valid_fgt_q1234_m0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27870" y="871870"/>
            <a:ext cx="7635600" cy="5709600"/>
          </a:xfrm>
          <a:prstGeom prst="rect">
            <a:avLst/>
          </a:prstGeom>
        </p:spPr>
      </p:pic>
      <p:pic>
        <p:nvPicPr>
          <p:cNvPr id="8" name="Picture 4" descr="v62_valid_fgwv_q1234_m0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27870" y="871870"/>
            <a:ext cx="7635600" cy="570960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23894" y="2305864"/>
            <a:ext cx="249095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L2 humidity</a:t>
            </a:r>
          </a:p>
          <a:p>
            <a:pPr algn="ctr"/>
            <a:r>
              <a:rPr lang="en-GB" sz="1800" dirty="0" err="1">
                <a:solidFill>
                  <a:schemeClr val="tx1"/>
                </a:solidFill>
              </a:rPr>
              <a:t>vs</a:t>
            </a:r>
            <a:r>
              <a:rPr lang="en-GB" sz="1800" dirty="0">
                <a:solidFill>
                  <a:schemeClr val="tx1"/>
                </a:solidFill>
              </a:rPr>
              <a:t> ECMWF analyses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21269" y="2303240"/>
            <a:ext cx="249095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L2 temperature </a:t>
            </a:r>
          </a:p>
          <a:p>
            <a:pPr algn="ctr"/>
            <a:r>
              <a:rPr lang="en-GB" sz="1800" dirty="0" err="1">
                <a:solidFill>
                  <a:schemeClr val="tx1"/>
                </a:solidFill>
              </a:rPr>
              <a:t>vs</a:t>
            </a:r>
            <a:r>
              <a:rPr lang="en-GB" sz="1800" dirty="0">
                <a:solidFill>
                  <a:schemeClr val="tx1"/>
                </a:solidFill>
              </a:rPr>
              <a:t> ECMWF analyses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25299" y="3316873"/>
            <a:ext cx="2230820" cy="150806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GB" sz="2300" dirty="0">
                <a:solidFill>
                  <a:srgbClr val="000000"/>
                </a:solidFill>
              </a:rPr>
              <a:t>Clear-sky</a:t>
            </a:r>
          </a:p>
          <a:p>
            <a:pPr algn="ctr"/>
            <a:r>
              <a:rPr lang="en-GB" sz="2300" dirty="0">
                <a:solidFill>
                  <a:srgbClr val="FF0000"/>
                </a:solidFill>
              </a:rPr>
              <a:t>Likely clear</a:t>
            </a:r>
          </a:p>
          <a:p>
            <a:pPr algn="ctr"/>
            <a:r>
              <a:rPr lang="en-GB" sz="23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Partly cloudy</a:t>
            </a:r>
          </a:p>
          <a:p>
            <a:pPr algn="ctr"/>
            <a:r>
              <a:rPr lang="en-GB" sz="2300" dirty="0">
                <a:solidFill>
                  <a:srgbClr val="00FF00"/>
                </a:solidFill>
              </a:rPr>
              <a:t>Fully cloudy</a:t>
            </a:r>
          </a:p>
        </p:txBody>
      </p:sp>
      <p:pic>
        <p:nvPicPr>
          <p:cNvPr id="13" name="Picture 10" descr="H:\MY DOCUMENTS\IASI\CalVal\T WV vertical profiles\earthFromSpace_NH_Land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6FCFF"/>
              </a:clrFrom>
              <a:clrTo>
                <a:srgbClr val="E6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344" y="1130056"/>
            <a:ext cx="703168" cy="703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2" descr="H:\MY DOCUMENTS\IASI\CalVal\T WV vertical profiles\earthFromSpace_N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0975" y="1130056"/>
            <a:ext cx="703168" cy="703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9" descr="http://www.clker.com/cliparts/7/0/6/c/1194989189965813638mountain_-_rpg_map_elem_04.svg.m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9107" y="3035946"/>
            <a:ext cx="703045" cy="585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15" descr="H:\MY DOCUMENTS\IASI\CalVal\T WV vertical profiles\earthFromSpace_S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29894" y="4757175"/>
            <a:ext cx="703045" cy="702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11" descr="H:\MY DOCUMENTS\IASI\CalVal\T WV vertical profiles\earthFromSpace_NH_Sea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6FDE9"/>
              </a:clrFrom>
              <a:clrTo>
                <a:srgbClr val="E6FD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045" y="1130056"/>
            <a:ext cx="703168" cy="703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17" descr="H:\MY DOCUMENTS\IASI\CalVal\T WV vertical profiles\earthFromSpace_TropEq_Sea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6FDE9"/>
              </a:clrFrom>
              <a:clrTo>
                <a:srgbClr val="E6FD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09309" y="2978524"/>
            <a:ext cx="703045" cy="702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14" descr="H:\MY DOCUMENTS\IASI\CalVal\T WV vertical profiles\earthFromSpace_SH_Sea.pn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6FDE9"/>
              </a:clrFrom>
              <a:clrTo>
                <a:srgbClr val="E6FD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045" y="4757052"/>
            <a:ext cx="703168" cy="703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6" descr="H:\MY DOCUMENTS\IASI\CalVal\T WV vertical profiles\earthFromSpace_TropEq_Land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6FCFF"/>
              </a:clrFrom>
              <a:clrTo>
                <a:srgbClr val="E6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3343" y="2978524"/>
            <a:ext cx="703045" cy="702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13" descr="H:\MY DOCUMENTS\IASI\CalVal\T WV vertical profiles\earthFromSpace_SH_Land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6FCFF"/>
              </a:clrFrom>
              <a:clrTo>
                <a:srgbClr val="E6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2078" y="4757175"/>
            <a:ext cx="703045" cy="7029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pPr marL="95250">
              <a:tabLst>
                <a:tab pos="8974138" algn="r"/>
              </a:tabLst>
            </a:pPr>
            <a:r>
              <a:rPr lang="fr-FR" dirty="0"/>
              <a:t>1. IASI L2 v6.2 performances </a:t>
            </a:r>
            <a:r>
              <a:rPr lang="en-GB" dirty="0">
                <a:solidFill>
                  <a:srgbClr val="CCECFF"/>
                </a:solidFill>
              </a:rPr>
              <a:t>	</a:t>
            </a:r>
            <a:r>
              <a:rPr lang="fr-FR" dirty="0" err="1">
                <a:solidFill>
                  <a:srgbClr val="CCECFF"/>
                </a:solidFill>
              </a:rPr>
              <a:t>Assessment</a:t>
            </a:r>
            <a:r>
              <a:rPr lang="fr-FR" dirty="0">
                <a:solidFill>
                  <a:srgbClr val="CCECFF"/>
                </a:solidFill>
              </a:rPr>
              <a:t> </a:t>
            </a:r>
            <a:r>
              <a:rPr lang="fr-FR" dirty="0" err="1">
                <a:solidFill>
                  <a:srgbClr val="CCECFF"/>
                </a:solidFill>
              </a:rPr>
              <a:t>with</a:t>
            </a:r>
            <a:r>
              <a:rPr lang="fr-FR" dirty="0">
                <a:solidFill>
                  <a:srgbClr val="CCECFF"/>
                </a:solidFill>
              </a:rPr>
              <a:t> NWP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894220"/>
            <a:ext cx="9447213" cy="539115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GB" sz="1800" dirty="0"/>
              <a:t>The PWLR</a:t>
            </a:r>
            <a:r>
              <a:rPr lang="en-GB" sz="1800" baseline="30000" dirty="0"/>
              <a:t>3</a:t>
            </a:r>
            <a:r>
              <a:rPr lang="en-GB" sz="1800" dirty="0"/>
              <a:t> enables the retrieval of surface emissivity over continental surfaces, which exhibit more realistic diurnal variations and fits better IASI (radiance) observations.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94593" y="3261361"/>
            <a:ext cx="12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v6.1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9058275" algn="r"/>
                <a:tab pos="9669463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1.IASI L2 v6.2::PWLR</a:t>
            </a:r>
            <a:r>
              <a:rPr lang="fr-FR" sz="28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 	</a:t>
            </a:r>
            <a:r>
              <a:rPr lang="en-GB" sz="25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A new surface emissivity product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5423" y="1828801"/>
            <a:ext cx="615553" cy="1496935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Day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20232" y="4107711"/>
            <a:ext cx="615553" cy="1496935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Night</a:t>
            </a:r>
          </a:p>
        </p:txBody>
      </p:sp>
      <p:sp>
        <p:nvSpPr>
          <p:cNvPr id="16" name="TextBox 5"/>
          <p:cNvSpPr txBox="1"/>
          <p:nvPr/>
        </p:nvSpPr>
        <p:spPr>
          <a:xfrm>
            <a:off x="8490707" y="3240096"/>
            <a:ext cx="12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FF00"/>
                </a:solidFill>
              </a:rPr>
              <a:t>v6.2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976038" y="1573619"/>
            <a:ext cx="4844028" cy="457200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1265" y="1555897"/>
            <a:ext cx="4827181" cy="4572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488327" y="1789815"/>
            <a:ext cx="615553" cy="1496935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Day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13136" y="4068725"/>
            <a:ext cx="615553" cy="1496935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Night</a:t>
            </a:r>
          </a:p>
        </p:txBody>
      </p:sp>
      <p:pic>
        <p:nvPicPr>
          <p:cNvPr id="4106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654" y="1620802"/>
            <a:ext cx="3466800" cy="222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125" y="3874904"/>
            <a:ext cx="3466800" cy="222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6728" y="1620802"/>
            <a:ext cx="3466800" cy="222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0525" y="3853639"/>
            <a:ext cx="3466800" cy="222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1127056" y="6185925"/>
            <a:ext cx="7846825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2000" i="1" dirty="0" err="1">
                <a:solidFill>
                  <a:schemeClr val="tx1"/>
                </a:solidFill>
              </a:rPr>
              <a:t>Retrieved</a:t>
            </a:r>
            <a:r>
              <a:rPr lang="fr-FR" sz="2000" i="1" dirty="0">
                <a:solidFill>
                  <a:schemeClr val="tx1"/>
                </a:solidFill>
              </a:rPr>
              <a:t> </a:t>
            </a:r>
            <a:r>
              <a:rPr lang="fr-FR" sz="2000" i="1" dirty="0" err="1">
                <a:solidFill>
                  <a:schemeClr val="tx1"/>
                </a:solidFill>
              </a:rPr>
              <a:t>emissivity</a:t>
            </a:r>
            <a:r>
              <a:rPr lang="fr-FR" sz="2000" i="1" dirty="0">
                <a:solidFill>
                  <a:schemeClr val="tx1"/>
                </a:solidFill>
              </a:rPr>
              <a:t> @900cm</a:t>
            </a:r>
            <a:r>
              <a:rPr lang="fr-FR" sz="2000" i="1" baseline="30000" dirty="0">
                <a:solidFill>
                  <a:schemeClr val="tx1"/>
                </a:solidFill>
              </a:rPr>
              <a:t>-1</a:t>
            </a:r>
            <a:r>
              <a:rPr lang="fr-FR" sz="2000" i="1" dirty="0">
                <a:solidFill>
                  <a:schemeClr val="tx1"/>
                </a:solidFill>
              </a:rPr>
              <a:t> :: 12-24 May 2016</a:t>
            </a:r>
            <a:endParaRPr lang="fr-FR" sz="2000" i="1" baseline="30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/>
          <p:nvPr/>
        </p:nvPicPr>
        <p:blipFill>
          <a:blip r:embed="rId2" cstate="print">
            <a:lum contrast="10000"/>
          </a:blip>
          <a:srcRect r="1104"/>
          <a:stretch>
            <a:fillRect/>
          </a:stretch>
        </p:blipFill>
        <p:spPr bwMode="auto">
          <a:xfrm>
            <a:off x="148854" y="1552354"/>
            <a:ext cx="9757145" cy="4869712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86812" y="935670"/>
            <a:ext cx="8718698" cy="707844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Land surfaces within [60°S;60°N] latitudes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16/05/2016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50735" y="1828801"/>
            <a:ext cx="522767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OBS - </a:t>
            </a:r>
            <a:r>
              <a:rPr lang="fr-FR" sz="1800" dirty="0">
                <a:solidFill>
                  <a:srgbClr val="000000"/>
                </a:solidFill>
              </a:rPr>
              <a:t>CALC(ECMWF FCT + </a:t>
            </a:r>
            <a:r>
              <a:rPr lang="fr-FR" sz="1800" dirty="0" err="1">
                <a:solidFill>
                  <a:srgbClr val="000000"/>
                </a:solidFill>
              </a:rPr>
              <a:t>static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err="1">
                <a:solidFill>
                  <a:srgbClr val="000000"/>
                </a:solidFill>
              </a:rPr>
              <a:t>ems</a:t>
            </a:r>
            <a:r>
              <a:rPr lang="fr-FR" sz="1800" dirty="0">
                <a:solidFill>
                  <a:srgbClr val="000000"/>
                </a:solidFill>
              </a:rPr>
              <a:t> atlas)</a:t>
            </a:r>
          </a:p>
          <a:p>
            <a:r>
              <a:rPr lang="fr-FR" sz="1800" dirty="0">
                <a:solidFill>
                  <a:schemeClr val="tx1"/>
                </a:solidFill>
              </a:rPr>
              <a:t>OBS - </a:t>
            </a:r>
            <a:r>
              <a:rPr lang="fr-FR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CALC(IASI L2 v6.1 T,q,O</a:t>
            </a:r>
            <a:r>
              <a:rPr lang="fr-FR" sz="1800" baseline="-25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3</a:t>
            </a:r>
            <a:r>
              <a:rPr lang="fr-FR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</a:t>
            </a:r>
            <a:r>
              <a:rPr lang="fr-FR" sz="180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Ts,ems</a:t>
            </a:r>
            <a:r>
              <a:rPr lang="fr-FR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fr-FR" sz="1800" dirty="0">
                <a:solidFill>
                  <a:schemeClr val="tx1"/>
                </a:solidFill>
              </a:rPr>
              <a:t>OBS - </a:t>
            </a:r>
            <a:r>
              <a:rPr lang="fr-FR" sz="1800" dirty="0">
                <a:solidFill>
                  <a:srgbClr val="FF0000"/>
                </a:solidFill>
              </a:rPr>
              <a:t>CALC(IASI L2 v6.2 T,q,O</a:t>
            </a:r>
            <a:r>
              <a:rPr lang="fr-FR" sz="1800" baseline="-25000" dirty="0">
                <a:solidFill>
                  <a:srgbClr val="FF0000"/>
                </a:solidFill>
              </a:rPr>
              <a:t>3</a:t>
            </a:r>
            <a:r>
              <a:rPr lang="fr-FR" sz="1800" dirty="0">
                <a:solidFill>
                  <a:srgbClr val="FF0000"/>
                </a:solidFill>
              </a:rPr>
              <a:t>,</a:t>
            </a:r>
            <a:r>
              <a:rPr lang="fr-FR" sz="1800" dirty="0" err="1">
                <a:solidFill>
                  <a:srgbClr val="FF0000"/>
                </a:solidFill>
              </a:rPr>
              <a:t>Ts,ems</a:t>
            </a:r>
            <a:r>
              <a:rPr lang="fr-FR" sz="1800" dirty="0">
                <a:solidFill>
                  <a:srgbClr val="FF0000"/>
                </a:solidFill>
              </a:rPr>
              <a:t>)</a:t>
            </a:r>
            <a:endParaRPr lang="fr-FR" sz="1000" dirty="0">
              <a:solidFill>
                <a:srgbClr val="FF000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8974138" algn="r"/>
                <a:tab pos="9669463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1. IASI L2 v6.2 performances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Residual assessment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017" t="7074" r="7994" b="6369"/>
          <a:stretch>
            <a:fillRect/>
          </a:stretch>
        </p:blipFill>
        <p:spPr bwMode="auto">
          <a:xfrm>
            <a:off x="170120" y="1216830"/>
            <a:ext cx="9714615" cy="490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508206" y="1446030"/>
            <a:ext cx="484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OBS – CALC(ECMWF ANA)</a:t>
            </a:r>
          </a:p>
          <a:p>
            <a:r>
              <a:rPr lang="fr-FR" sz="2400" dirty="0">
                <a:solidFill>
                  <a:srgbClr val="FF0000"/>
                </a:solidFill>
              </a:rPr>
              <a:t>OBS – CALC(PWLR</a:t>
            </a:r>
            <a:r>
              <a:rPr lang="fr-FR" sz="2400" baseline="30000" dirty="0">
                <a:solidFill>
                  <a:srgbClr val="FF0000"/>
                </a:solidFill>
              </a:rPr>
              <a:t>3</a:t>
            </a:r>
            <a:r>
              <a:rPr lang="fr-FR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63255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800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76622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1000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150241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1200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63608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1400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240771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1600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644269" y="5872717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1800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46920" y="6003852"/>
            <a:ext cx="1063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cm</a:t>
            </a:r>
            <a:r>
              <a:rPr lang="fr-FR" sz="1600" baseline="30000" dirty="0">
                <a:solidFill>
                  <a:schemeClr val="tx1"/>
                </a:solidFill>
              </a:rPr>
              <a:t>-1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5684875"/>
            <a:ext cx="701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-38985" y="1956404"/>
            <a:ext cx="591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4812" y="2190308"/>
            <a:ext cx="430887" cy="32535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tx1"/>
                </a:solidFill>
              </a:rPr>
              <a:t>Stddev</a:t>
            </a:r>
            <a:r>
              <a:rPr lang="fr-FR" sz="1600" dirty="0">
                <a:solidFill>
                  <a:schemeClr val="tx1"/>
                </a:solidFill>
              </a:rPr>
              <a:t> [mW/m</a:t>
            </a:r>
            <a:r>
              <a:rPr lang="fr-FR" sz="1600" baseline="30000" dirty="0">
                <a:solidFill>
                  <a:schemeClr val="tx1"/>
                </a:solidFill>
              </a:rPr>
              <a:t>2</a:t>
            </a:r>
            <a:r>
              <a:rPr lang="fr-FR" sz="1600" dirty="0">
                <a:solidFill>
                  <a:schemeClr val="tx1"/>
                </a:solidFill>
              </a:rPr>
              <a:t>/sr1cm</a:t>
            </a:r>
            <a:r>
              <a:rPr lang="fr-FR" sz="1600" baseline="30000" dirty="0">
                <a:solidFill>
                  <a:schemeClr val="tx1"/>
                </a:solidFill>
              </a:rPr>
              <a:t>-!</a:t>
            </a:r>
            <a:r>
              <a:rPr lang="fr-FR" sz="1600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315737" y="2913321"/>
            <a:ext cx="3444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chemeClr val="tx1"/>
                </a:solidFill>
              </a:rPr>
              <a:t>Better</a:t>
            </a:r>
            <a:r>
              <a:rPr lang="fr-FR" sz="2400" dirty="0">
                <a:solidFill>
                  <a:schemeClr val="tx1"/>
                </a:solidFill>
              </a:rPr>
              <a:t> fit </a:t>
            </a:r>
            <a:r>
              <a:rPr lang="fr-FR" sz="2400" dirty="0" err="1">
                <a:solidFill>
                  <a:schemeClr val="tx1"/>
                </a:solidFill>
              </a:rPr>
              <a:t>with</a:t>
            </a:r>
            <a:r>
              <a:rPr lang="fr-FR" sz="2400" dirty="0">
                <a:solidFill>
                  <a:schemeClr val="tx1"/>
                </a:solidFill>
              </a:rPr>
              <a:t> PWLR</a:t>
            </a:r>
            <a:r>
              <a:rPr lang="fr-FR" sz="2400" baseline="30000" dirty="0">
                <a:solidFill>
                  <a:schemeClr val="tx1"/>
                </a:solidFill>
              </a:rPr>
              <a:t>3</a:t>
            </a:r>
            <a:r>
              <a:rPr lang="fr-FR" sz="2400" dirty="0">
                <a:solidFill>
                  <a:schemeClr val="tx1"/>
                </a:solidFill>
              </a:rPr>
              <a:t> in all spectral </a:t>
            </a:r>
            <a:r>
              <a:rPr lang="fr-FR" sz="2400" dirty="0" err="1">
                <a:solidFill>
                  <a:schemeClr val="tx1"/>
                </a:solidFill>
              </a:rPr>
              <a:t>regions</a:t>
            </a:r>
            <a:r>
              <a:rPr lang="fr-FR" dirty="0" err="1"/>
              <a:t>ns</a:t>
            </a:r>
            <a:endParaRPr lang="fr-FR" dirty="0"/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0" y="-9525"/>
            <a:ext cx="9271591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3" tIns="45650" rIns="91303" bIns="45650" anchor="ctr"/>
          <a:lstStyle/>
          <a:p>
            <a:pPr marL="79258">
              <a:tabLst>
                <a:tab pos="8974138" algn="r"/>
                <a:tab pos="9669463" algn="r"/>
              </a:tabLst>
              <a:defRPr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1. IASI L2 v6.2 performances</a:t>
            </a:r>
            <a:r>
              <a:rPr lang="en-GB" sz="28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6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Residual assessment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3017" y="914405"/>
            <a:ext cx="8718698" cy="40006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13/01/2014 :: clear-sky maritime situations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04035" y="5528931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0000"/>
                </a:solidFill>
              </a:rPr>
              <a:t>Temperature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70835" y="2640421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</a:rPr>
              <a:t>Surface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707756" y="4664149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</a:rPr>
              <a:t>Ozone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494565" y="3962401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</a:rPr>
              <a:t>Surface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152703" y="5578549"/>
            <a:ext cx="1637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</a:rPr>
              <a:t>Water-</a:t>
            </a:r>
            <a:r>
              <a:rPr lang="fr-FR" sz="1600" dirty="0" err="1">
                <a:solidFill>
                  <a:srgbClr val="000000"/>
                </a:solidFill>
              </a:rPr>
              <a:t>vapour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Viewgraph Landscape Template</Template>
  <TotalTime>1</TotalTime>
  <Words>1319</Words>
  <Application>Microsoft Office PowerPoint</Application>
  <PresentationFormat>A4 Paper (210x297 mm)</PresentationFormat>
  <Paragraphs>323</Paragraphs>
  <Slides>35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Century Gothic</vt:lpstr>
      <vt:lpstr>Helvetica</vt:lpstr>
      <vt:lpstr>Tahoma</vt:lpstr>
      <vt:lpstr>Times New Roman</vt:lpstr>
      <vt:lpstr>Wingdings</vt:lpstr>
      <vt:lpstr>Viewgraph Landscape Template</vt:lpstr>
      <vt:lpstr>Clip</vt:lpstr>
      <vt:lpstr>PowerPoint Presentation</vt:lpstr>
      <vt:lpstr>Outline</vt:lpstr>
      <vt:lpstr>1. IASI L2 v6 High-level processor overview</vt:lpstr>
      <vt:lpstr>PowerPoint Presentation</vt:lpstr>
      <vt:lpstr>1. IASI L2 v6.2 performances  Assessment with NWP</vt:lpstr>
      <vt:lpstr>1. IASI L2 v6.2 performances  Assessment with NWP</vt:lpstr>
      <vt:lpstr>PowerPoint Presentation</vt:lpstr>
      <vt:lpstr>PowerPoint Presentation</vt:lpstr>
      <vt:lpstr>PowerPoint Presentation</vt:lpstr>
      <vt:lpstr>1. IASI L2 v6.2  Accurate retrievals over land</vt:lpstr>
      <vt:lpstr>PowerPoint Presentation</vt:lpstr>
      <vt:lpstr>PowerPoint Presentation</vt:lpstr>
      <vt:lpstr>PowerPoint Presentation</vt:lpstr>
      <vt:lpstr>1. IASI L2 v6.2 Keypoints highlights</vt:lpstr>
      <vt:lpstr>Outline</vt:lpstr>
      <vt:lpstr>PowerPoint Presentation</vt:lpstr>
      <vt:lpstr>2. Atmospheric composition SO2 monitoring</vt:lpstr>
      <vt:lpstr>2. Atmospheric composition  Methane from LMD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current EARS-IASI coverage</vt:lpstr>
      <vt:lpstr>Conclusion</vt:lpstr>
      <vt:lpstr>PowerPoint Presentation</vt:lpstr>
      <vt:lpstr>PWLR AK :: Class 0 Temperature (clear) 137 levels</vt:lpstr>
      <vt:lpstr>PWLR AK :: Class 1 Temperature (cloudy) 137 levels</vt:lpstr>
      <vt:lpstr>PWLR AK :: Class 0 Water-Vapour (clear) 137 levels</vt:lpstr>
      <vt:lpstr>PWLR AK :: Class 1 Water-Vapour (cloudy) 137 levels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August</dc:creator>
  <cp:lastModifiedBy>GB Marriott AV</cp:lastModifiedBy>
  <cp:revision>80</cp:revision>
  <cp:lastPrinted>2006-03-06T14:11:17Z</cp:lastPrinted>
  <dcterms:created xsi:type="dcterms:W3CDTF">2016-09-11T20:46:17Z</dcterms:created>
  <dcterms:modified xsi:type="dcterms:W3CDTF">2016-09-13T11:56:51Z</dcterms:modified>
</cp:coreProperties>
</file>