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260" r:id="rId4"/>
    <p:sldId id="261" r:id="rId5"/>
    <p:sldId id="262" r:id="rId6"/>
    <p:sldId id="264" r:id="rId7"/>
    <p:sldId id="271" r:id="rId8"/>
    <p:sldId id="272" r:id="rId9"/>
    <p:sldId id="304" r:id="rId10"/>
    <p:sldId id="306" r:id="rId11"/>
    <p:sldId id="311" r:id="rId12"/>
    <p:sldId id="314" r:id="rId13"/>
    <p:sldId id="319" r:id="rId14"/>
    <p:sldId id="321" r:id="rId15"/>
    <p:sldId id="322" r:id="rId16"/>
    <p:sldId id="371" r:id="rId17"/>
    <p:sldId id="326" r:id="rId18"/>
    <p:sldId id="377" r:id="rId19"/>
    <p:sldId id="378" r:id="rId20"/>
    <p:sldId id="376" r:id="rId21"/>
    <p:sldId id="342" r:id="rId22"/>
    <p:sldId id="381" r:id="rId23"/>
    <p:sldId id="346" r:id="rId24"/>
    <p:sldId id="345" r:id="rId25"/>
    <p:sldId id="357" r:id="rId26"/>
    <p:sldId id="366" r:id="rId27"/>
    <p:sldId id="367" r:id="rId28"/>
    <p:sldId id="375" r:id="rId29"/>
    <p:sldId id="358" r:id="rId30"/>
    <p:sldId id="305" r:id="rId31"/>
    <p:sldId id="365" r:id="rId32"/>
    <p:sldId id="308" r:id="rId33"/>
    <p:sldId id="310" r:id="rId34"/>
    <p:sldId id="361" r:id="rId35"/>
    <p:sldId id="315" r:id="rId36"/>
    <p:sldId id="344" r:id="rId37"/>
    <p:sldId id="343" r:id="rId38"/>
    <p:sldId id="258" r:id="rId39"/>
    <p:sldId id="3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4B6"/>
    <a:srgbClr val="D2BF8C"/>
    <a:srgbClr val="E2C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4"/>
    <p:restoredTop sz="96197"/>
  </p:normalViewPr>
  <p:slideViewPr>
    <p:cSldViewPr snapToGrid="0">
      <p:cViewPr varScale="1">
        <p:scale>
          <a:sx n="98" d="100"/>
          <a:sy n="98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332E-8DAC-2C4B-8328-38E6FCC7D77D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C4DD-BA28-E548-8E13-6F05B3F4A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9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EC83B-23F8-5D48-A6D7-B050FAEAED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9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mention isoprene</a:t>
            </a:r>
          </a:p>
          <a:p>
            <a:endParaRPr lang="en-US" dirty="0"/>
          </a:p>
          <a:p>
            <a:r>
              <a:rPr lang="en-US" dirty="0"/>
              <a:t>Do we feed latitude and longitude as inputs to the ML? If so, shouldn’t that be counted as a feature?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29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Josh </a:t>
            </a:r>
            <a:r>
              <a:rPr lang="en-US" dirty="0" err="1"/>
              <a:t>Laughner</a:t>
            </a:r>
            <a:r>
              <a:rPr lang="en-US" dirty="0"/>
              <a:t> thinks we are implicitly using an averaging kernel of 1 here - effectively treating the NDACC column as truth</a:t>
            </a:r>
          </a:p>
          <a:p>
            <a:endParaRPr lang="en-US" dirty="0"/>
          </a:p>
          <a:p>
            <a:r>
              <a:rPr lang="en-US" dirty="0"/>
              <a:t>TCCON in Oklahoma can measure ethane around 3000 cm-1. They do a scaling retrieval and assume the shape of the profile is right and then just multiply to fit</a:t>
            </a:r>
          </a:p>
          <a:p>
            <a:r>
              <a:rPr lang="en-US" dirty="0"/>
              <a:t>	How could you remove the different assumptions about verticality from our comparison</a:t>
            </a:r>
          </a:p>
          <a:p>
            <a:endParaRPr lang="en-US" dirty="0"/>
          </a:p>
          <a:p>
            <a:r>
              <a:rPr lang="en-US" dirty="0"/>
              <a:t>	Would there be a way to use the embedded assumptions to understand how our vertical assumptions differ from NDACC</a:t>
            </a:r>
          </a:p>
          <a:p>
            <a:endParaRPr lang="en-US" dirty="0"/>
          </a:p>
          <a:p>
            <a:r>
              <a:rPr lang="en-US" dirty="0"/>
              <a:t>Could do finite differencing with the LBLRTM to see how sensitive the radiances are to changes in the profile structure</a:t>
            </a:r>
          </a:p>
          <a:p>
            <a:endParaRPr lang="en-US" dirty="0"/>
          </a:p>
          <a:p>
            <a:r>
              <a:rPr lang="en-US" dirty="0"/>
              <a:t>If you change the profile at a given level, how does that change the HRI?</a:t>
            </a:r>
          </a:p>
          <a:p>
            <a:r>
              <a:rPr lang="en-US" dirty="0"/>
              <a:t>	Is it easy go find the </a:t>
            </a:r>
            <a:r>
              <a:rPr lang="en-US" dirty="0" err="1"/>
              <a:t>derivitive</a:t>
            </a:r>
            <a:r>
              <a:rPr lang="en-US" dirty="0"/>
              <a:t> of how the column changes with HRI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6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Vivienne is worried about sensitivity for the seasonality:</a:t>
            </a:r>
          </a:p>
          <a:p>
            <a:r>
              <a:rPr lang="en-US" dirty="0"/>
              <a:t>	We get better HRI sensitivity over especially rocky surfaces</a:t>
            </a:r>
          </a:p>
          <a:p>
            <a:r>
              <a:rPr lang="en-US" dirty="0"/>
              <a:t>	Vertical distribution is a potentially significant uncertainty, and summertime would mean ethane gets transported up and shows up better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we see a strong seasonal cycle, is there some way to differentiate between a sensitivity related issue vs the shutoff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 why NDACC could be different from the ground:</a:t>
            </a:r>
          </a:p>
          <a:p>
            <a:endParaRPr lang="en-US" dirty="0"/>
          </a:p>
          <a:p>
            <a:r>
              <a:rPr lang="en-US" dirty="0"/>
              <a:t>Different forward model</a:t>
            </a:r>
          </a:p>
          <a:p>
            <a:r>
              <a:rPr lang="en-US" dirty="0"/>
              <a:t>Not necessarily the same spectroscopy</a:t>
            </a:r>
          </a:p>
          <a:p>
            <a:r>
              <a:rPr lang="en-US" dirty="0"/>
              <a:t>Vivienne thinks the water vapor input could be different too</a:t>
            </a:r>
          </a:p>
          <a:p>
            <a:r>
              <a:rPr lang="en-US" dirty="0"/>
              <a:t>Things that a lot of people are looking at have a lot of efforts to compare thermal vs near IR and there’s not a ton being done on ethane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was unclear where the </a:t>
            </a:r>
            <a:r>
              <a:rPr lang="en-US" i="1" dirty="0"/>
              <a:t>a posteriori </a:t>
            </a:r>
            <a:r>
              <a:rPr lang="en-US" i="0" dirty="0"/>
              <a:t>value came from and how it impacted the P90. Define </a:t>
            </a:r>
            <a:r>
              <a:rPr lang="en-US" i="1" dirty="0"/>
              <a:t>a prior</a:t>
            </a:r>
            <a:r>
              <a:rPr lang="en-US" i="0" dirty="0"/>
              <a:t> and </a:t>
            </a:r>
            <a:r>
              <a:rPr lang="en-US" i="1" dirty="0"/>
              <a:t>a posteriori</a:t>
            </a:r>
            <a:r>
              <a:rPr lang="en-US" i="0" dirty="0"/>
              <a:t> simulations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the NA calculated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the NA calculated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48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the NA calculated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Sudhanshu thinks that we are seeing the ethane signal more prominently over oil production because they are ready to capture it in ethane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7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idea that thermal-IR is sensitive to vertical distribution</a:t>
            </a:r>
          </a:p>
          <a:p>
            <a:endParaRPr lang="en-US" dirty="0"/>
          </a:p>
          <a:p>
            <a:r>
              <a:rPr lang="en-US" dirty="0"/>
              <a:t>Need to explicitly represent this to be able to compare with a model</a:t>
            </a:r>
          </a:p>
          <a:p>
            <a:endParaRPr lang="en-US" dirty="0"/>
          </a:p>
          <a:p>
            <a:r>
              <a:rPr lang="en-US" dirty="0"/>
              <a:t>This is a metric for where in the vertical column this is located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E2797-7F3F-5340-8D7C-AA00470E24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8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3A0A-19B8-789E-275E-73BAF9783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A046-1A0A-19A2-ABF7-D55912BCE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78D73-A2A5-6BD4-73EC-0B2A4E9E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1673C-3D2E-0618-691A-EAABB1F8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F0F5-B800-A0CF-CC3B-9A85A83B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7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7F5B-9BE5-0479-8401-154D52E8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45012-36A1-855E-BB7E-E938E1C3D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204EC-8F8F-7FDF-DCA9-2C14893E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92D87-93CB-49D2-E7BB-17027833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0A43-DEDF-6B00-0905-8C4606EE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A4CA5-9952-2FD6-1543-66964F357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A4C92-56B2-1D32-B166-25C1E8845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FF1C3-B930-2B37-FBCF-7EC49CA5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95B85-3AB7-C304-838E-11B8373F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1EB0E-CA49-B992-D452-33B2CE4A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3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DDC7-1CB4-2747-BA84-0BD7880A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E3892-87CB-07D4-2877-37C89D1B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3A832-FFFC-8E2D-0F83-317149FD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CEB4-C5CE-E58F-8FBA-DD9DD7D6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1F7D6-A8BA-B38C-EDC7-6EBEA918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CC7-B741-F037-9D85-0D320BE5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C75FA-74AC-B676-B42D-A7D3C02BE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072CF-8CED-BAD5-B756-E7E7F360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65C9-2DA9-7DB3-79A2-A25C352E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37C6-D35A-69C1-EE96-1BC606BA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E584-E4EE-18AF-39DE-32F3966F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58888-497F-52D2-E596-8C621EB3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534D7-0809-ED14-4AB8-18CEBA21F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C0B9B-A81A-43E2-722D-CEC90E5BE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BD09-7B40-DB73-821A-593F3E3B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429A6-C9FF-63FC-EE4D-A1C7C9EC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6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4C07-B175-2F1D-C5F7-2C327DF2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1F6B6-1A83-0A54-A406-A48BE9286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E4365-EC95-D460-61F9-B4553A24B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F7E20-A767-C67C-9E69-E8B492B6D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A48C7-43DD-90E2-E718-D644E03B7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15391-4B3C-E14E-833B-C57E7683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E3ADF-F8D8-4B53-85C1-6164455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15E53-0061-0017-093A-B2E37702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B214-8B90-5F11-4611-097932EE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CB797-C790-AA80-244E-E9271E5C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4EC66-2C6A-8CAC-E559-D3DF494C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8E148-9C14-BABF-8BD3-C0E328ED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21CC-0758-01A6-E41F-D6024EA6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2F3D8-5BBB-52D2-FFF7-47CFEB9F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07851-333F-FD77-B5D0-437B8BBC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2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C0E5-1726-074B-B4E1-6ABACBB4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33399-1C33-660E-A1FA-265C9FD4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5D2C1-1E3A-96BC-818C-398F03C68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C2691-684D-43EB-E5A2-774F142D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A1FFB-F79D-E6FC-8960-A5DDAB8A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680F3-439C-3E78-5349-0C5EFE4A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5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CB2D-92DC-DCA7-AF47-AE7EC652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F6DB97-CAEE-0B98-B765-0EFBAB18D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054C7-CED3-9079-DD45-8F6CE4175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128BE-EAAE-A18D-81EF-58D2D6D4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5D1B4-4C56-895E-5F0C-7D691D18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5EF0E-BA3D-CC99-6EE9-6F95565F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E41DE-5A07-7C5E-2D96-F3195B97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50CF9-4046-E074-E6A7-B906B85CC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04465-A990-6C83-7B0B-9EC94F543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7AB11-DD55-EB42-9ED0-95826304C740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26414-944A-30CA-B8B8-2017CA845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8E818-2905-2DEF-0085-983C9868E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AA72-CF83-E148-AEC9-3C7CEB12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acc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033E-8BEC-6103-4723-8427AE722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Space-based observations of tropospheric ethane map emissions from fossil fuel extraction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FAB8E-7736-BDD7-69F9-5FD59570A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3912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Jared F. Brewer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Dylan B. Millet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Vivienne H. Payne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Susan Kulawick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Corinne Vigouroux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Karen E. Cady-Pereira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Rick Pernak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Kelley C. Wells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Minqiang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Zhou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i="1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Minnesota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NASA Jet Propulsion Laboratory (JPL)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 Area Environmental Research Institute (BAER)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Royal Belgian Institute for Space Aeronomy (BIRA-IASB)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800" i="1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i="1" kern="1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Atmospheric Physics, Chinese Academy of Sciences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40D56C6E-A42A-026D-7512-D69C533E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6" y="113995"/>
            <a:ext cx="1835544" cy="1008368"/>
          </a:xfrm>
          <a:prstGeom prst="rect">
            <a:avLst/>
          </a:prstGeom>
        </p:spPr>
      </p:pic>
      <p:pic>
        <p:nvPicPr>
          <p:cNvPr id="5" name="Picture 12" descr="AWS Marketplace: Atmospheric and Environmental Research">
            <a:extLst>
              <a:ext uri="{FF2B5EF4-FFF2-40B4-BE49-F238E27FC236}">
                <a16:creationId xmlns:a16="http://schemas.microsoft.com/office/drawing/2014/main" id="{042CC18C-E0B5-913B-0947-A0366758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6" y="4136441"/>
            <a:ext cx="1991551" cy="9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About the NOAA emblem and logo | National Oceanic and ...">
            <a:extLst>
              <a:ext uri="{FF2B5EF4-FFF2-40B4-BE49-F238E27FC236}">
                <a16:creationId xmlns:a16="http://schemas.microsoft.com/office/drawing/2014/main" id="{FFCAAE33-5B3A-A9E4-2398-575E2429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9" y="2326296"/>
            <a:ext cx="1147788" cy="11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35AD123-5EC2-03D9-B150-D2DD83B6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42" y="2520936"/>
            <a:ext cx="1822782" cy="82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7ECE049-1FFE-D6F7-862C-DBE1C421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799" y="0"/>
            <a:ext cx="2162843" cy="180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7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E924-1547-79EE-5263-7C21CA26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With 10 predictors, our algorithm performs very well in the testing set, reproducing 88% of the ethane column variance.</a:t>
            </a:r>
          </a:p>
        </p:txBody>
      </p:sp>
      <p:pic>
        <p:nvPicPr>
          <p:cNvPr id="5" name="Content Placeholder 4" descr="A graph showing a red and blue line&#10;&#10;Description automatically generated">
            <a:extLst>
              <a:ext uri="{FF2B5EF4-FFF2-40B4-BE49-F238E27FC236}">
                <a16:creationId xmlns:a16="http://schemas.microsoft.com/office/drawing/2014/main" id="{CA35DA32-A50C-1C6E-FE23-C9CF2ED72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904" y="1443172"/>
            <a:ext cx="8799095" cy="541482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DBC97-FD80-885D-116D-EFE82AF43332}"/>
              </a:ext>
            </a:extLst>
          </p:cNvPr>
          <p:cNvSpPr txBox="1"/>
          <p:nvPr/>
        </p:nvSpPr>
        <p:spPr>
          <a:xfrm>
            <a:off x="273269" y="2312276"/>
            <a:ext cx="2984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Most important predictors: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 ethane HRI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 vertical distribution of ethane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Surface and atmospheric temperatures</a:t>
            </a:r>
          </a:p>
        </p:txBody>
      </p:sp>
    </p:spTree>
    <p:extLst>
      <p:ext uri="{BB962C8B-B14F-4D97-AF65-F5344CB8AC3E}">
        <p14:creationId xmlns:p14="http://schemas.microsoft.com/office/powerpoint/2010/main" val="340313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F043-8189-9644-DBB7-022004A1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evaluate the ethane retrieval using surface observations from the Network for the Detection of Atmospheric Composition Change (NDACC).</a:t>
            </a:r>
          </a:p>
        </p:txBody>
      </p:sp>
      <p:pic>
        <p:nvPicPr>
          <p:cNvPr id="5" name="Content Placeholder 4" descr="A map of the world with different colored labels&#10;&#10;Description automatically generated">
            <a:extLst>
              <a:ext uri="{FF2B5EF4-FFF2-40B4-BE49-F238E27FC236}">
                <a16:creationId xmlns:a16="http://schemas.microsoft.com/office/drawing/2014/main" id="{93623A64-B4A2-52B8-0276-0A8CD8290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702" b="9594"/>
          <a:stretch/>
        </p:blipFill>
        <p:spPr>
          <a:xfrm>
            <a:off x="1864895" y="1191126"/>
            <a:ext cx="10327105" cy="506529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9C51F-D559-1419-F4E0-FA90A75AD628}"/>
              </a:ext>
            </a:extLst>
          </p:cNvPr>
          <p:cNvSpPr txBox="1"/>
          <p:nvPr/>
        </p:nvSpPr>
        <p:spPr>
          <a:xfrm>
            <a:off x="36095" y="1552074"/>
            <a:ext cx="182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NDACC: ground-based solar Fourier Transform Infrared (FTIR) measurements in the near-IR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&lt;6% systemic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&lt;3% random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Good agreement with surface observations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E39D9-D8D5-EF2F-35D7-05EA58A97B43}"/>
              </a:ext>
            </a:extLst>
          </p:cNvPr>
          <p:cNvSpPr txBox="1"/>
          <p:nvPr/>
        </p:nvSpPr>
        <p:spPr>
          <a:xfrm>
            <a:off x="10113802" y="6211669"/>
            <a:ext cx="2078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Franco et al., 2015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Rinsland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1994</a:t>
            </a:r>
          </a:p>
        </p:txBody>
      </p:sp>
    </p:spTree>
    <p:extLst>
      <p:ext uri="{BB962C8B-B14F-4D97-AF65-F5344CB8AC3E}">
        <p14:creationId xmlns:p14="http://schemas.microsoft.com/office/powerpoint/2010/main" val="123781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6C50-8903-FAB2-E41E-46D585CA9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269683" cy="1325563"/>
          </a:xfrm>
        </p:spPr>
        <p:txBody>
          <a:bodyPr>
            <a:normAutofit/>
          </a:bodyPr>
          <a:lstStyle/>
          <a:p>
            <a:r>
              <a:rPr lang="en-US" sz="3000" dirty="0" err="1"/>
              <a:t>CrIS</a:t>
            </a:r>
            <a:r>
              <a:rPr lang="en-US" sz="3000" dirty="0"/>
              <a:t> ethane columns are well correlated with the NDACC observations but biased low a factor of two.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90488-3D6F-8D74-36C1-8C74DEF61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82696" y="1436890"/>
            <a:ext cx="8809304" cy="54211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7F6D7-36FC-F907-DE9A-8F36948C60CD}"/>
              </a:ext>
            </a:extLst>
          </p:cNvPr>
          <p:cNvSpPr txBox="1"/>
          <p:nvPr/>
        </p:nvSpPr>
        <p:spPr>
          <a:xfrm>
            <a:off x="1" y="1620072"/>
            <a:ext cx="3382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Relaxing the ±2 hours requirement has no effect.</a:t>
            </a:r>
          </a:p>
          <a:p>
            <a:pPr algn="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Comparing only to the specific pixel of the NDACC site increases slope to 0.75 with higher noise.</a:t>
            </a:r>
          </a:p>
          <a:p>
            <a:pPr algn="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We are uncertain why this underestimate exists.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D7E4B-3713-3C0E-7989-15F65CCB9209}"/>
              </a:ext>
            </a:extLst>
          </p:cNvPr>
          <p:cNvSpPr txBox="1"/>
          <p:nvPr/>
        </p:nvSpPr>
        <p:spPr>
          <a:xfrm>
            <a:off x="5381591" y="1750700"/>
            <a:ext cx="947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± 0.01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89DC5-BB85-0EFC-2C7A-48AC35F0D550}"/>
              </a:ext>
            </a:extLst>
          </p:cNvPr>
          <p:cNvSpPr txBox="1"/>
          <p:nvPr/>
        </p:nvSpPr>
        <p:spPr>
          <a:xfrm>
            <a:off x="5940882" y="2062082"/>
            <a:ext cx="947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± 0.1</a:t>
            </a:r>
          </a:p>
        </p:txBody>
      </p:sp>
    </p:spTree>
    <p:extLst>
      <p:ext uri="{BB962C8B-B14F-4D97-AF65-F5344CB8AC3E}">
        <p14:creationId xmlns:p14="http://schemas.microsoft.com/office/powerpoint/2010/main" val="90087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9505-D276-085A-5E81-CF2F02B4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9011" cy="1325563"/>
          </a:xfrm>
        </p:spPr>
        <p:txBody>
          <a:bodyPr>
            <a:normAutofit/>
          </a:bodyPr>
          <a:lstStyle/>
          <a:p>
            <a:r>
              <a:rPr lang="en-US" sz="3000" dirty="0"/>
              <a:t>Our first analysis of this data is aimed at the location with the highest global ethane HRI: the Permian basin (TX/NM).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A9D5-53B9-12D6-E0F6-253E64D3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008" y="2237386"/>
            <a:ext cx="4590003" cy="414549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Most productive oil-producing basin in the US and one of the largest in the world.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Fossil fuel production over this region has increased immensely since 2016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ED3B3A2-F34E-7411-A6EE-77264861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657"/>
          <a:stretch/>
        </p:blipFill>
        <p:spPr>
          <a:xfrm>
            <a:off x="9529011" y="20733"/>
            <a:ext cx="2662990" cy="68372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3FFD9D-96D8-C7DE-E837-FAFEB13CB507}"/>
              </a:ext>
            </a:extLst>
          </p:cNvPr>
          <p:cNvSpPr/>
          <p:nvPr/>
        </p:nvSpPr>
        <p:spPr>
          <a:xfrm>
            <a:off x="10262937" y="3970422"/>
            <a:ext cx="770022" cy="914400"/>
          </a:xfrm>
          <a:prstGeom prst="ellipse">
            <a:avLst/>
          </a:prstGeom>
          <a:noFill/>
          <a:ln w="76200">
            <a:solidFill>
              <a:srgbClr val="F74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9DBFCF-0A80-6B91-A93E-217E9101D473}"/>
              </a:ext>
            </a:extLst>
          </p:cNvPr>
          <p:cNvSpPr/>
          <p:nvPr/>
        </p:nvSpPr>
        <p:spPr>
          <a:xfrm>
            <a:off x="11077073" y="3970422"/>
            <a:ext cx="581527" cy="914400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87501-ED5A-C98D-7C46-5BA8F485C0E7}"/>
              </a:ext>
            </a:extLst>
          </p:cNvPr>
          <p:cNvSpPr txBox="1"/>
          <p:nvPr/>
        </p:nvSpPr>
        <p:spPr>
          <a:xfrm>
            <a:off x="0" y="5921212"/>
            <a:ext cx="1972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Barkley et al., 2021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Zhang et al., 2020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US EIA 2023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16B15B1-2BEF-214A-4B2F-04B9DC16F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45"/>
          <a:stretch/>
        </p:blipFill>
        <p:spPr>
          <a:xfrm>
            <a:off x="0" y="1654080"/>
            <a:ext cx="4894894" cy="354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9E24-4D21-E41B-3AC7-7EE6CF6A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How much would we have to scale up GEOS-Chem emissions to make the GEOS-Chem ethane column (𝜴</a:t>
            </a:r>
            <a:r>
              <a:rPr lang="en-US" sz="3000" baseline="-25000" dirty="0"/>
              <a:t>GC</a:t>
            </a:r>
            <a:r>
              <a:rPr lang="en-US" sz="3000" dirty="0"/>
              <a:t>) match our </a:t>
            </a:r>
            <a:r>
              <a:rPr lang="en-US" sz="3000" dirty="0" err="1"/>
              <a:t>CrIS</a:t>
            </a:r>
            <a:r>
              <a:rPr lang="en-US" sz="3000" dirty="0"/>
              <a:t> ethane columns (𝜴</a:t>
            </a:r>
            <a:r>
              <a:rPr lang="en-US" sz="3000" baseline="-25000" dirty="0" err="1"/>
              <a:t>CrIS</a:t>
            </a:r>
            <a:r>
              <a:rPr lang="en-US" sz="3000" dirty="0"/>
              <a:t>)?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6D1DBB-8A33-FFA6-70D5-B40D3793CAF5}"/>
              </a:ext>
            </a:extLst>
          </p:cNvPr>
          <p:cNvSpPr/>
          <p:nvPr/>
        </p:nvSpPr>
        <p:spPr>
          <a:xfrm>
            <a:off x="0" y="2651126"/>
            <a:ext cx="4150896" cy="27672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/>
              <a:t>GEOS-Chem 2019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GEOS-Chem version 14.1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MERRA-2 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0.5° x 0.625°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Ethane emissions from </a:t>
            </a:r>
            <a:r>
              <a:rPr lang="en-US" sz="1800" dirty="0" err="1"/>
              <a:t>Tzompa</a:t>
            </a:r>
            <a:r>
              <a:rPr lang="en-US" sz="1800" dirty="0"/>
              <a:t>-Sosa et al. (2017)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Scaled version of the 2011 NEI</a:t>
            </a:r>
          </a:p>
        </p:txBody>
      </p:sp>
    </p:spTree>
    <p:extLst>
      <p:ext uri="{BB962C8B-B14F-4D97-AF65-F5344CB8AC3E}">
        <p14:creationId xmlns:p14="http://schemas.microsoft.com/office/powerpoint/2010/main" val="378863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9E24-4D21-E41B-3AC7-7EE6CF6A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How much would we have to scale up GEOS-Chem emissions to make the GEOS-Chem ethane column (𝜴</a:t>
            </a:r>
            <a:r>
              <a:rPr lang="en-US" sz="3000" baseline="-25000" dirty="0"/>
              <a:t>GC</a:t>
            </a:r>
            <a:r>
              <a:rPr lang="en-US" sz="3000" dirty="0"/>
              <a:t>) match our </a:t>
            </a:r>
            <a:r>
              <a:rPr lang="en-US" sz="3000" dirty="0" err="1"/>
              <a:t>CrIS</a:t>
            </a:r>
            <a:r>
              <a:rPr lang="en-US" sz="3000" dirty="0"/>
              <a:t> ethane columns (𝜴</a:t>
            </a:r>
            <a:r>
              <a:rPr lang="en-US" sz="3000" baseline="-25000" dirty="0" err="1"/>
              <a:t>CrIS</a:t>
            </a:r>
            <a:r>
              <a:rPr lang="en-US" sz="3000" dirty="0"/>
              <a:t>)?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6D1DBB-8A33-FFA6-70D5-B40D3793CAF5}"/>
              </a:ext>
            </a:extLst>
          </p:cNvPr>
          <p:cNvSpPr/>
          <p:nvPr/>
        </p:nvSpPr>
        <p:spPr>
          <a:xfrm>
            <a:off x="0" y="2651126"/>
            <a:ext cx="4150896" cy="27672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/>
              <a:t>GEOS-Chem 2019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GEOS-Chem version 14.1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MERRA-2 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0.5° x 0.625°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Ethane emissions from </a:t>
            </a:r>
            <a:r>
              <a:rPr lang="en-US" sz="1800" dirty="0" err="1"/>
              <a:t>Tzompa</a:t>
            </a:r>
            <a:r>
              <a:rPr lang="en-US" sz="1800" dirty="0"/>
              <a:t>-Sosa et al. (2017)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Scaled version of the 2011 NEI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AAA29-C15C-2358-615D-77E432CFF0C9}"/>
              </a:ext>
            </a:extLst>
          </p:cNvPr>
          <p:cNvSpPr txBox="1"/>
          <p:nvPr/>
        </p:nvSpPr>
        <p:spPr>
          <a:xfrm>
            <a:off x="3513217" y="1264899"/>
            <a:ext cx="5474369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Apply Permian Emissions Multiplier (PEM) scaling factor to ethane emissions in the Delaware and Midland basins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754922-FCFC-C868-46A6-A68CC19E4611}"/>
              </a:ext>
            </a:extLst>
          </p:cNvPr>
          <p:cNvSpPr/>
          <p:nvPr/>
        </p:nvSpPr>
        <p:spPr>
          <a:xfrm>
            <a:off x="5546558" y="2758166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3C5B38-97EF-01A6-8C01-D9567E2CB4A2}"/>
              </a:ext>
            </a:extLst>
          </p:cNvPr>
          <p:cNvSpPr/>
          <p:nvPr/>
        </p:nvSpPr>
        <p:spPr>
          <a:xfrm>
            <a:off x="5546558" y="3496270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A783AE-312A-94E1-7839-97C69557F94B}"/>
              </a:ext>
            </a:extLst>
          </p:cNvPr>
          <p:cNvSpPr/>
          <p:nvPr/>
        </p:nvSpPr>
        <p:spPr>
          <a:xfrm>
            <a:off x="5546556" y="4547027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5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561C86B-40B9-A0EB-6493-CFEA0653B7B6}"/>
              </a:ext>
            </a:extLst>
          </p:cNvPr>
          <p:cNvSpPr/>
          <p:nvPr/>
        </p:nvSpPr>
        <p:spPr>
          <a:xfrm>
            <a:off x="5546557" y="5597784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722D1-FAC4-ABCB-E029-B619406E6343}"/>
              </a:ext>
            </a:extLst>
          </p:cNvPr>
          <p:cNvSpPr txBox="1"/>
          <p:nvPr/>
        </p:nvSpPr>
        <p:spPr>
          <a:xfrm rot="5400000">
            <a:off x="6479007" y="4024733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43EFA-80FC-3DDE-6634-803F5317C6D0}"/>
              </a:ext>
            </a:extLst>
          </p:cNvPr>
          <p:cNvSpPr txBox="1"/>
          <p:nvPr/>
        </p:nvSpPr>
        <p:spPr>
          <a:xfrm rot="5400000">
            <a:off x="6479007" y="506455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7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9E24-4D21-E41B-3AC7-7EE6CF6A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How much would we have to scale up GEOS-Chem emissions to make the GEOS-Chem ethane column (𝜴</a:t>
            </a:r>
            <a:r>
              <a:rPr lang="en-US" sz="3000" baseline="-25000" dirty="0"/>
              <a:t>GC</a:t>
            </a:r>
            <a:r>
              <a:rPr lang="en-US" sz="3000" dirty="0"/>
              <a:t>) match our </a:t>
            </a:r>
            <a:r>
              <a:rPr lang="en-US" sz="3000" dirty="0" err="1"/>
              <a:t>CrIS</a:t>
            </a:r>
            <a:r>
              <a:rPr lang="en-US" sz="3000" dirty="0"/>
              <a:t> ethane columns (𝜴</a:t>
            </a:r>
            <a:r>
              <a:rPr lang="en-US" sz="3000" baseline="-25000" dirty="0" err="1"/>
              <a:t>CrIS</a:t>
            </a:r>
            <a:r>
              <a:rPr lang="en-US" sz="3000" dirty="0"/>
              <a:t>)?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6D1DBB-8A33-FFA6-70D5-B40D3793CAF5}"/>
              </a:ext>
            </a:extLst>
          </p:cNvPr>
          <p:cNvSpPr/>
          <p:nvPr/>
        </p:nvSpPr>
        <p:spPr>
          <a:xfrm>
            <a:off x="0" y="2651126"/>
            <a:ext cx="4150896" cy="27672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/>
              <a:t>GEOS-Chem 2019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GEOS-Chem version 14.1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MERRA-2 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0.5° x 0.625°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Ethane emissions from </a:t>
            </a:r>
            <a:r>
              <a:rPr lang="en-US" sz="1800" dirty="0" err="1"/>
              <a:t>Tzompa</a:t>
            </a:r>
            <a:r>
              <a:rPr lang="en-US" sz="1800" dirty="0"/>
              <a:t>-Sosa et al. (2017)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Scaled version of the 2011 NEI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AAA29-C15C-2358-615D-77E432CFF0C9}"/>
              </a:ext>
            </a:extLst>
          </p:cNvPr>
          <p:cNvSpPr txBox="1"/>
          <p:nvPr/>
        </p:nvSpPr>
        <p:spPr>
          <a:xfrm>
            <a:off x="3513217" y="1264899"/>
            <a:ext cx="5474369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Apply Permian Emissions Multiplier (PEM) scaling factor to ethane emissions in the Delaware and Midland basins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754922-FCFC-C868-46A6-A68CC19E4611}"/>
              </a:ext>
            </a:extLst>
          </p:cNvPr>
          <p:cNvSpPr/>
          <p:nvPr/>
        </p:nvSpPr>
        <p:spPr>
          <a:xfrm>
            <a:off x="5546558" y="2758166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3C5B38-97EF-01A6-8C01-D9567E2CB4A2}"/>
              </a:ext>
            </a:extLst>
          </p:cNvPr>
          <p:cNvSpPr/>
          <p:nvPr/>
        </p:nvSpPr>
        <p:spPr>
          <a:xfrm>
            <a:off x="5546558" y="3496270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A783AE-312A-94E1-7839-97C69557F94B}"/>
              </a:ext>
            </a:extLst>
          </p:cNvPr>
          <p:cNvSpPr/>
          <p:nvPr/>
        </p:nvSpPr>
        <p:spPr>
          <a:xfrm>
            <a:off x="5546556" y="4547027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5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561C86B-40B9-A0EB-6493-CFEA0653B7B6}"/>
              </a:ext>
            </a:extLst>
          </p:cNvPr>
          <p:cNvSpPr/>
          <p:nvPr/>
        </p:nvSpPr>
        <p:spPr>
          <a:xfrm>
            <a:off x="5546557" y="5597784"/>
            <a:ext cx="2009273" cy="5293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PEM = 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722D1-FAC4-ABCB-E029-B619406E6343}"/>
              </a:ext>
            </a:extLst>
          </p:cNvPr>
          <p:cNvSpPr txBox="1"/>
          <p:nvPr/>
        </p:nvSpPr>
        <p:spPr>
          <a:xfrm rot="5400000">
            <a:off x="6479007" y="4024733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43EFA-80FC-3DDE-6634-803F5317C6D0}"/>
              </a:ext>
            </a:extLst>
          </p:cNvPr>
          <p:cNvSpPr txBox="1"/>
          <p:nvPr/>
        </p:nvSpPr>
        <p:spPr>
          <a:xfrm rot="5400000">
            <a:off x="6479007" y="506455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C17DDF76-BCBB-F073-C811-38889E1FD95D}"/>
              </a:ext>
            </a:extLst>
          </p:cNvPr>
          <p:cNvCxnSpPr>
            <a:cxnSpLocks/>
          </p:cNvCxnSpPr>
          <p:nvPr/>
        </p:nvCxnSpPr>
        <p:spPr>
          <a:xfrm>
            <a:off x="7555831" y="3760965"/>
            <a:ext cx="1395658" cy="453189"/>
          </a:xfrm>
          <a:prstGeom prst="curved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76C376-E725-372F-FCC1-D307408A9D93}"/>
              </a:ext>
            </a:extLst>
          </p:cNvPr>
          <p:cNvSpPr/>
          <p:nvPr/>
        </p:nvSpPr>
        <p:spPr>
          <a:xfrm>
            <a:off x="8966457" y="4020739"/>
            <a:ext cx="1380692" cy="63548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</a:t>
            </a:r>
            <a:r>
              <a:rPr lang="en-US" sz="1800" dirty="0"/>
              <a:t>𝜴</a:t>
            </a:r>
            <a:r>
              <a:rPr lang="en-US" sz="1800" baseline="-25000" dirty="0"/>
              <a:t>GC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3F546D7-42F8-4A6B-CDA5-16984AC4F683}"/>
              </a:ext>
            </a:extLst>
          </p:cNvPr>
          <p:cNvSpPr/>
          <p:nvPr/>
        </p:nvSpPr>
        <p:spPr>
          <a:xfrm>
            <a:off x="8951489" y="2994871"/>
            <a:ext cx="1395659" cy="76609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Observed </a:t>
            </a:r>
            <a:r>
              <a:rPr lang="en-US" sz="1800" dirty="0"/>
              <a:t>𝜴</a:t>
            </a:r>
            <a:r>
              <a:rPr lang="en-US" baseline="-25000" dirty="0" err="1"/>
              <a:t>CrIS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E067F1-622F-06BD-A857-357CF4C0E3DC}"/>
              </a:ext>
            </a:extLst>
          </p:cNvPr>
          <p:cNvCxnSpPr>
            <a:cxnSpLocks/>
          </p:cNvCxnSpPr>
          <p:nvPr/>
        </p:nvCxnSpPr>
        <p:spPr>
          <a:xfrm flipH="1" flipV="1">
            <a:off x="9649319" y="3760965"/>
            <a:ext cx="7484" cy="285788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77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1626-27F4-9E9D-3D3C-9473FC8B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This is what the average difference between 𝜴</a:t>
            </a:r>
            <a:r>
              <a:rPr lang="en-US" sz="3000" baseline="-25000" dirty="0" err="1"/>
              <a:t>CrIS</a:t>
            </a:r>
            <a:r>
              <a:rPr lang="en-US" sz="3000" dirty="0"/>
              <a:t> and 𝜴</a:t>
            </a:r>
            <a:r>
              <a:rPr lang="en-US" sz="3000" baseline="-25000" dirty="0"/>
              <a:t>GC </a:t>
            </a:r>
            <a:r>
              <a:rPr lang="en-US" sz="3000" dirty="0"/>
              <a:t>looks like over the Permian for 2019, suggesting GEOS-Chem underestimates by 7.4x on average.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B2561-772A-DFFA-25F1-A2FB96E5D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791327" y="1205247"/>
            <a:ext cx="8975558" cy="552342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BB7BD-6143-D606-6DFA-1AF24E6812C9}"/>
              </a:ext>
            </a:extLst>
          </p:cNvPr>
          <p:cNvSpPr txBox="1"/>
          <p:nvPr/>
        </p:nvSpPr>
        <p:spPr>
          <a:xfrm>
            <a:off x="6386928" y="1386426"/>
            <a:ext cx="528191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F9BFF"/>
                </a:solidFill>
              </a:rPr>
              <a:t>Scaling Factor = 1 – </a:t>
            </a:r>
            <a:r>
              <a:rPr lang="en-US" sz="2800" b="1" i="1" dirty="0">
                <a:solidFill>
                  <a:srgbClr val="2F9BFF"/>
                </a:solidFill>
              </a:rPr>
              <a:t>a priori</a:t>
            </a:r>
            <a:endParaRPr lang="en-US" sz="2800" b="1" dirty="0">
              <a:solidFill>
                <a:srgbClr val="2F9BFF"/>
              </a:solidFill>
            </a:endParaRPr>
          </a:p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Scaling Factor = 7.4 –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</a:rPr>
              <a:t>a posteriori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661752-D903-AC4B-2334-8773176AB5C2}"/>
              </a:ext>
            </a:extLst>
          </p:cNvPr>
          <p:cNvSpPr/>
          <p:nvPr/>
        </p:nvSpPr>
        <p:spPr>
          <a:xfrm>
            <a:off x="4054630" y="1576554"/>
            <a:ext cx="633484" cy="731217"/>
          </a:xfrm>
          <a:prstGeom prst="ellipse">
            <a:avLst/>
          </a:prstGeom>
          <a:noFill/>
          <a:ln w="38100">
            <a:solidFill>
              <a:srgbClr val="2F9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A08C8F-025F-DEFC-C73C-70926D80720A}"/>
              </a:ext>
            </a:extLst>
          </p:cNvPr>
          <p:cNvSpPr/>
          <p:nvPr/>
        </p:nvSpPr>
        <p:spPr>
          <a:xfrm>
            <a:off x="8577942" y="3933371"/>
            <a:ext cx="449943" cy="534278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7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3F22A-828F-A3D3-7E59-5404194F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Extending this technique shows an ethane emissions that is higher than our prior and correlated with fossil fuel production in the Permian.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408EED8-4A26-F970-0211-66F93556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6080" y="1155895"/>
            <a:ext cx="9265920" cy="57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3F22A-828F-A3D3-7E59-5404194F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Our retrieval is still low compared with most available observations of ethane and methane, assuming an 18% </a:t>
            </a:r>
            <a:r>
              <a:rPr lang="en-US" sz="3000" dirty="0" err="1"/>
              <a:t>Ethane:Methane</a:t>
            </a:r>
            <a:r>
              <a:rPr lang="en-US" sz="3000" dirty="0"/>
              <a:t> emissions ratio.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88A5E-1A1A-1AA5-59BA-70A5003F3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26080" y="1155895"/>
            <a:ext cx="9265920" cy="57021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98C00B-B3D0-39ED-2BD2-99AED44C3D71}"/>
              </a:ext>
            </a:extLst>
          </p:cNvPr>
          <p:cNvSpPr txBox="1"/>
          <p:nvPr/>
        </p:nvSpPr>
        <p:spPr>
          <a:xfrm>
            <a:off x="0" y="2644170"/>
            <a:ext cx="292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Barkley et al. (2021) inversion is based upon ACT-America observations</a:t>
            </a:r>
          </a:p>
        </p:txBody>
      </p:sp>
    </p:spTree>
    <p:extLst>
      <p:ext uri="{BB962C8B-B14F-4D97-AF65-F5344CB8AC3E}">
        <p14:creationId xmlns:p14="http://schemas.microsoft.com/office/powerpoint/2010/main" val="423078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7F42-09BF-A602-32BD-F682DFDD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Ethane is the most abundant NMHC in the background atmosphere, with a 2-month atmospheric lifetime, and consequent impacts on O</a:t>
            </a:r>
            <a:r>
              <a:rPr lang="en-US" sz="3000" baseline="-25000" dirty="0"/>
              <a:t>3</a:t>
            </a:r>
            <a:r>
              <a:rPr lang="en-US" sz="3000" dirty="0"/>
              <a:t>, PAN, and OH.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40F63BB2-4D2C-CA03-8F1A-739BFB56E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687" y="1146230"/>
            <a:ext cx="4533921" cy="3931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617DB-5CA4-91BB-9F8F-632716940F9C}"/>
              </a:ext>
            </a:extLst>
          </p:cNvPr>
          <p:cNvSpPr txBox="1"/>
          <p:nvPr/>
        </p:nvSpPr>
        <p:spPr>
          <a:xfrm>
            <a:off x="9690802" y="5380672"/>
            <a:ext cx="25011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Simpson et al., 2012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Tzompa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-Sosa et al., 2017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Tribby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2022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Adedji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2022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Dalsøren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AEEAB-032B-BA4A-5AA7-9393A8871A0E}"/>
              </a:ext>
            </a:extLst>
          </p:cNvPr>
          <p:cNvSpPr/>
          <p:nvPr/>
        </p:nvSpPr>
        <p:spPr>
          <a:xfrm>
            <a:off x="8155576" y="1325563"/>
            <a:ext cx="402956" cy="418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68737-E1F9-8A09-F4A3-D62553715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92" y="2095498"/>
            <a:ext cx="7882853" cy="41280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Fossil fuels are the largest source (7-13 </a:t>
            </a:r>
            <a:r>
              <a:rPr lang="en-US" dirty="0" err="1"/>
              <a:t>Tg</a:t>
            </a:r>
            <a:r>
              <a:rPr lang="en-US" dirty="0"/>
              <a:t> yr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Biomass burning and biofuels are together ~2-8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yr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Natural sources are uncertain but potentially as high as 2-6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yr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Bottom-up studies of ethane consistently underestimate emissions when compared with top-down studies</a:t>
            </a:r>
          </a:p>
          <a:p>
            <a:r>
              <a:rPr lang="en-US" dirty="0"/>
              <a:t>Used on regional scales to partition fossil vs non-fossil emissions but there’s not enough data to do that globally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61DC1F-26F1-8FFC-8B99-5A118F81683F}"/>
              </a:ext>
            </a:extLst>
          </p:cNvPr>
          <p:cNvSpPr/>
          <p:nvPr/>
        </p:nvSpPr>
        <p:spPr>
          <a:xfrm>
            <a:off x="7684955" y="1325562"/>
            <a:ext cx="402956" cy="418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92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9A1D-B057-A8C0-E3E9-6B43C1EF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If we a apply a factor of 2 scalar, as our NDACC results suggested we should, we get a time series that much more closely fits these observations.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2BC31-0668-161E-11E2-84B37E127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13887" y="1148392"/>
            <a:ext cx="9278113" cy="5709608"/>
          </a:xfrm>
        </p:spPr>
      </p:pic>
    </p:spTree>
    <p:extLst>
      <p:ext uri="{BB962C8B-B14F-4D97-AF65-F5344CB8AC3E}">
        <p14:creationId xmlns:p14="http://schemas.microsoft.com/office/powerpoint/2010/main" val="421481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F6D2-F64E-7934-E73B-588056AF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scaled emissions minimize the difference between 𝜴</a:t>
            </a:r>
            <a:r>
              <a:rPr lang="en-US" sz="3000" baseline="-25000" dirty="0" err="1"/>
              <a:t>CrIS</a:t>
            </a:r>
            <a:r>
              <a:rPr lang="en-US" sz="3000" dirty="0"/>
              <a:t> and 𝜴</a:t>
            </a:r>
            <a:r>
              <a:rPr lang="en-US" sz="3000" baseline="-25000" dirty="0"/>
              <a:t>GC</a:t>
            </a:r>
            <a:r>
              <a:rPr lang="en-US" sz="3000" dirty="0"/>
              <a:t> on average, but they are spatially misaligned because the spatial pattern of GC emissions are wrong.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D9861-5E10-CA14-D536-07352F9E0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290" b="11290"/>
          <a:stretch/>
        </p:blipFill>
        <p:spPr>
          <a:xfrm>
            <a:off x="2659345" y="1438177"/>
            <a:ext cx="9437767" cy="44964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0B132-8707-3CB1-6F2C-D35134342F0D}"/>
              </a:ext>
            </a:extLst>
          </p:cNvPr>
          <p:cNvSpPr txBox="1"/>
          <p:nvPr/>
        </p:nvSpPr>
        <p:spPr>
          <a:xfrm>
            <a:off x="9690802" y="5934670"/>
            <a:ext cx="2501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Barkley et al., 2021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Tzompa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-Sosa et al., 2017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Tribby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E861F-5649-B1F5-E3DD-A82D3A68B073}"/>
              </a:ext>
            </a:extLst>
          </p:cNvPr>
          <p:cNvSpPr txBox="1"/>
          <p:nvPr/>
        </p:nvSpPr>
        <p:spPr>
          <a:xfrm>
            <a:off x="63259" y="2475954"/>
            <a:ext cx="2596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Remember, our retrieval is biased low by up to a factor of 2 relative to NDACC observations.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81029-9975-4CCF-4C11-B4D3C7A605A1}"/>
              </a:ext>
            </a:extLst>
          </p:cNvPr>
          <p:cNvSpPr txBox="1"/>
          <p:nvPr/>
        </p:nvSpPr>
        <p:spPr>
          <a:xfrm>
            <a:off x="2659345" y="158860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622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E8B0-D772-0CD1-9AC3-C540FEA3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Our immediate next steps involve using better tools to tackle the question of ‘how much ethane do our observations suggest is being emitted’.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5798-09A6-7E27-728B-4CD7421C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742"/>
            <a:ext cx="10515600" cy="3774574"/>
          </a:xfrm>
        </p:spPr>
        <p:txBody>
          <a:bodyPr>
            <a:normAutofit/>
          </a:bodyPr>
          <a:lstStyle/>
          <a:p>
            <a:r>
              <a:rPr lang="en-US" dirty="0"/>
              <a:t>Use the CHEEREIO GEOS-Chem LETKF framework to derive new maps of ethane emissions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Investigate the underestimate in our </a:t>
            </a:r>
            <a:r>
              <a:rPr lang="en-US" dirty="0" err="1"/>
              <a:t>CrIS</a:t>
            </a:r>
            <a:r>
              <a:rPr lang="en-US" dirty="0"/>
              <a:t> ethane column</a:t>
            </a:r>
          </a:p>
          <a:p>
            <a:endParaRPr lang="en-US" dirty="0"/>
          </a:p>
          <a:p>
            <a:r>
              <a:rPr lang="en-US" dirty="0"/>
              <a:t>Think about averaging kernels for this kind of ML-based retrieval</a:t>
            </a:r>
          </a:p>
        </p:txBody>
      </p:sp>
    </p:spTree>
    <p:extLst>
      <p:ext uri="{BB962C8B-B14F-4D97-AF65-F5344CB8AC3E}">
        <p14:creationId xmlns:p14="http://schemas.microsoft.com/office/powerpoint/2010/main" val="116556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E6C6-5285-3B20-B98A-AA6FF42B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97EB8-0582-70CF-1CC7-B21CD4A97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Keep an eye out for our pub – we just submitted our response to reviewers and hope to have this out before too long.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used in this presentation were obtained from Brian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Vasel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Nicholas Jones, Dr. Clare Paton-Walsh, Dr. David Griffith, Dr. V.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Duflot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Justus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Notholt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Richard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Michel Grutter de la Mora,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Radjkoemar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Nanda, Dr. T.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Nagahama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Emilio Cuevas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Aguiló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Kimberly Strong, Dr. Ralf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Sussmann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Dr. Maria Makarova as part of the Network for the Detection of Atmospheric Composition Change (NDACC) and are available through the NDACC website (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www.ndacc.org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71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E8B0-D772-0CD1-9AC3-C540FEA3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Our immediate next steps involve using better tools to tackle the question of ‘how much ethane do our observations suggest is being emitted’.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5798-09A6-7E27-728B-4CD7421C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90"/>
            <a:ext cx="10515600" cy="4797258"/>
          </a:xfrm>
        </p:spPr>
        <p:txBody>
          <a:bodyPr>
            <a:normAutofit/>
          </a:bodyPr>
          <a:lstStyle/>
          <a:p>
            <a:r>
              <a:rPr lang="en-US" dirty="0"/>
              <a:t>Add a second layer of auxiliary training to the ML framework to account for the factor-of-two underestimate</a:t>
            </a:r>
          </a:p>
          <a:p>
            <a:endParaRPr lang="en-US" dirty="0"/>
          </a:p>
          <a:p>
            <a:r>
              <a:rPr lang="en-US" dirty="0"/>
              <a:t>Broaden the comparison with NDACC observations to include TCCON sites where ethane observations are available</a:t>
            </a:r>
          </a:p>
          <a:p>
            <a:pPr lvl="1"/>
            <a:r>
              <a:rPr lang="en-US" dirty="0"/>
              <a:t>Especially where aircraft observations can also be compared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Investigate trends in ethane over time</a:t>
            </a:r>
          </a:p>
          <a:p>
            <a:endParaRPr lang="en-US" dirty="0"/>
          </a:p>
          <a:p>
            <a:r>
              <a:rPr lang="en-US" dirty="0"/>
              <a:t>Think about averaging kernels for this kind of ML-based retrieval</a:t>
            </a:r>
          </a:p>
        </p:txBody>
      </p:sp>
    </p:spTree>
    <p:extLst>
      <p:ext uri="{BB962C8B-B14F-4D97-AF65-F5344CB8AC3E}">
        <p14:creationId xmlns:p14="http://schemas.microsoft.com/office/powerpoint/2010/main" val="3367052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CBCB-DAF6-537E-DC41-723484A1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This is a wildfire plume from the January 2020 Australian wildfires, observed over the southern Pacific and defined using </a:t>
            </a:r>
            <a:r>
              <a:rPr lang="en-US" sz="3000" dirty="0" err="1"/>
              <a:t>CrIS</a:t>
            </a:r>
            <a:r>
              <a:rPr lang="en-US" sz="3000" dirty="0"/>
              <a:t> CO values.</a:t>
            </a:r>
          </a:p>
        </p:txBody>
      </p:sp>
      <p:pic>
        <p:nvPicPr>
          <p:cNvPr id="5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5B1498C3-795B-9741-C4F7-BF49448FC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955" b="22260"/>
          <a:stretch/>
        </p:blipFill>
        <p:spPr>
          <a:xfrm>
            <a:off x="1" y="1250074"/>
            <a:ext cx="3477126" cy="42603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7C737-C382-6A48-B375-20E216F50081}"/>
              </a:ext>
            </a:extLst>
          </p:cNvPr>
          <p:cNvSpPr txBox="1"/>
          <p:nvPr/>
        </p:nvSpPr>
        <p:spPr>
          <a:xfrm>
            <a:off x="4056647" y="3699734"/>
            <a:ext cx="2815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cloud-screened using the difference between brightness temperature and skin temperature at 900 cm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8F26A9FE-1A77-DD4F-B58B-89B8EDA1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9" t="80887" r="12409" b="5282"/>
          <a:stretch/>
        </p:blipFill>
        <p:spPr>
          <a:xfrm>
            <a:off x="164432" y="5607926"/>
            <a:ext cx="6087978" cy="757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633C9-6A8D-2B47-BA1C-175BA294258F}"/>
              </a:ext>
            </a:extLst>
          </p:cNvPr>
          <p:cNvSpPr/>
          <p:nvPr/>
        </p:nvSpPr>
        <p:spPr>
          <a:xfrm>
            <a:off x="1503948" y="1379914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2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CBCB-DAF6-537E-DC41-723484A1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In this isolated plume, we can the peak-</a:t>
            </a:r>
            <a:r>
              <a:rPr lang="en-US" sz="3000" dirty="0" err="1"/>
              <a:t>offpeak</a:t>
            </a:r>
            <a:r>
              <a:rPr lang="en-US" sz="3000" dirty="0"/>
              <a:t> residual difference at the eight highest ethane absorption peaks to find an ethane signal from </a:t>
            </a:r>
            <a:r>
              <a:rPr lang="en-US" sz="3000" dirty="0" err="1"/>
              <a:t>CrIS</a:t>
            </a:r>
            <a:r>
              <a:rPr lang="en-US" sz="3000" dirty="0"/>
              <a:t>.</a:t>
            </a:r>
          </a:p>
        </p:txBody>
      </p:sp>
      <p:pic>
        <p:nvPicPr>
          <p:cNvPr id="5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5B1498C3-795B-9741-C4F7-BF49448FC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955" b="22260"/>
          <a:stretch/>
        </p:blipFill>
        <p:spPr>
          <a:xfrm>
            <a:off x="1" y="1250074"/>
            <a:ext cx="3477126" cy="4260390"/>
          </a:xfrm>
        </p:spPr>
      </p:pic>
      <p:pic>
        <p:nvPicPr>
          <p:cNvPr id="3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8F26A9FE-1A77-DD4F-B58B-89B8EDA1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9" t="80887" r="12409" b="5282"/>
          <a:stretch/>
        </p:blipFill>
        <p:spPr>
          <a:xfrm>
            <a:off x="164432" y="5607926"/>
            <a:ext cx="6087978" cy="757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633C9-6A8D-2B47-BA1C-175BA294258F}"/>
              </a:ext>
            </a:extLst>
          </p:cNvPr>
          <p:cNvSpPr/>
          <p:nvPr/>
        </p:nvSpPr>
        <p:spPr>
          <a:xfrm>
            <a:off x="1503948" y="1379914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FFFA69AA-4DF4-E73E-F71E-0D244FAC0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73" t="-1480" r="-4675" b="23740"/>
          <a:stretch/>
        </p:blipFill>
        <p:spPr>
          <a:xfrm>
            <a:off x="3445235" y="1177504"/>
            <a:ext cx="3152751" cy="4260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8014A8-058E-3762-32B2-9440223F56D7}"/>
              </a:ext>
            </a:extLst>
          </p:cNvPr>
          <p:cNvSpPr/>
          <p:nvPr/>
        </p:nvSpPr>
        <p:spPr>
          <a:xfrm>
            <a:off x="3229237" y="1426766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id of lines on a black background&#10;&#10;Description automatically generated">
            <a:extLst>
              <a:ext uri="{FF2B5EF4-FFF2-40B4-BE49-F238E27FC236}">
                <a16:creationId xmlns:a16="http://schemas.microsoft.com/office/drawing/2014/main" id="{31AE118D-BFB9-9CFA-5B4F-409264360F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6"/>
          <a:stretch/>
        </p:blipFill>
        <p:spPr bwMode="auto">
          <a:xfrm>
            <a:off x="6597986" y="1911851"/>
            <a:ext cx="5285585" cy="2851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21CE0-2122-E7B0-D4C0-1B354DEE596F}"/>
              </a:ext>
            </a:extLst>
          </p:cNvPr>
          <p:cNvSpPr txBox="1"/>
          <p:nvPr/>
        </p:nvSpPr>
        <p:spPr>
          <a:xfrm>
            <a:off x="6741982" y="4731657"/>
            <a:ext cx="5285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 used the mean difference between the peak and its left and right shoulders for each of the 8 wavenumbers with the  highest ethane absorption.</a:t>
            </a:r>
          </a:p>
        </p:txBody>
      </p:sp>
    </p:spTree>
    <p:extLst>
      <p:ext uri="{BB962C8B-B14F-4D97-AF65-F5344CB8AC3E}">
        <p14:creationId xmlns:p14="http://schemas.microsoft.com/office/powerpoint/2010/main" val="230732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CBCB-DAF6-537E-DC41-723484A1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ethane HRI gives a much less noisy and more coherent signal, with clear correlation with the </a:t>
            </a:r>
            <a:r>
              <a:rPr lang="en-US" sz="3000" dirty="0" err="1"/>
              <a:t>CrIS</a:t>
            </a:r>
            <a:r>
              <a:rPr lang="en-US" sz="3000" dirty="0"/>
              <a:t> CO.</a:t>
            </a:r>
          </a:p>
        </p:txBody>
      </p:sp>
      <p:pic>
        <p:nvPicPr>
          <p:cNvPr id="5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5B1498C3-795B-9741-C4F7-BF49448FC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955" b="22260"/>
          <a:stretch/>
        </p:blipFill>
        <p:spPr>
          <a:xfrm>
            <a:off x="1" y="1250074"/>
            <a:ext cx="3477126" cy="4260390"/>
          </a:xfrm>
        </p:spPr>
      </p:pic>
      <p:pic>
        <p:nvPicPr>
          <p:cNvPr id="3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8F26A9FE-1A77-DD4F-B58B-89B8EDA1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9" t="80887" r="12409" b="5282"/>
          <a:stretch/>
        </p:blipFill>
        <p:spPr>
          <a:xfrm>
            <a:off x="164432" y="5607926"/>
            <a:ext cx="6087978" cy="757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633C9-6A8D-2B47-BA1C-175BA294258F}"/>
              </a:ext>
            </a:extLst>
          </p:cNvPr>
          <p:cNvSpPr/>
          <p:nvPr/>
        </p:nvSpPr>
        <p:spPr>
          <a:xfrm>
            <a:off x="1503948" y="1379914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FFFA69AA-4DF4-E73E-F71E-0D244FAC0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73" t="-1480" r="-4675" b="23740"/>
          <a:stretch/>
        </p:blipFill>
        <p:spPr>
          <a:xfrm>
            <a:off x="3445235" y="1177504"/>
            <a:ext cx="3152751" cy="4260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8014A8-058E-3762-32B2-9440223F56D7}"/>
              </a:ext>
            </a:extLst>
          </p:cNvPr>
          <p:cNvSpPr/>
          <p:nvPr/>
        </p:nvSpPr>
        <p:spPr>
          <a:xfrm>
            <a:off x="3229237" y="1426766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A group of different colored letters&#10;&#10;Description automatically generated">
            <a:extLst>
              <a:ext uri="{FF2B5EF4-FFF2-40B4-BE49-F238E27FC236}">
                <a16:creationId xmlns:a16="http://schemas.microsoft.com/office/drawing/2014/main" id="{2CDEB09A-5C9A-AFF5-75F0-1D14E1845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54" t="-1324" r="31180" b="26142"/>
          <a:stretch/>
        </p:blipFill>
        <p:spPr>
          <a:xfrm>
            <a:off x="6252410" y="1177504"/>
            <a:ext cx="2757714" cy="41202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9C28FD-0020-102D-D09E-61FB12A9BF00}"/>
              </a:ext>
            </a:extLst>
          </p:cNvPr>
          <p:cNvSpPr/>
          <p:nvPr/>
        </p:nvSpPr>
        <p:spPr>
          <a:xfrm>
            <a:off x="6625004" y="1354923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19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25F53-3803-070E-B346-5A7924DA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0" r="35579"/>
          <a:stretch/>
        </p:blipFill>
        <p:spPr>
          <a:xfrm>
            <a:off x="321731" y="1570943"/>
            <a:ext cx="5133201" cy="5201056"/>
          </a:xfrm>
          <a:prstGeom prst="rect">
            <a:avLst/>
          </a:prstGeom>
        </p:spPr>
      </p:pic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8CE538EC-7CF1-3624-402E-6544A92FF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" r="1183"/>
          <a:stretch/>
        </p:blipFill>
        <p:spPr>
          <a:xfrm>
            <a:off x="5557427" y="1172492"/>
            <a:ext cx="5308766" cy="53730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46FFA-6315-44A8-4523-2E978F39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This is </a:t>
            </a:r>
            <a:r>
              <a:rPr lang="en-US" sz="3000" dirty="0" err="1"/>
              <a:t>Hassi</a:t>
            </a:r>
            <a:r>
              <a:rPr lang="en-US" sz="3000" dirty="0"/>
              <a:t> </a:t>
            </a:r>
            <a:r>
              <a:rPr lang="en-US" sz="3000" dirty="0" err="1"/>
              <a:t>Messaoud</a:t>
            </a:r>
            <a:r>
              <a:rPr lang="en-US" sz="3000" dirty="0"/>
              <a:t> OML75, which leaked an average of 30 tons methane per hour continuously between 1/3/20-2/8/20.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BFB80-3F17-F4FF-A72B-080F1791F601}"/>
              </a:ext>
            </a:extLst>
          </p:cNvPr>
          <p:cNvSpPr txBox="1"/>
          <p:nvPr/>
        </p:nvSpPr>
        <p:spPr>
          <a:xfrm>
            <a:off x="10037258" y="5934670"/>
            <a:ext cx="2153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Scarpelli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(2022)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Pandey et al. (2023)</a:t>
            </a:r>
          </a:p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Varon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(2021)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6E4E6E9-89FE-00BA-A03D-50BF5D634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02" t="49157" r="24118" b="-995"/>
          <a:stretch/>
        </p:blipFill>
        <p:spPr>
          <a:xfrm>
            <a:off x="6070514" y="2830284"/>
            <a:ext cx="2037966" cy="2664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3DCA07-1C91-A27F-8487-73213D038EA4}"/>
              </a:ext>
            </a:extLst>
          </p:cNvPr>
          <p:cNvSpPr/>
          <p:nvPr/>
        </p:nvSpPr>
        <p:spPr>
          <a:xfrm>
            <a:off x="9114973" y="2467427"/>
            <a:ext cx="609600" cy="7257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61C20E-E1DC-C05D-3FE7-E81A84E43204}"/>
              </a:ext>
            </a:extLst>
          </p:cNvPr>
          <p:cNvSpPr/>
          <p:nvPr/>
        </p:nvSpPr>
        <p:spPr>
          <a:xfrm>
            <a:off x="6215024" y="2879764"/>
            <a:ext cx="243835" cy="31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EB44-69B4-6CE9-A718-202DA247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95674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train 10 instances of a feed-forward ANN using 10 different predictors.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3F8D2-C8CE-D31D-76A7-778731BDD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361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Ethane HRI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baseline="-25000" dirty="0"/>
              <a:t>90</a:t>
            </a:r>
            <a:r>
              <a:rPr lang="en-US" dirty="0"/>
              <a:t> (measure of vertical distribution of the ethane column)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View 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Surface Pressure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Column Water Vapor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Skin Temperature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Surface Air Temperature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860 </a:t>
            </a:r>
            <a:r>
              <a:rPr lang="en-US" dirty="0" err="1"/>
              <a:t>hPa</a:t>
            </a:r>
            <a:r>
              <a:rPr lang="en-US" dirty="0"/>
              <a:t> Temperature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630 </a:t>
            </a:r>
            <a:r>
              <a:rPr lang="en-US" dirty="0" err="1"/>
              <a:t>hPa</a:t>
            </a:r>
            <a:r>
              <a:rPr lang="en-US" dirty="0"/>
              <a:t> Temperature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230 </a:t>
            </a:r>
            <a:r>
              <a:rPr lang="en-US" dirty="0" err="1"/>
              <a:t>hPa</a:t>
            </a:r>
            <a:r>
              <a:rPr lang="en-US" dirty="0"/>
              <a:t> Temperature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6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280141-F06B-AA5F-EF71-DFAE72C7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" t="13669" r="1097" b="59666"/>
          <a:stretch/>
        </p:blipFill>
        <p:spPr>
          <a:xfrm>
            <a:off x="98856" y="3013571"/>
            <a:ext cx="9406091" cy="3844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D425D-F66D-366B-F657-30D2079D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057049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use the Cross-track Infrared Sounder (</a:t>
            </a:r>
            <a:r>
              <a:rPr lang="en-US" sz="3000" dirty="0" err="1"/>
              <a:t>CrIS</a:t>
            </a:r>
            <a:r>
              <a:rPr lang="en-US" sz="3000" dirty="0"/>
              <a:t>) to create a space-based retrieval of tropospheric ethane.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23C15-8F2E-539A-0A8C-24D3AE3D2564}"/>
              </a:ext>
            </a:extLst>
          </p:cNvPr>
          <p:cNvSpPr txBox="1"/>
          <p:nvPr/>
        </p:nvSpPr>
        <p:spPr>
          <a:xfrm>
            <a:off x="5426304" y="942232"/>
            <a:ext cx="6630744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Cross-track Infrared Sounder (</a:t>
            </a:r>
            <a:r>
              <a:rPr lang="en-US" sz="2000" b="1" dirty="0" err="1"/>
              <a:t>CrIS</a:t>
            </a:r>
            <a:r>
              <a:rPr lang="en-US" sz="2000" b="1" dirty="0"/>
              <a:t>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10/2011 (Suomi-NPP), 11/2017 (JPSS-1/NOAA-20), 11/2022 (JPSS-2)</a:t>
            </a:r>
            <a:endParaRPr lang="en-US" sz="20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Near-global coverage twice/day (8.7 million spectra/day)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Afternoon (~1330 LT SNPP) overpass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C0F13-E562-8C50-AF8C-EE89ECBE3CAE}"/>
              </a:ext>
            </a:extLst>
          </p:cNvPr>
          <p:cNvSpPr txBox="1"/>
          <p:nvPr/>
        </p:nvSpPr>
        <p:spPr>
          <a:xfrm>
            <a:off x="1311774" y="2626978"/>
            <a:ext cx="3597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The Ethane Jacobian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F21FC-1C2D-45B2-9F6F-DADFA12DFC25}"/>
              </a:ext>
            </a:extLst>
          </p:cNvPr>
          <p:cNvSpPr txBox="1"/>
          <p:nvPr/>
        </p:nvSpPr>
        <p:spPr>
          <a:xfrm rot="20137559">
            <a:off x="6098896" y="4897458"/>
            <a:ext cx="292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Peak Absorption in the LWIR: </a:t>
            </a:r>
          </a:p>
          <a:p>
            <a:pPr algn="ctr"/>
            <a:r>
              <a:rPr lang="en-US" dirty="0"/>
              <a:t>815-840 cm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480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0656-37FE-724A-F4B7-8371D15E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224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HRI is calculated in the thermal-IR and is thus sensitive to the vertical distribution of ethane within a given column, which we represent using P</a:t>
            </a:r>
            <a:r>
              <a:rPr lang="en-US" sz="3000" baseline="-25000" dirty="0"/>
              <a:t>90</a:t>
            </a:r>
            <a:r>
              <a:rPr lang="en-US" sz="3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85757-062F-005F-D8DE-D45E9D1EB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710573"/>
            <a:ext cx="7052029" cy="4944870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90</a:t>
            </a:r>
            <a:r>
              <a:rPr lang="en-US" dirty="0"/>
              <a:t>: the pressure level above 90% of column ethane.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A large amount of ethane in the lower troposphere and a relatively smaller amount of ethane higher in the column can give similar HRI values.</a:t>
            </a:r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baseline="-25000" dirty="0"/>
              <a:t>90</a:t>
            </a:r>
            <a:r>
              <a:rPr lang="en-US" dirty="0"/>
              <a:t> Provides a basis for comparison with models/observations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aph with lines drawn on it&#10;&#10;Description automatically generated">
            <a:extLst>
              <a:ext uri="{FF2B5EF4-FFF2-40B4-BE49-F238E27FC236}">
                <a16:creationId xmlns:a16="http://schemas.microsoft.com/office/drawing/2014/main" id="{24BB3FC5-EF8B-1F28-5A68-E8A151B6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568" y="1046747"/>
            <a:ext cx="4649002" cy="581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E487B7-187D-BAAE-DF67-01339ADDB1E8}"/>
              </a:ext>
            </a:extLst>
          </p:cNvPr>
          <p:cNvSpPr txBox="1"/>
          <p:nvPr/>
        </p:nvSpPr>
        <p:spPr>
          <a:xfrm>
            <a:off x="7940842" y="2574758"/>
            <a:ext cx="587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2F9BFF"/>
                </a:solidFill>
              </a:rPr>
              <a:t>P</a:t>
            </a:r>
            <a:r>
              <a:rPr lang="en-US" sz="2600" b="1" baseline="-25000" dirty="0">
                <a:solidFill>
                  <a:srgbClr val="2F9BFF"/>
                </a:solidFill>
              </a:rPr>
              <a:t>90</a:t>
            </a:r>
            <a:endParaRPr lang="en-US" sz="2600" b="1" dirty="0">
              <a:solidFill>
                <a:srgbClr val="2F9B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FBD9D-808A-004F-FF68-3D9113B351D0}"/>
              </a:ext>
            </a:extLst>
          </p:cNvPr>
          <p:cNvSpPr txBox="1"/>
          <p:nvPr/>
        </p:nvSpPr>
        <p:spPr>
          <a:xfrm>
            <a:off x="11312996" y="3182778"/>
            <a:ext cx="587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E0AA21"/>
                </a:solidFill>
              </a:rPr>
              <a:t>P</a:t>
            </a:r>
            <a:r>
              <a:rPr lang="en-US" sz="2600" b="1" baseline="-25000" dirty="0">
                <a:solidFill>
                  <a:srgbClr val="E0AA21"/>
                </a:solidFill>
              </a:rPr>
              <a:t>90</a:t>
            </a:r>
            <a:endParaRPr lang="en-US" sz="2600" b="1" dirty="0">
              <a:solidFill>
                <a:srgbClr val="E0AA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50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A28658B-FBD6-DF4B-A996-04AD0B60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57" y="3619944"/>
            <a:ext cx="5852160" cy="3158526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D33C0EE-2BA5-7645-9041-1C76EFDFB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354910"/>
            <a:ext cx="5852160" cy="3164804"/>
          </a:xfrm>
          <a:prstGeom prst="rect">
            <a:avLst/>
          </a:prstGeom>
        </p:spPr>
      </p:pic>
      <p:pic>
        <p:nvPicPr>
          <p:cNvPr id="8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5E6FA870-E3F6-894D-B66F-9D84F60A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695" y="327781"/>
            <a:ext cx="5690312" cy="3101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7FA4E-21A8-3047-B68E-E757B2E79028}"/>
              </a:ext>
            </a:extLst>
          </p:cNvPr>
          <p:cNvSpPr txBox="1"/>
          <p:nvPr/>
        </p:nvSpPr>
        <p:spPr>
          <a:xfrm>
            <a:off x="77741" y="6334780"/>
            <a:ext cx="364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July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70F83-6A48-C34D-87C8-330AF1B6FF2D}"/>
              </a:ext>
            </a:extLst>
          </p:cNvPr>
          <p:cNvSpPr txBox="1"/>
          <p:nvPr/>
        </p:nvSpPr>
        <p:spPr>
          <a:xfrm>
            <a:off x="1509499" y="170244"/>
            <a:ext cx="364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Ethane HRI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98E25-BBA5-BA4E-9930-956E70EC97D4}"/>
              </a:ext>
            </a:extLst>
          </p:cNvPr>
          <p:cNvSpPr txBox="1"/>
          <p:nvPr/>
        </p:nvSpPr>
        <p:spPr>
          <a:xfrm>
            <a:off x="1756269" y="3461854"/>
            <a:ext cx="364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ANN-retrieved ethane column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570CB-DC0F-4A4F-B371-38A1F07C1BC1}"/>
              </a:ext>
            </a:extLst>
          </p:cNvPr>
          <p:cNvSpPr txBox="1"/>
          <p:nvPr/>
        </p:nvSpPr>
        <p:spPr>
          <a:xfrm>
            <a:off x="7137063" y="79530"/>
            <a:ext cx="42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GEOS-Chem P</a:t>
            </a:r>
            <a:r>
              <a:rPr lang="en-US" baseline="-25000" dirty="0"/>
              <a:t>90</a:t>
            </a:r>
            <a:r>
              <a:rPr lang="en-US" dirty="0"/>
              <a:t> for July 2020</a:t>
            </a:r>
          </a:p>
        </p:txBody>
      </p:sp>
      <p:sp>
        <p:nvSpPr>
          <p:cNvPr id="15" name="Plus 14">
            <a:extLst>
              <a:ext uri="{FF2B5EF4-FFF2-40B4-BE49-F238E27FC236}">
                <a16:creationId xmlns:a16="http://schemas.microsoft.com/office/drawing/2014/main" id="{A7EED9A2-6B7B-EF2E-A91A-79FEB220C8F2}"/>
              </a:ext>
            </a:extLst>
          </p:cNvPr>
          <p:cNvSpPr/>
          <p:nvPr/>
        </p:nvSpPr>
        <p:spPr>
          <a:xfrm>
            <a:off x="5888419" y="1359115"/>
            <a:ext cx="824125" cy="705951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DA24946-1D6E-239C-E82F-1D1862E69631}"/>
              </a:ext>
            </a:extLst>
          </p:cNvPr>
          <p:cNvSpPr/>
          <p:nvPr/>
        </p:nvSpPr>
        <p:spPr>
          <a:xfrm rot="2573203">
            <a:off x="6442026" y="2890794"/>
            <a:ext cx="698339" cy="1076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B9B72F8-92DD-E168-D3A2-9F8B0BA32877}"/>
              </a:ext>
            </a:extLst>
          </p:cNvPr>
          <p:cNvSpPr/>
          <p:nvPr/>
        </p:nvSpPr>
        <p:spPr>
          <a:xfrm rot="18900000">
            <a:off x="5253325" y="2943613"/>
            <a:ext cx="698339" cy="1076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13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0E17D82-BF5B-AE0C-F3AE-58D75D5E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485"/>
          <a:stretch/>
        </p:blipFill>
        <p:spPr>
          <a:xfrm>
            <a:off x="2733675" y="1022684"/>
            <a:ext cx="9482389" cy="6136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558B0-994B-5FAA-BADA-298710F5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Relative prediction error decreases as column values increase, from ~50% at 1x10</a:t>
            </a:r>
            <a:r>
              <a:rPr lang="en-US" sz="3000" baseline="30000" dirty="0"/>
              <a:t>16</a:t>
            </a:r>
            <a:r>
              <a:rPr lang="en-US" sz="3000" dirty="0"/>
              <a:t> molecules cm</a:t>
            </a:r>
            <a:r>
              <a:rPr lang="en-US" sz="3000" baseline="30000" dirty="0"/>
              <a:t>-2</a:t>
            </a:r>
            <a:r>
              <a:rPr lang="en-US" sz="3000" dirty="0"/>
              <a:t> to 10% at 5x10</a:t>
            </a:r>
            <a:r>
              <a:rPr lang="en-US" sz="3000" baseline="30000" dirty="0"/>
              <a:t>16</a:t>
            </a:r>
            <a:r>
              <a:rPr lang="en-US" sz="3000" dirty="0"/>
              <a:t> molecules cm</a:t>
            </a:r>
            <a:r>
              <a:rPr lang="en-US" sz="3000" baseline="30000" dirty="0"/>
              <a:t>-2</a:t>
            </a:r>
            <a:r>
              <a:rPr lang="en-US" sz="3000" dirty="0"/>
              <a:t>.</a:t>
            </a:r>
          </a:p>
        </p:txBody>
      </p:sp>
      <p:pic>
        <p:nvPicPr>
          <p:cNvPr id="10" name="Content Placeholder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AAC036B5-BCA2-A9DA-F163-C8B82D47D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86"/>
          <a:stretch/>
        </p:blipFill>
        <p:spPr>
          <a:xfrm>
            <a:off x="2733675" y="1636295"/>
            <a:ext cx="9482389" cy="806116"/>
          </a:xfrm>
          <a:prstGeom prst="rect">
            <a:avLst/>
          </a:prstGeom>
        </p:spPr>
      </p:pic>
      <p:pic>
        <p:nvPicPr>
          <p:cNvPr id="11" name="Content Placeholder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57C9984-DDF2-E472-2AF9-791E311DA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38"/>
          <a:stretch/>
        </p:blipFill>
        <p:spPr>
          <a:xfrm>
            <a:off x="10010274" y="1022684"/>
            <a:ext cx="2205790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36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0E17D82-BF5B-AE0C-F3AE-58D75D5E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3675" y="1022684"/>
            <a:ext cx="9482389" cy="58353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558B0-994B-5FAA-BADA-298710F5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ethane HRI is the most important predictor (which is good), and the vertical distribution of ethane (P</a:t>
            </a:r>
            <a:r>
              <a:rPr lang="en-US" sz="3000" baseline="-25000" dirty="0"/>
              <a:t>90</a:t>
            </a:r>
            <a:r>
              <a:rPr lang="en-US" sz="3000" dirty="0"/>
              <a:t>) is the second most important.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1A6D6-A530-C735-CE4F-7B78FBA38A28}"/>
              </a:ext>
            </a:extLst>
          </p:cNvPr>
          <p:cNvSpPr/>
          <p:nvPr/>
        </p:nvSpPr>
        <p:spPr>
          <a:xfrm>
            <a:off x="4006516" y="1581336"/>
            <a:ext cx="5859379" cy="9212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83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0E17D82-BF5B-AE0C-F3AE-58D75D5E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3675" y="1022684"/>
            <a:ext cx="9482389" cy="58353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558B0-994B-5FAA-BADA-298710F5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Temperature also matters, but the effect is spread between five different predictors!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262BE6-A576-CAAD-7AAA-3A4B4F320931}"/>
              </a:ext>
            </a:extLst>
          </p:cNvPr>
          <p:cNvSpPr/>
          <p:nvPr/>
        </p:nvSpPr>
        <p:spPr>
          <a:xfrm>
            <a:off x="2923675" y="3759052"/>
            <a:ext cx="3838073" cy="236502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FB93B-1375-1CFB-1062-3C821B25B4EA}"/>
              </a:ext>
            </a:extLst>
          </p:cNvPr>
          <p:cNvSpPr txBox="1"/>
          <p:nvPr/>
        </p:nvSpPr>
        <p:spPr>
          <a:xfrm>
            <a:off x="0" y="3802631"/>
            <a:ext cx="28286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We do need all these 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temperatures!</a:t>
            </a:r>
          </a:p>
          <a:p>
            <a:pPr algn="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They tell the ANN info about vertical structure in the atmosphere.</a:t>
            </a:r>
          </a:p>
        </p:txBody>
      </p:sp>
    </p:spTree>
    <p:extLst>
      <p:ext uri="{BB962C8B-B14F-4D97-AF65-F5344CB8AC3E}">
        <p14:creationId xmlns:p14="http://schemas.microsoft.com/office/powerpoint/2010/main" val="835752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F4E2-A267-EDE3-9C80-3C173C15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compare each NDACC site to a 3x3 matrix of </a:t>
            </a:r>
            <a:r>
              <a:rPr lang="en-US" sz="3000" dirty="0" err="1"/>
              <a:t>CrIS</a:t>
            </a:r>
            <a:r>
              <a:rPr lang="en-US" sz="3000" dirty="0"/>
              <a:t> pixels (0.5° x 0.625° resolution) centered on the site and taken within ±2 hours of the overpass.</a:t>
            </a:r>
          </a:p>
        </p:txBody>
      </p:sp>
      <p:pic>
        <p:nvPicPr>
          <p:cNvPr id="5" name="Content Placeholder 4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9611BDD1-F87E-050D-A945-D1CE46777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7579" y="1444519"/>
            <a:ext cx="9304421" cy="54134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07DB5-E83E-4939-95CF-39CB735AE8D6}"/>
              </a:ext>
            </a:extLst>
          </p:cNvPr>
          <p:cNvSpPr txBox="1"/>
          <p:nvPr/>
        </p:nvSpPr>
        <p:spPr>
          <a:xfrm>
            <a:off x="469232" y="2839453"/>
            <a:ext cx="2418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2800" baseline="-25000" dirty="0">
                <a:solidFill>
                  <a:schemeClr val="bg1">
                    <a:lumMod val="50000"/>
                  </a:schemeClr>
                </a:solidFill>
              </a:rPr>
              <a:t>90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values are taken from the NDACC FTIR observations</a:t>
            </a:r>
          </a:p>
        </p:txBody>
      </p:sp>
    </p:spTree>
    <p:extLst>
      <p:ext uri="{BB962C8B-B14F-4D97-AF65-F5344CB8AC3E}">
        <p14:creationId xmlns:p14="http://schemas.microsoft.com/office/powerpoint/2010/main" val="1864932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5C8-DCAE-4FEA-6933-B21376C8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A big part of the problem is that the ethane emission fields in GEOS-Chem are incomplete – the Delaware and Midland hotspots are missing.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48228-3FF5-56B8-DBE6-4A71893FF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055" b="4055"/>
          <a:stretch/>
        </p:blipFill>
        <p:spPr>
          <a:xfrm>
            <a:off x="2085474" y="1143001"/>
            <a:ext cx="10106526" cy="5714999"/>
          </a:xfrm>
        </p:spPr>
      </p:pic>
    </p:spTree>
    <p:extLst>
      <p:ext uri="{BB962C8B-B14F-4D97-AF65-F5344CB8AC3E}">
        <p14:creationId xmlns:p14="http://schemas.microsoft.com/office/powerpoint/2010/main" val="1189170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F2FE-923D-E771-85E5-97642591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Differences between </a:t>
            </a:r>
            <a:r>
              <a:rPr lang="en-US" sz="3000" dirty="0" err="1"/>
              <a:t>CrIS</a:t>
            </a:r>
            <a:r>
              <a:rPr lang="en-US" sz="3000" dirty="0"/>
              <a:t> observations and GEOS-Chem vary in both space and time: the largest model underestimates occur in summer.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801EE-FCB1-DB9B-232C-D21F6FA2C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234" r="6234"/>
          <a:stretch/>
        </p:blipFill>
        <p:spPr>
          <a:xfrm>
            <a:off x="4407568" y="1325563"/>
            <a:ext cx="7784432" cy="55583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C31EF-4FC7-BFE8-367B-6148A5CC7AF9}"/>
              </a:ext>
            </a:extLst>
          </p:cNvPr>
          <p:cNvSpPr txBox="1"/>
          <p:nvPr/>
        </p:nvSpPr>
        <p:spPr>
          <a:xfrm>
            <a:off x="397042" y="2923674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Scaling up Permian ethane emissions leads to model overestimates outside the region of highest ethane HRI.</a:t>
            </a:r>
          </a:p>
        </p:txBody>
      </p:sp>
    </p:spTree>
    <p:extLst>
      <p:ext uri="{BB962C8B-B14F-4D97-AF65-F5344CB8AC3E}">
        <p14:creationId xmlns:p14="http://schemas.microsoft.com/office/powerpoint/2010/main" val="1598702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9788-8DEE-C00E-AD11-81BDB721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Our retrieval is biased low when compared to the training set, with stronger low biases at low thermal contrast and higher-altitude P90 values.</a:t>
            </a:r>
          </a:p>
        </p:txBody>
      </p:sp>
      <p:pic>
        <p:nvPicPr>
          <p:cNvPr id="5" name="Content Placeholder 4" descr="A group of images of a graph&#10;&#10;Description automatically generated with medium confidence">
            <a:extLst>
              <a:ext uri="{FF2B5EF4-FFF2-40B4-BE49-F238E27FC236}">
                <a16:creationId xmlns:a16="http://schemas.microsoft.com/office/drawing/2014/main" id="{1938B24A-1603-47AC-2BE7-C2A0FC41F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957" y="1152768"/>
            <a:ext cx="7416800" cy="57052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B2EFF-C21D-01B3-1209-527D0B4E8389}"/>
              </a:ext>
            </a:extLst>
          </p:cNvPr>
          <p:cNvSpPr txBox="1"/>
          <p:nvPr/>
        </p:nvSpPr>
        <p:spPr>
          <a:xfrm>
            <a:off x="9452757" y="2828835"/>
            <a:ext cx="242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Error is inversely correlated with column ethane</a:t>
            </a:r>
          </a:p>
        </p:txBody>
      </p:sp>
    </p:spTree>
    <p:extLst>
      <p:ext uri="{BB962C8B-B14F-4D97-AF65-F5344CB8AC3E}">
        <p14:creationId xmlns:p14="http://schemas.microsoft.com/office/powerpoint/2010/main" val="225934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2CFA-18F0-11F3-B749-5A465AC6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68256" cy="1325563"/>
          </a:xfrm>
        </p:spPr>
        <p:txBody>
          <a:bodyPr>
            <a:normAutofit/>
          </a:bodyPr>
          <a:lstStyle/>
          <a:p>
            <a:r>
              <a:rPr lang="en-US" sz="3000" dirty="0"/>
              <a:t>Averaging the comparisons at each NDACC location shows the consistency of the factor-of-two underestimate. </a:t>
            </a:r>
          </a:p>
        </p:txBody>
      </p:sp>
      <p:pic>
        <p:nvPicPr>
          <p:cNvPr id="5" name="Content Placeholder 4" descr="A graph of a graph&#10;&#10;Description automatically generated">
            <a:extLst>
              <a:ext uri="{FF2B5EF4-FFF2-40B4-BE49-F238E27FC236}">
                <a16:creationId xmlns:a16="http://schemas.microsoft.com/office/drawing/2014/main" id="{37B74FD7-6DBE-8698-CCD9-DBDE25518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696" y="1140890"/>
            <a:ext cx="9290304" cy="5717110"/>
          </a:xfrm>
        </p:spPr>
      </p:pic>
    </p:spTree>
    <p:extLst>
      <p:ext uri="{BB962C8B-B14F-4D97-AF65-F5344CB8AC3E}">
        <p14:creationId xmlns:p14="http://schemas.microsoft.com/office/powerpoint/2010/main" val="304260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C7EF-B59F-AFBB-78D3-2EEB0CC5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Ethane has a broad but weak absorption, so our retrieval is built upon the Hyperspectral Range Index.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4C622-5011-79ED-8A4F-7C242E4C736C}"/>
              </a:ext>
            </a:extLst>
          </p:cNvPr>
          <p:cNvSpPr txBox="1"/>
          <p:nvPr/>
        </p:nvSpPr>
        <p:spPr>
          <a:xfrm>
            <a:off x="3212700" y="5180617"/>
            <a:ext cx="5158416" cy="15081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HRI uses a broader active spectral range: </a:t>
            </a:r>
            <a:r>
              <a:rPr lang="en-US" sz="2000" b="1" dirty="0"/>
              <a:t>enhanced sensitivity,  less impact from interferences</a:t>
            </a:r>
          </a:p>
          <a:p>
            <a:pPr algn="ctr"/>
            <a:r>
              <a:rPr lang="en-US" sz="1600" i="1" dirty="0"/>
              <a:t>(e.g., NH</a:t>
            </a:r>
            <a:r>
              <a:rPr lang="en-US" sz="1600" i="1" baseline="-25000" dirty="0"/>
              <a:t>3</a:t>
            </a:r>
            <a:r>
              <a:rPr lang="en-US" sz="1600" i="1" dirty="0"/>
              <a:t> and VOCs from IASI, Whitburn et al., 2016;  Franco et al., 2018; 2019;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8018B-A853-2960-E3B9-D3B78A3E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09" y="2352981"/>
            <a:ext cx="3184752" cy="1531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F411D-F5E5-840E-1247-9EFE97F13788}"/>
              </a:ext>
            </a:extLst>
          </p:cNvPr>
          <p:cNvSpPr txBox="1"/>
          <p:nvPr/>
        </p:nvSpPr>
        <p:spPr>
          <a:xfrm>
            <a:off x="6453841" y="3924448"/>
            <a:ext cx="200889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Spectral Jacobian (modeled)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4AD5-039B-D85C-BFE2-82539AB1F02B}"/>
              </a:ext>
            </a:extLst>
          </p:cNvPr>
          <p:cNvSpPr txBox="1"/>
          <p:nvPr/>
        </p:nvSpPr>
        <p:spPr>
          <a:xfrm>
            <a:off x="8536661" y="3937225"/>
            <a:ext cx="258733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Background spectral covariance (measured)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A38C5-31D7-C23B-F131-FD9F58F5B366}"/>
              </a:ext>
            </a:extLst>
          </p:cNvPr>
          <p:cNvSpPr txBox="1"/>
          <p:nvPr/>
        </p:nvSpPr>
        <p:spPr>
          <a:xfrm>
            <a:off x="8371116" y="1424096"/>
            <a:ext cx="258367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Mean background spectrum (measured)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413F8-A0F3-0817-74F0-22238587D057}"/>
              </a:ext>
            </a:extLst>
          </p:cNvPr>
          <p:cNvSpPr txBox="1"/>
          <p:nvPr/>
        </p:nvSpPr>
        <p:spPr>
          <a:xfrm>
            <a:off x="6513772" y="1460245"/>
            <a:ext cx="1440036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Measured spectrum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D0524-D807-F333-4298-49F4E0E2196A}"/>
              </a:ext>
            </a:extLst>
          </p:cNvPr>
          <p:cNvCxnSpPr>
            <a:cxnSpLocks/>
          </p:cNvCxnSpPr>
          <p:nvPr/>
        </p:nvCxnSpPr>
        <p:spPr>
          <a:xfrm>
            <a:off x="7787215" y="1963453"/>
            <a:ext cx="828445" cy="48963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BA3B3B-CB08-2575-A839-BC136A657097}"/>
              </a:ext>
            </a:extLst>
          </p:cNvPr>
          <p:cNvCxnSpPr>
            <a:cxnSpLocks/>
          </p:cNvCxnSpPr>
          <p:nvPr/>
        </p:nvCxnSpPr>
        <p:spPr>
          <a:xfrm flipH="1">
            <a:off x="9317685" y="2100616"/>
            <a:ext cx="217650" cy="37313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C4E52-DD95-F5AC-074F-AD1C39D2DDB2}"/>
              </a:ext>
            </a:extLst>
          </p:cNvPr>
          <p:cNvCxnSpPr>
            <a:cxnSpLocks/>
          </p:cNvCxnSpPr>
          <p:nvPr/>
        </p:nvCxnSpPr>
        <p:spPr>
          <a:xfrm flipV="1">
            <a:off x="8095632" y="3576310"/>
            <a:ext cx="197363" cy="37366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E21E5B-B1F1-CCEF-DFCC-F8F757DA8755}"/>
              </a:ext>
            </a:extLst>
          </p:cNvPr>
          <p:cNvCxnSpPr>
            <a:cxnSpLocks/>
          </p:cNvCxnSpPr>
          <p:nvPr/>
        </p:nvCxnSpPr>
        <p:spPr>
          <a:xfrm flipH="1" flipV="1">
            <a:off x="8846987" y="3530945"/>
            <a:ext cx="432022" cy="4893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643AAE-A788-03B8-6052-C68DA7B905DB}"/>
              </a:ext>
            </a:extLst>
          </p:cNvPr>
          <p:cNvSpPr txBox="1"/>
          <p:nvPr/>
        </p:nvSpPr>
        <p:spPr>
          <a:xfrm>
            <a:off x="291697" y="2208269"/>
            <a:ext cx="5802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The </a:t>
            </a:r>
            <a:r>
              <a:rPr lang="en-US" sz="2400" b="1" u="sng" dirty="0"/>
              <a:t>Hyperspectral Range Index (HRI):</a:t>
            </a:r>
          </a:p>
          <a:p>
            <a:pPr algn="ctr"/>
            <a:r>
              <a:rPr lang="en-US" sz="2400" dirty="0"/>
              <a:t>a dimensionless index that quantifies the strength of the spectral signature of a target gas in an observed spectrum 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55F6BC-CD8E-BCC5-B4AA-F1FE611002A4}"/>
              </a:ext>
            </a:extLst>
          </p:cNvPr>
          <p:cNvSpPr txBox="1"/>
          <p:nvPr/>
        </p:nvSpPr>
        <p:spPr>
          <a:xfrm>
            <a:off x="10257495" y="5934670"/>
            <a:ext cx="193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Franco et al., 2018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Wells et al., 2022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Walker et al., 2011</a:t>
            </a:r>
          </a:p>
        </p:txBody>
      </p:sp>
    </p:spTree>
    <p:extLst>
      <p:ext uri="{BB962C8B-B14F-4D97-AF65-F5344CB8AC3E}">
        <p14:creationId xmlns:p14="http://schemas.microsoft.com/office/powerpoint/2010/main" val="381037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9A8E-B65F-695E-5612-D6C7DA30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64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ethane HRI is well-correlated with known patterns of fossil-fuel extraction: the long-term HRI over the Permian shows the </a:t>
            </a:r>
            <a:r>
              <a:rPr lang="en-US" sz="3000" b="1" dirty="0">
                <a:solidFill>
                  <a:srgbClr val="F74BF8"/>
                </a:solidFill>
              </a:rPr>
              <a:t>Delaware</a:t>
            </a:r>
            <a:r>
              <a:rPr lang="en-US" sz="3000" dirty="0"/>
              <a:t> and </a:t>
            </a:r>
            <a:r>
              <a:rPr lang="en-US" sz="3000" b="1" dirty="0">
                <a:solidFill>
                  <a:srgbClr val="2E74B6"/>
                </a:solidFill>
              </a:rPr>
              <a:t>Midland</a:t>
            </a:r>
            <a:r>
              <a:rPr lang="en-US" sz="3000" dirty="0"/>
              <a:t> basins.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15C453-D318-DDA2-D8C0-EC1B117C7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" r="75218" b="52148"/>
          <a:stretch/>
        </p:blipFill>
        <p:spPr>
          <a:xfrm>
            <a:off x="903544" y="1603058"/>
            <a:ext cx="4047957" cy="48856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0B862D-753F-F35E-AEDA-CD40857092C4}"/>
              </a:ext>
            </a:extLst>
          </p:cNvPr>
          <p:cNvSpPr txBox="1"/>
          <p:nvPr/>
        </p:nvSpPr>
        <p:spPr>
          <a:xfrm>
            <a:off x="10144681" y="6211669"/>
            <a:ext cx="206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Scarpelli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2022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Zhang et al., 2020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2B16C67-715D-0656-3B9C-5D4D319B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60" t="49999" r="73108" b="-1343"/>
          <a:stretch/>
        </p:blipFill>
        <p:spPr>
          <a:xfrm>
            <a:off x="5163266" y="1802977"/>
            <a:ext cx="4047957" cy="473185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4EB382-3A7F-3B2A-0A8E-E68152EC5470}"/>
              </a:ext>
            </a:extLst>
          </p:cNvPr>
          <p:cNvSpPr/>
          <p:nvPr/>
        </p:nvSpPr>
        <p:spPr>
          <a:xfrm>
            <a:off x="6373108" y="2514599"/>
            <a:ext cx="814137" cy="1273629"/>
          </a:xfrm>
          <a:prstGeom prst="ellipse">
            <a:avLst/>
          </a:prstGeom>
          <a:noFill/>
          <a:ln w="76200">
            <a:solidFill>
              <a:srgbClr val="F74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DCCF20-8439-D721-728F-7AF454EE1336}"/>
              </a:ext>
            </a:extLst>
          </p:cNvPr>
          <p:cNvSpPr/>
          <p:nvPr/>
        </p:nvSpPr>
        <p:spPr>
          <a:xfrm>
            <a:off x="7400949" y="2514599"/>
            <a:ext cx="814137" cy="127362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9FD29-F998-F837-F9E7-8370035FE39A}"/>
              </a:ext>
            </a:extLst>
          </p:cNvPr>
          <p:cNvSpPr/>
          <p:nvPr/>
        </p:nvSpPr>
        <p:spPr>
          <a:xfrm>
            <a:off x="1596570" y="2031999"/>
            <a:ext cx="458045" cy="29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6D29D0-0DFB-A2EF-4521-0E006827A14F}"/>
              </a:ext>
            </a:extLst>
          </p:cNvPr>
          <p:cNvSpPr/>
          <p:nvPr/>
        </p:nvSpPr>
        <p:spPr>
          <a:xfrm>
            <a:off x="5846492" y="1867546"/>
            <a:ext cx="553452" cy="30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5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4CAF-4A15-E5E7-A256-7C12D291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HRI is dimensionless, so we need some way to relate an HRI to a column amount. Machine Learning works!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0738E-5517-7463-CBDC-078168F06E3F}"/>
              </a:ext>
            </a:extLst>
          </p:cNvPr>
          <p:cNvSpPr txBox="1"/>
          <p:nvPr/>
        </p:nvSpPr>
        <p:spPr>
          <a:xfrm>
            <a:off x="27149" y="2009020"/>
            <a:ext cx="186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Model “truth”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E6E4E-A056-5D94-021A-5E62B1FF8393}"/>
              </a:ext>
            </a:extLst>
          </p:cNvPr>
          <p:cNvSpPr txBox="1"/>
          <p:nvPr/>
        </p:nvSpPr>
        <p:spPr>
          <a:xfrm>
            <a:off x="271607" y="1704872"/>
            <a:ext cx="132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GEOS-Chem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661D2-75C3-0F86-137A-17B483A3F5EA}"/>
              </a:ext>
            </a:extLst>
          </p:cNvPr>
          <p:cNvSpPr txBox="1"/>
          <p:nvPr/>
        </p:nvSpPr>
        <p:spPr>
          <a:xfrm>
            <a:off x="2890344" y="2469931"/>
            <a:ext cx="80343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Start with a model of the atmosphere to be our ‘truth’.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Sample it the way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CrIS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would see it.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Atmospheric Chemistry and Transport | Geddes Research Group">
            <a:extLst>
              <a:ext uri="{FF2B5EF4-FFF2-40B4-BE49-F238E27FC236}">
                <a16:creationId xmlns:a16="http://schemas.microsoft.com/office/drawing/2014/main" id="{E2DED1F4-414E-7F58-2118-85FB6D722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" y="2671583"/>
            <a:ext cx="1840749" cy="16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5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satellite cartoon">
            <a:extLst>
              <a:ext uri="{FF2B5EF4-FFF2-40B4-BE49-F238E27FC236}">
                <a16:creationId xmlns:a16="http://schemas.microsoft.com/office/drawing/2014/main" id="{6610BD35-AB03-F7BF-ACAE-D8DBBD4E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3"/>
          <a:stretch/>
        </p:blipFill>
        <p:spPr bwMode="auto">
          <a:xfrm rot="19437403">
            <a:off x="4359602" y="1406615"/>
            <a:ext cx="1511300" cy="14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FBA75-FB4F-BAFB-FE04-5BD5D8C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use a radiative transfer model to answer the question ‘given this atmosphere, what radiance spectrum would the satellite see?’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C29B4-1948-9CCC-D2E6-05EF49DBDC0D}"/>
              </a:ext>
            </a:extLst>
          </p:cNvPr>
          <p:cNvSpPr txBox="1"/>
          <p:nvPr/>
        </p:nvSpPr>
        <p:spPr>
          <a:xfrm>
            <a:off x="3035551" y="1219431"/>
            <a:ext cx="149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LBL Radiative Transfer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A3154-2319-DC6D-6F37-9FF749F2AED4}"/>
              </a:ext>
            </a:extLst>
          </p:cNvPr>
          <p:cNvSpPr txBox="1"/>
          <p:nvPr/>
        </p:nvSpPr>
        <p:spPr>
          <a:xfrm>
            <a:off x="271607" y="1704872"/>
            <a:ext cx="132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GEOS-Chem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38636-8C79-64D1-F3AE-0D1EA5DCC809}"/>
              </a:ext>
            </a:extLst>
          </p:cNvPr>
          <p:cNvSpPr txBox="1"/>
          <p:nvPr/>
        </p:nvSpPr>
        <p:spPr>
          <a:xfrm>
            <a:off x="2820358" y="2009020"/>
            <a:ext cx="1865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HRI would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see, given the model data?</a:t>
            </a:r>
          </a:p>
        </p:txBody>
      </p:sp>
      <p:pic>
        <p:nvPicPr>
          <p:cNvPr id="3" name="Picture 4" descr="Cartoon Earth Images – Browse 140,914 Stock Photos, Vectors ...">
            <a:extLst>
              <a:ext uri="{FF2B5EF4-FFF2-40B4-BE49-F238E27FC236}">
                <a16:creationId xmlns:a16="http://schemas.microsoft.com/office/drawing/2014/main" id="{FD48AE80-53CC-D232-A796-030F79C8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66" y="3238136"/>
            <a:ext cx="2633391" cy="26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9132B1-E4D1-1E03-86FA-69418DC67905}"/>
              </a:ext>
            </a:extLst>
          </p:cNvPr>
          <p:cNvCxnSpPr>
            <a:cxnSpLocks/>
          </p:cNvCxnSpPr>
          <p:nvPr/>
        </p:nvCxnSpPr>
        <p:spPr>
          <a:xfrm>
            <a:off x="1865949" y="3428999"/>
            <a:ext cx="489793" cy="2196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E11BEB-C57D-6EC4-43B4-F0F2CF953947}"/>
              </a:ext>
            </a:extLst>
          </p:cNvPr>
          <p:cNvCxnSpPr>
            <a:cxnSpLocks/>
          </p:cNvCxnSpPr>
          <p:nvPr/>
        </p:nvCxnSpPr>
        <p:spPr>
          <a:xfrm flipV="1">
            <a:off x="3970829" y="2775857"/>
            <a:ext cx="821130" cy="87279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018986-8E05-1FB9-E40A-1156DC6889C0}"/>
              </a:ext>
            </a:extLst>
          </p:cNvPr>
          <p:cNvSpPr txBox="1"/>
          <p:nvPr/>
        </p:nvSpPr>
        <p:spPr>
          <a:xfrm>
            <a:off x="27149" y="2009020"/>
            <a:ext cx="186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Model “truth”</a:t>
            </a:r>
          </a:p>
        </p:txBody>
      </p:sp>
      <p:pic>
        <p:nvPicPr>
          <p:cNvPr id="5" name="Picture 2" descr="Atmospheric Chemistry and Transport | Geddes Research Group">
            <a:extLst>
              <a:ext uri="{FF2B5EF4-FFF2-40B4-BE49-F238E27FC236}">
                <a16:creationId xmlns:a16="http://schemas.microsoft.com/office/drawing/2014/main" id="{4A771C44-DFEA-66F7-6870-D1F745EF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" y="2671583"/>
            <a:ext cx="1840749" cy="16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5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satellite cartoon">
            <a:extLst>
              <a:ext uri="{FF2B5EF4-FFF2-40B4-BE49-F238E27FC236}">
                <a16:creationId xmlns:a16="http://schemas.microsoft.com/office/drawing/2014/main" id="{6610BD35-AB03-F7BF-ACAE-D8DBBD4E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3"/>
          <a:stretch/>
        </p:blipFill>
        <p:spPr bwMode="auto">
          <a:xfrm rot="19437403">
            <a:off x="4359602" y="1406615"/>
            <a:ext cx="1511300" cy="14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Earth Images – Browse 140,914 Stock Photos, Vectors ...">
            <a:extLst>
              <a:ext uri="{FF2B5EF4-FFF2-40B4-BE49-F238E27FC236}">
                <a16:creationId xmlns:a16="http://schemas.microsoft.com/office/drawing/2014/main" id="{961D248E-11E5-5E1D-3B89-3F3C46CC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66" y="3238136"/>
            <a:ext cx="2633391" cy="26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5A0F4A-FB12-58B3-8F89-A32C6C6794DE}"/>
              </a:ext>
            </a:extLst>
          </p:cNvPr>
          <p:cNvCxnSpPr>
            <a:cxnSpLocks/>
          </p:cNvCxnSpPr>
          <p:nvPr/>
        </p:nvCxnSpPr>
        <p:spPr>
          <a:xfrm>
            <a:off x="1865949" y="3428999"/>
            <a:ext cx="489793" cy="2196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4FC29B4-1948-9CCC-D2E6-05EF49DBDC0D}"/>
              </a:ext>
            </a:extLst>
          </p:cNvPr>
          <p:cNvSpPr txBox="1"/>
          <p:nvPr/>
        </p:nvSpPr>
        <p:spPr>
          <a:xfrm>
            <a:off x="3035551" y="1219431"/>
            <a:ext cx="149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LBL Radiative Transfer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A3154-2319-DC6D-6F37-9FF749F2AED4}"/>
              </a:ext>
            </a:extLst>
          </p:cNvPr>
          <p:cNvSpPr txBox="1"/>
          <p:nvPr/>
        </p:nvSpPr>
        <p:spPr>
          <a:xfrm>
            <a:off x="271607" y="1704872"/>
            <a:ext cx="132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GEOS-Chem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D1F1F8-C1B2-E328-9F08-705342D75F3F}"/>
              </a:ext>
            </a:extLst>
          </p:cNvPr>
          <p:cNvCxnSpPr>
            <a:cxnSpLocks/>
          </p:cNvCxnSpPr>
          <p:nvPr/>
        </p:nvCxnSpPr>
        <p:spPr>
          <a:xfrm flipV="1">
            <a:off x="3970829" y="2775857"/>
            <a:ext cx="821130" cy="87279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F9BAAF-2A8D-9EFB-2807-9521031829F9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548398" y="2737989"/>
            <a:ext cx="415807" cy="11047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8512CF-1EB0-5498-7DCB-4504BF5AFF4A}"/>
              </a:ext>
            </a:extLst>
          </p:cNvPr>
          <p:cNvSpPr txBox="1"/>
          <p:nvPr/>
        </p:nvSpPr>
        <p:spPr>
          <a:xfrm>
            <a:off x="6502750" y="1624536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Machine </a:t>
            </a:r>
          </a:p>
          <a:p>
            <a:r>
              <a:rPr lang="en-US" b="1" dirty="0"/>
              <a:t>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8C1E4-F915-93FA-4539-79A1D5A58030}"/>
              </a:ext>
            </a:extLst>
          </p:cNvPr>
          <p:cNvSpPr txBox="1"/>
          <p:nvPr/>
        </p:nvSpPr>
        <p:spPr>
          <a:xfrm>
            <a:off x="5964205" y="2264075"/>
            <a:ext cx="245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Train the algorithm on the relationship.</a:t>
            </a:r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3C290199-0104-984B-3DD8-D91E8984FFC2}"/>
              </a:ext>
            </a:extLst>
          </p:cNvPr>
          <p:cNvGrpSpPr/>
          <p:nvPr/>
        </p:nvGrpSpPr>
        <p:grpSpPr>
          <a:xfrm>
            <a:off x="5089072" y="3904675"/>
            <a:ext cx="4022220" cy="2335318"/>
            <a:chOff x="2510868" y="1645495"/>
            <a:chExt cx="3931674" cy="2335318"/>
          </a:xfrm>
        </p:grpSpPr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659DEFDB-4D5E-A33A-B366-3DC24F4EA96E}"/>
                </a:ext>
              </a:extLst>
            </p:cNvPr>
            <p:cNvSpPr txBox="1"/>
            <p:nvPr/>
          </p:nvSpPr>
          <p:spPr>
            <a:xfrm>
              <a:off x="2537290" y="2440115"/>
              <a:ext cx="161893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P</a:t>
              </a:r>
              <a:r>
                <a:rPr lang="en-US" sz="1400" b="1" baseline="-25000" dirty="0">
                  <a:solidFill>
                    <a:srgbClr val="0070C0"/>
                  </a:solidFill>
                </a:rPr>
                <a:t>90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1047" name="Picture 1046">
              <a:extLst>
                <a:ext uri="{FF2B5EF4-FFF2-40B4-BE49-F238E27FC236}">
                  <a16:creationId xmlns:a16="http://schemas.microsoft.com/office/drawing/2014/main" id="{2A3B893D-76EF-09B5-5B5C-7C081F1C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0868" y="1645495"/>
              <a:ext cx="1654161" cy="770912"/>
            </a:xfrm>
            <a:prstGeom prst="rect">
              <a:avLst/>
            </a:prstGeom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EEDCF4C-7B15-9A73-3E07-C39C628ACEEB}"/>
                </a:ext>
              </a:extLst>
            </p:cNvPr>
            <p:cNvSpPr txBox="1"/>
            <p:nvPr/>
          </p:nvSpPr>
          <p:spPr>
            <a:xfrm>
              <a:off x="2566708" y="2068862"/>
              <a:ext cx="496449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HRI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23103B41-75E2-74AD-DA9B-61F0A18E4B4B}"/>
                </a:ext>
              </a:extLst>
            </p:cNvPr>
            <p:cNvSpPr txBox="1"/>
            <p:nvPr/>
          </p:nvSpPr>
          <p:spPr>
            <a:xfrm>
              <a:off x="2537288" y="3673036"/>
              <a:ext cx="1624746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Satellite view angle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C45FA754-88BB-CFA4-1518-18B8B5585514}"/>
                </a:ext>
              </a:extLst>
            </p:cNvPr>
            <p:cNvSpPr txBox="1"/>
            <p:nvPr/>
          </p:nvSpPr>
          <p:spPr>
            <a:xfrm>
              <a:off x="2537290" y="2750025"/>
              <a:ext cx="1624745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Thermal contrast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B5E700CE-D28B-6A0B-F38E-AD91F4DD5C2F}"/>
                </a:ext>
              </a:extLst>
            </p:cNvPr>
            <p:cNvSpPr txBox="1"/>
            <p:nvPr/>
          </p:nvSpPr>
          <p:spPr>
            <a:xfrm>
              <a:off x="2537290" y="3061057"/>
              <a:ext cx="161893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H</a:t>
              </a:r>
              <a:r>
                <a:rPr lang="en-US" sz="1400" b="1" baseline="-25000" dirty="0">
                  <a:solidFill>
                    <a:srgbClr val="0070C0"/>
                  </a:solidFill>
                </a:rPr>
                <a:t>2</a:t>
              </a:r>
              <a:r>
                <a:rPr lang="en-US" sz="1400" b="1" dirty="0">
                  <a:solidFill>
                    <a:srgbClr val="0070C0"/>
                  </a:solidFill>
                </a:rPr>
                <a:t>O vapor column</a:t>
              </a: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9DB5DE87-0E5A-6984-2385-4640D7A8C6F5}"/>
                </a:ext>
              </a:extLst>
            </p:cNvPr>
            <p:cNvSpPr txBox="1"/>
            <p:nvPr/>
          </p:nvSpPr>
          <p:spPr>
            <a:xfrm>
              <a:off x="2537288" y="3370244"/>
              <a:ext cx="1618939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Surface pressure</a:t>
              </a: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202D6188-B537-7D32-74A3-22FEC06284E3}"/>
                </a:ext>
              </a:extLst>
            </p:cNvPr>
            <p:cNvSpPr/>
            <p:nvPr/>
          </p:nvSpPr>
          <p:spPr>
            <a:xfrm>
              <a:off x="5062144" y="168087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02755729-30A6-B7DD-8754-FE74D8B23ED6}"/>
                </a:ext>
              </a:extLst>
            </p:cNvPr>
            <p:cNvSpPr/>
            <p:nvPr/>
          </p:nvSpPr>
          <p:spPr>
            <a:xfrm>
              <a:off x="5077274" y="3255970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852AE6EE-FAAE-CAAD-C68F-247334ABF74F}"/>
                </a:ext>
              </a:extLst>
            </p:cNvPr>
            <p:cNvSpPr/>
            <p:nvPr/>
          </p:nvSpPr>
          <p:spPr>
            <a:xfrm>
              <a:off x="5072214" y="2067583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245ED9B-2372-CD6C-E470-C7176E38E234}"/>
                </a:ext>
              </a:extLst>
            </p:cNvPr>
            <p:cNvSpPr/>
            <p:nvPr/>
          </p:nvSpPr>
          <p:spPr>
            <a:xfrm>
              <a:off x="5073089" y="2455111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8406E87C-8686-2AF4-CB39-10B9F15B260C}"/>
                </a:ext>
              </a:extLst>
            </p:cNvPr>
            <p:cNvSpPr/>
            <p:nvPr/>
          </p:nvSpPr>
          <p:spPr>
            <a:xfrm>
              <a:off x="5082399" y="365514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106C4B0F-6692-D14C-85CF-B616BB7F1353}"/>
                </a:ext>
              </a:extLst>
            </p:cNvPr>
            <p:cNvSpPr/>
            <p:nvPr/>
          </p:nvSpPr>
          <p:spPr>
            <a:xfrm>
              <a:off x="5082273" y="285566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1B878D0C-DBE3-3E1B-1EEE-A491816A9026}"/>
                </a:ext>
              </a:extLst>
            </p:cNvPr>
            <p:cNvSpPr/>
            <p:nvPr/>
          </p:nvSpPr>
          <p:spPr>
            <a:xfrm>
              <a:off x="5726063" y="2201693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BB8569BD-32B0-5B69-A4F3-59E8C8D7D5E3}"/>
                </a:ext>
              </a:extLst>
            </p:cNvPr>
            <p:cNvSpPr/>
            <p:nvPr/>
          </p:nvSpPr>
          <p:spPr>
            <a:xfrm>
              <a:off x="5746307" y="3226480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D05462FF-3BC2-A4E9-05A0-FB79C0EA12AF}"/>
                </a:ext>
              </a:extLst>
            </p:cNvPr>
            <p:cNvSpPr/>
            <p:nvPr/>
          </p:nvSpPr>
          <p:spPr>
            <a:xfrm>
              <a:off x="5741181" y="2713869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2" name="Straight Arrow Connector 1061">
              <a:extLst>
                <a:ext uri="{FF2B5EF4-FFF2-40B4-BE49-F238E27FC236}">
                  <a16:creationId xmlns:a16="http://schemas.microsoft.com/office/drawing/2014/main" id="{AFB13111-E597-5C0E-9575-5A28B82B1450}"/>
                </a:ext>
              </a:extLst>
            </p:cNvPr>
            <p:cNvCxnSpPr>
              <a:cxnSpLocks/>
              <a:stCxn id="1047" idx="3"/>
              <a:endCxn id="1053" idx="2"/>
            </p:cNvCxnSpPr>
            <p:nvPr/>
          </p:nvCxnSpPr>
          <p:spPr>
            <a:xfrm flipV="1">
              <a:off x="4165029" y="1822677"/>
              <a:ext cx="897116" cy="208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Arrow Connector 1062">
              <a:extLst>
                <a:ext uri="{FF2B5EF4-FFF2-40B4-BE49-F238E27FC236}">
                  <a16:creationId xmlns:a16="http://schemas.microsoft.com/office/drawing/2014/main" id="{1F166FA2-8821-352E-1B61-813A1E80BEF3}"/>
                </a:ext>
              </a:extLst>
            </p:cNvPr>
            <p:cNvCxnSpPr>
              <a:cxnSpLocks/>
              <a:stCxn id="1047" idx="3"/>
              <a:endCxn id="1055" idx="2"/>
            </p:cNvCxnSpPr>
            <p:nvPr/>
          </p:nvCxnSpPr>
          <p:spPr>
            <a:xfrm>
              <a:off x="4165029" y="2030951"/>
              <a:ext cx="907186" cy="178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Arrow Connector 1063">
              <a:extLst>
                <a:ext uri="{FF2B5EF4-FFF2-40B4-BE49-F238E27FC236}">
                  <a16:creationId xmlns:a16="http://schemas.microsoft.com/office/drawing/2014/main" id="{B67EAC72-8F8A-F7A6-006B-29864ED8D372}"/>
                </a:ext>
              </a:extLst>
            </p:cNvPr>
            <p:cNvCxnSpPr>
              <a:cxnSpLocks/>
              <a:stCxn id="1047" idx="3"/>
              <a:endCxn id="1056" idx="2"/>
            </p:cNvCxnSpPr>
            <p:nvPr/>
          </p:nvCxnSpPr>
          <p:spPr>
            <a:xfrm>
              <a:off x="4165029" y="2030951"/>
              <a:ext cx="908060" cy="5659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Arrow Connector 1064">
              <a:extLst>
                <a:ext uri="{FF2B5EF4-FFF2-40B4-BE49-F238E27FC236}">
                  <a16:creationId xmlns:a16="http://schemas.microsoft.com/office/drawing/2014/main" id="{B9ACAFEF-C7C1-C105-B404-E8B22CBE6AD6}"/>
                </a:ext>
              </a:extLst>
            </p:cNvPr>
            <p:cNvCxnSpPr>
              <a:cxnSpLocks/>
              <a:stCxn id="1047" idx="3"/>
              <a:endCxn id="1058" idx="2"/>
            </p:cNvCxnSpPr>
            <p:nvPr/>
          </p:nvCxnSpPr>
          <p:spPr>
            <a:xfrm>
              <a:off x="4165029" y="2030951"/>
              <a:ext cx="917244" cy="9665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57BF99E2-89DE-43A3-14F8-68E4AB8928D7}"/>
                </a:ext>
              </a:extLst>
            </p:cNvPr>
            <p:cNvCxnSpPr>
              <a:cxnSpLocks/>
              <a:stCxn id="1047" idx="3"/>
              <a:endCxn id="1054" idx="2"/>
            </p:cNvCxnSpPr>
            <p:nvPr/>
          </p:nvCxnSpPr>
          <p:spPr>
            <a:xfrm>
              <a:off x="4165029" y="2030951"/>
              <a:ext cx="912245" cy="1366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Arrow Connector 1066">
              <a:extLst>
                <a:ext uri="{FF2B5EF4-FFF2-40B4-BE49-F238E27FC236}">
                  <a16:creationId xmlns:a16="http://schemas.microsoft.com/office/drawing/2014/main" id="{E94D938A-E401-7995-93CD-C0A339B6E723}"/>
                </a:ext>
              </a:extLst>
            </p:cNvPr>
            <p:cNvCxnSpPr>
              <a:cxnSpLocks/>
              <a:stCxn id="1047" idx="3"/>
              <a:endCxn id="1057" idx="2"/>
            </p:cNvCxnSpPr>
            <p:nvPr/>
          </p:nvCxnSpPr>
          <p:spPr>
            <a:xfrm>
              <a:off x="4165029" y="2030951"/>
              <a:ext cx="917370" cy="1765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Arrow Connector 1067">
              <a:extLst>
                <a:ext uri="{FF2B5EF4-FFF2-40B4-BE49-F238E27FC236}">
                  <a16:creationId xmlns:a16="http://schemas.microsoft.com/office/drawing/2014/main" id="{C74A469D-F088-2BC7-6D2B-915644A6B17D}"/>
                </a:ext>
              </a:extLst>
            </p:cNvPr>
            <p:cNvCxnSpPr>
              <a:cxnSpLocks/>
              <a:stCxn id="1059" idx="6"/>
            </p:cNvCxnSpPr>
            <p:nvPr/>
          </p:nvCxnSpPr>
          <p:spPr>
            <a:xfrm>
              <a:off x="6024937" y="2343492"/>
              <a:ext cx="417591" cy="464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Arrow Connector 1068">
              <a:extLst>
                <a:ext uri="{FF2B5EF4-FFF2-40B4-BE49-F238E27FC236}">
                  <a16:creationId xmlns:a16="http://schemas.microsoft.com/office/drawing/2014/main" id="{F11AE027-F4A3-FD40-B2F7-AA8363087ABD}"/>
                </a:ext>
              </a:extLst>
            </p:cNvPr>
            <p:cNvCxnSpPr>
              <a:cxnSpLocks/>
              <a:stCxn id="1061" idx="6"/>
            </p:cNvCxnSpPr>
            <p:nvPr/>
          </p:nvCxnSpPr>
          <p:spPr>
            <a:xfrm>
              <a:off x="6040080" y="2855668"/>
              <a:ext cx="402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Arrow Connector 1069">
              <a:extLst>
                <a:ext uri="{FF2B5EF4-FFF2-40B4-BE49-F238E27FC236}">
                  <a16:creationId xmlns:a16="http://schemas.microsoft.com/office/drawing/2014/main" id="{26467439-44DB-7D0D-684B-5ED2DF8B4DE5}"/>
                </a:ext>
              </a:extLst>
            </p:cNvPr>
            <p:cNvCxnSpPr>
              <a:cxnSpLocks/>
              <a:stCxn id="1060" idx="6"/>
            </p:cNvCxnSpPr>
            <p:nvPr/>
          </p:nvCxnSpPr>
          <p:spPr>
            <a:xfrm flipV="1">
              <a:off x="6045205" y="2903914"/>
              <a:ext cx="397337" cy="464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Straight Arrow Connector 1070">
              <a:extLst>
                <a:ext uri="{FF2B5EF4-FFF2-40B4-BE49-F238E27FC236}">
                  <a16:creationId xmlns:a16="http://schemas.microsoft.com/office/drawing/2014/main" id="{EC975C90-C446-A470-B7C6-959AEBA2B7F5}"/>
                </a:ext>
              </a:extLst>
            </p:cNvPr>
            <p:cNvCxnSpPr>
              <a:cxnSpLocks/>
              <a:stCxn id="1046" idx="3"/>
              <a:endCxn id="1053" idx="2"/>
            </p:cNvCxnSpPr>
            <p:nvPr/>
          </p:nvCxnSpPr>
          <p:spPr>
            <a:xfrm flipV="1">
              <a:off x="4156227" y="1822677"/>
              <a:ext cx="905918" cy="771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Straight Arrow Connector 1071">
              <a:extLst>
                <a:ext uri="{FF2B5EF4-FFF2-40B4-BE49-F238E27FC236}">
                  <a16:creationId xmlns:a16="http://schemas.microsoft.com/office/drawing/2014/main" id="{E6D91781-7F0C-AB67-7962-0FF7D2F1F80B}"/>
                </a:ext>
              </a:extLst>
            </p:cNvPr>
            <p:cNvCxnSpPr>
              <a:cxnSpLocks/>
              <a:stCxn id="1046" idx="3"/>
              <a:endCxn id="1055" idx="2"/>
            </p:cNvCxnSpPr>
            <p:nvPr/>
          </p:nvCxnSpPr>
          <p:spPr>
            <a:xfrm flipV="1">
              <a:off x="4156227" y="2209382"/>
              <a:ext cx="915988" cy="384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Straight Arrow Connector 1072">
              <a:extLst>
                <a:ext uri="{FF2B5EF4-FFF2-40B4-BE49-F238E27FC236}">
                  <a16:creationId xmlns:a16="http://schemas.microsoft.com/office/drawing/2014/main" id="{D4484381-F3C5-B849-5C7A-4D567B8C718C}"/>
                </a:ext>
              </a:extLst>
            </p:cNvPr>
            <p:cNvCxnSpPr>
              <a:cxnSpLocks/>
              <a:stCxn id="1046" idx="3"/>
              <a:endCxn id="1056" idx="2"/>
            </p:cNvCxnSpPr>
            <p:nvPr/>
          </p:nvCxnSpPr>
          <p:spPr>
            <a:xfrm>
              <a:off x="4156227" y="2594004"/>
              <a:ext cx="916863" cy="2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Arrow Connector 1073">
              <a:extLst>
                <a:ext uri="{FF2B5EF4-FFF2-40B4-BE49-F238E27FC236}">
                  <a16:creationId xmlns:a16="http://schemas.microsoft.com/office/drawing/2014/main" id="{0F948259-B647-ECC0-1CE6-DAC109BCFDE2}"/>
                </a:ext>
              </a:extLst>
            </p:cNvPr>
            <p:cNvCxnSpPr>
              <a:cxnSpLocks/>
              <a:stCxn id="1046" idx="3"/>
              <a:endCxn id="1058" idx="2"/>
            </p:cNvCxnSpPr>
            <p:nvPr/>
          </p:nvCxnSpPr>
          <p:spPr>
            <a:xfrm>
              <a:off x="4156227" y="2594004"/>
              <a:ext cx="926046" cy="4034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Straight Arrow Connector 1074">
              <a:extLst>
                <a:ext uri="{FF2B5EF4-FFF2-40B4-BE49-F238E27FC236}">
                  <a16:creationId xmlns:a16="http://schemas.microsoft.com/office/drawing/2014/main" id="{6A171AB7-692D-1997-84F5-F391ECE558C2}"/>
                </a:ext>
              </a:extLst>
            </p:cNvPr>
            <p:cNvCxnSpPr>
              <a:cxnSpLocks/>
              <a:stCxn id="1050" idx="3"/>
              <a:endCxn id="1054" idx="2"/>
            </p:cNvCxnSpPr>
            <p:nvPr/>
          </p:nvCxnSpPr>
          <p:spPr>
            <a:xfrm>
              <a:off x="4162035" y="2903914"/>
              <a:ext cx="915239" cy="49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Straight Arrow Connector 1075">
              <a:extLst>
                <a:ext uri="{FF2B5EF4-FFF2-40B4-BE49-F238E27FC236}">
                  <a16:creationId xmlns:a16="http://schemas.microsoft.com/office/drawing/2014/main" id="{F4A66352-D897-A9C0-B15D-953BD4516A1E}"/>
                </a:ext>
              </a:extLst>
            </p:cNvPr>
            <p:cNvCxnSpPr>
              <a:cxnSpLocks/>
              <a:endCxn id="1056" idx="2"/>
            </p:cNvCxnSpPr>
            <p:nvPr/>
          </p:nvCxnSpPr>
          <p:spPr>
            <a:xfrm flipV="1">
              <a:off x="4538883" y="2596910"/>
              <a:ext cx="534207" cy="391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7" name="Straight Arrow Connector 1076">
              <a:extLst>
                <a:ext uri="{FF2B5EF4-FFF2-40B4-BE49-F238E27FC236}">
                  <a16:creationId xmlns:a16="http://schemas.microsoft.com/office/drawing/2014/main" id="{A8CB3BBD-6AE8-69EC-C117-3E0367DA0706}"/>
                </a:ext>
              </a:extLst>
            </p:cNvPr>
            <p:cNvCxnSpPr>
              <a:cxnSpLocks/>
              <a:stCxn id="1046" idx="3"/>
              <a:endCxn id="1054" idx="2"/>
            </p:cNvCxnSpPr>
            <p:nvPr/>
          </p:nvCxnSpPr>
          <p:spPr>
            <a:xfrm>
              <a:off x="4156227" y="2594004"/>
              <a:ext cx="921047" cy="803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Straight Arrow Connector 1077">
              <a:extLst>
                <a:ext uri="{FF2B5EF4-FFF2-40B4-BE49-F238E27FC236}">
                  <a16:creationId xmlns:a16="http://schemas.microsoft.com/office/drawing/2014/main" id="{39CD3EFA-5314-116C-601A-93A6925E0411}"/>
                </a:ext>
              </a:extLst>
            </p:cNvPr>
            <p:cNvCxnSpPr>
              <a:cxnSpLocks/>
              <a:stCxn id="1051" idx="3"/>
              <a:endCxn id="1053" idx="2"/>
            </p:cNvCxnSpPr>
            <p:nvPr/>
          </p:nvCxnSpPr>
          <p:spPr>
            <a:xfrm flipV="1">
              <a:off x="4156227" y="1822677"/>
              <a:ext cx="905918" cy="13922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9" name="Straight Arrow Connector 1078">
              <a:extLst>
                <a:ext uri="{FF2B5EF4-FFF2-40B4-BE49-F238E27FC236}">
                  <a16:creationId xmlns:a16="http://schemas.microsoft.com/office/drawing/2014/main" id="{4CF9BDF6-E97D-0C4E-0A43-7E6948451218}"/>
                </a:ext>
              </a:extLst>
            </p:cNvPr>
            <p:cNvCxnSpPr>
              <a:cxnSpLocks/>
              <a:stCxn id="1052" idx="3"/>
              <a:endCxn id="1053" idx="2"/>
            </p:cNvCxnSpPr>
            <p:nvPr/>
          </p:nvCxnSpPr>
          <p:spPr>
            <a:xfrm flipV="1">
              <a:off x="4156227" y="1822677"/>
              <a:ext cx="905918" cy="17014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Straight Arrow Connector 1079">
              <a:extLst>
                <a:ext uri="{FF2B5EF4-FFF2-40B4-BE49-F238E27FC236}">
                  <a16:creationId xmlns:a16="http://schemas.microsoft.com/office/drawing/2014/main" id="{F980BA60-6610-9F32-F651-7397E17DEDFC}"/>
                </a:ext>
              </a:extLst>
            </p:cNvPr>
            <p:cNvCxnSpPr>
              <a:cxnSpLocks/>
              <a:stCxn id="1052" idx="3"/>
              <a:endCxn id="1055" idx="2"/>
            </p:cNvCxnSpPr>
            <p:nvPr/>
          </p:nvCxnSpPr>
          <p:spPr>
            <a:xfrm flipV="1">
              <a:off x="4156227" y="2209382"/>
              <a:ext cx="915988" cy="1314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1" name="Straight Arrow Connector 1080">
              <a:extLst>
                <a:ext uri="{FF2B5EF4-FFF2-40B4-BE49-F238E27FC236}">
                  <a16:creationId xmlns:a16="http://schemas.microsoft.com/office/drawing/2014/main" id="{F929DD2B-44EC-4BB3-EA63-C5C96661D6A7}"/>
                </a:ext>
              </a:extLst>
            </p:cNvPr>
            <p:cNvCxnSpPr>
              <a:cxnSpLocks/>
              <a:stCxn id="1052" idx="3"/>
              <a:endCxn id="1056" idx="2"/>
            </p:cNvCxnSpPr>
            <p:nvPr/>
          </p:nvCxnSpPr>
          <p:spPr>
            <a:xfrm flipV="1">
              <a:off x="4156227" y="2596910"/>
              <a:ext cx="916863" cy="927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Straight Arrow Connector 1081">
              <a:extLst>
                <a:ext uri="{FF2B5EF4-FFF2-40B4-BE49-F238E27FC236}">
                  <a16:creationId xmlns:a16="http://schemas.microsoft.com/office/drawing/2014/main" id="{4421C2AD-856A-FE68-0A0F-E01FA8FAF4C0}"/>
                </a:ext>
              </a:extLst>
            </p:cNvPr>
            <p:cNvCxnSpPr>
              <a:cxnSpLocks/>
              <a:stCxn id="1052" idx="3"/>
              <a:endCxn id="1054" idx="2"/>
            </p:cNvCxnSpPr>
            <p:nvPr/>
          </p:nvCxnSpPr>
          <p:spPr>
            <a:xfrm flipV="1">
              <a:off x="4156227" y="3397769"/>
              <a:ext cx="921047" cy="126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Straight Arrow Connector 1082">
              <a:extLst>
                <a:ext uri="{FF2B5EF4-FFF2-40B4-BE49-F238E27FC236}">
                  <a16:creationId xmlns:a16="http://schemas.microsoft.com/office/drawing/2014/main" id="{43474EBB-84E9-6738-CD61-546AA7DBEC39}"/>
                </a:ext>
              </a:extLst>
            </p:cNvPr>
            <p:cNvCxnSpPr>
              <a:cxnSpLocks/>
              <a:stCxn id="1052" idx="3"/>
              <a:endCxn id="1057" idx="2"/>
            </p:cNvCxnSpPr>
            <p:nvPr/>
          </p:nvCxnSpPr>
          <p:spPr>
            <a:xfrm>
              <a:off x="4156227" y="3524133"/>
              <a:ext cx="926172" cy="2728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Straight Arrow Connector 1083">
              <a:extLst>
                <a:ext uri="{FF2B5EF4-FFF2-40B4-BE49-F238E27FC236}">
                  <a16:creationId xmlns:a16="http://schemas.microsoft.com/office/drawing/2014/main" id="{4104552F-89D5-318F-C5BF-8EF1D67910B1}"/>
                </a:ext>
              </a:extLst>
            </p:cNvPr>
            <p:cNvCxnSpPr>
              <a:cxnSpLocks/>
              <a:stCxn id="1049" idx="3"/>
              <a:endCxn id="1053" idx="2"/>
            </p:cNvCxnSpPr>
            <p:nvPr/>
          </p:nvCxnSpPr>
          <p:spPr>
            <a:xfrm flipV="1">
              <a:off x="4162034" y="1822677"/>
              <a:ext cx="900111" cy="2004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82859142-89F3-7988-1B68-BE594094D58E}"/>
                </a:ext>
              </a:extLst>
            </p:cNvPr>
            <p:cNvCxnSpPr>
              <a:cxnSpLocks/>
              <a:stCxn id="1049" idx="3"/>
              <a:endCxn id="1056" idx="2"/>
            </p:cNvCxnSpPr>
            <p:nvPr/>
          </p:nvCxnSpPr>
          <p:spPr>
            <a:xfrm flipV="1">
              <a:off x="4162034" y="2596910"/>
              <a:ext cx="911055" cy="12300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278F481B-0934-5226-C9CD-7A52B6B217BA}"/>
                </a:ext>
              </a:extLst>
            </p:cNvPr>
            <p:cNvCxnSpPr>
              <a:cxnSpLocks/>
              <a:stCxn id="1049" idx="3"/>
              <a:endCxn id="1054" idx="2"/>
            </p:cNvCxnSpPr>
            <p:nvPr/>
          </p:nvCxnSpPr>
          <p:spPr>
            <a:xfrm flipV="1">
              <a:off x="4162034" y="3397769"/>
              <a:ext cx="915240" cy="429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Straight Arrow Connector 1086">
              <a:extLst>
                <a:ext uri="{FF2B5EF4-FFF2-40B4-BE49-F238E27FC236}">
                  <a16:creationId xmlns:a16="http://schemas.microsoft.com/office/drawing/2014/main" id="{AD450557-3D5B-6F70-0BC0-271DA63DC074}"/>
                </a:ext>
              </a:extLst>
            </p:cNvPr>
            <p:cNvCxnSpPr>
              <a:cxnSpLocks/>
              <a:stCxn id="1049" idx="3"/>
              <a:endCxn id="1057" idx="2"/>
            </p:cNvCxnSpPr>
            <p:nvPr/>
          </p:nvCxnSpPr>
          <p:spPr>
            <a:xfrm flipV="1">
              <a:off x="4162034" y="3796947"/>
              <a:ext cx="920365" cy="299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Straight Arrow Connector 1087">
              <a:extLst>
                <a:ext uri="{FF2B5EF4-FFF2-40B4-BE49-F238E27FC236}">
                  <a16:creationId xmlns:a16="http://schemas.microsoft.com/office/drawing/2014/main" id="{94F7D867-1D19-8BEE-5D3A-E8282D416BE2}"/>
                </a:ext>
              </a:extLst>
            </p:cNvPr>
            <p:cNvCxnSpPr>
              <a:cxnSpLocks/>
              <a:stCxn id="1053" idx="6"/>
              <a:endCxn id="1059" idx="2"/>
            </p:cNvCxnSpPr>
            <p:nvPr/>
          </p:nvCxnSpPr>
          <p:spPr>
            <a:xfrm>
              <a:off x="5361028" y="1822677"/>
              <a:ext cx="365035" cy="5208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Arrow Connector 1088">
              <a:extLst>
                <a:ext uri="{FF2B5EF4-FFF2-40B4-BE49-F238E27FC236}">
                  <a16:creationId xmlns:a16="http://schemas.microsoft.com/office/drawing/2014/main" id="{8540E97A-8D01-10E3-8A7B-BC3F4C370486}"/>
                </a:ext>
              </a:extLst>
            </p:cNvPr>
            <p:cNvCxnSpPr>
              <a:cxnSpLocks/>
              <a:stCxn id="1053" idx="6"/>
              <a:endCxn id="1061" idx="2"/>
            </p:cNvCxnSpPr>
            <p:nvPr/>
          </p:nvCxnSpPr>
          <p:spPr>
            <a:xfrm>
              <a:off x="5361028" y="1822677"/>
              <a:ext cx="380153" cy="1032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Straight Arrow Connector 1089">
              <a:extLst>
                <a:ext uri="{FF2B5EF4-FFF2-40B4-BE49-F238E27FC236}">
                  <a16:creationId xmlns:a16="http://schemas.microsoft.com/office/drawing/2014/main" id="{962BBAA0-F003-5E8C-FD82-C40806442775}"/>
                </a:ext>
              </a:extLst>
            </p:cNvPr>
            <p:cNvCxnSpPr>
              <a:cxnSpLocks/>
              <a:stCxn id="1053" idx="6"/>
              <a:endCxn id="1060" idx="2"/>
            </p:cNvCxnSpPr>
            <p:nvPr/>
          </p:nvCxnSpPr>
          <p:spPr>
            <a:xfrm>
              <a:off x="5361028" y="1822677"/>
              <a:ext cx="385279" cy="1545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68F4FCE9-D58A-F9D8-CB2E-28F190D52AA9}"/>
                </a:ext>
              </a:extLst>
            </p:cNvPr>
            <p:cNvCxnSpPr>
              <a:cxnSpLocks/>
              <a:stCxn id="1055" idx="6"/>
              <a:endCxn id="1059" idx="2"/>
            </p:cNvCxnSpPr>
            <p:nvPr/>
          </p:nvCxnSpPr>
          <p:spPr>
            <a:xfrm>
              <a:off x="5371098" y="2209382"/>
              <a:ext cx="354965" cy="134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Straight Arrow Connector 1091">
              <a:extLst>
                <a:ext uri="{FF2B5EF4-FFF2-40B4-BE49-F238E27FC236}">
                  <a16:creationId xmlns:a16="http://schemas.microsoft.com/office/drawing/2014/main" id="{C9B3EABD-FD1B-FC42-4575-E2C405F00FA0}"/>
                </a:ext>
              </a:extLst>
            </p:cNvPr>
            <p:cNvCxnSpPr>
              <a:cxnSpLocks/>
              <a:stCxn id="1055" idx="6"/>
              <a:endCxn id="1061" idx="2"/>
            </p:cNvCxnSpPr>
            <p:nvPr/>
          </p:nvCxnSpPr>
          <p:spPr>
            <a:xfrm>
              <a:off x="5371098" y="2209382"/>
              <a:ext cx="370083" cy="646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Arrow Connector 1092">
              <a:extLst>
                <a:ext uri="{FF2B5EF4-FFF2-40B4-BE49-F238E27FC236}">
                  <a16:creationId xmlns:a16="http://schemas.microsoft.com/office/drawing/2014/main" id="{37E8BF0B-65A3-CCE5-5AE7-E752014F0CC8}"/>
                </a:ext>
              </a:extLst>
            </p:cNvPr>
            <p:cNvCxnSpPr>
              <a:cxnSpLocks/>
              <a:stCxn id="1055" idx="6"/>
              <a:endCxn id="1060" idx="2"/>
            </p:cNvCxnSpPr>
            <p:nvPr/>
          </p:nvCxnSpPr>
          <p:spPr>
            <a:xfrm>
              <a:off x="5371098" y="2209382"/>
              <a:ext cx="375209" cy="1158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Straight Arrow Connector 1093">
              <a:extLst>
                <a:ext uri="{FF2B5EF4-FFF2-40B4-BE49-F238E27FC236}">
                  <a16:creationId xmlns:a16="http://schemas.microsoft.com/office/drawing/2014/main" id="{47E383F4-E9C3-CB64-BB82-1190D5114F33}"/>
                </a:ext>
              </a:extLst>
            </p:cNvPr>
            <p:cNvCxnSpPr>
              <a:cxnSpLocks/>
              <a:stCxn id="1056" idx="6"/>
              <a:endCxn id="1059" idx="2"/>
            </p:cNvCxnSpPr>
            <p:nvPr/>
          </p:nvCxnSpPr>
          <p:spPr>
            <a:xfrm flipV="1">
              <a:off x="5371973" y="2343492"/>
              <a:ext cx="354090" cy="25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Arrow Connector 1094">
              <a:extLst>
                <a:ext uri="{FF2B5EF4-FFF2-40B4-BE49-F238E27FC236}">
                  <a16:creationId xmlns:a16="http://schemas.microsoft.com/office/drawing/2014/main" id="{2B078933-4771-C426-E252-1D4AAEF95640}"/>
                </a:ext>
              </a:extLst>
            </p:cNvPr>
            <p:cNvCxnSpPr>
              <a:cxnSpLocks/>
              <a:stCxn id="1056" idx="6"/>
              <a:endCxn id="1061" idx="2"/>
            </p:cNvCxnSpPr>
            <p:nvPr/>
          </p:nvCxnSpPr>
          <p:spPr>
            <a:xfrm>
              <a:off x="5371973" y="2596910"/>
              <a:ext cx="369208" cy="258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Straight Arrow Connector 1095">
              <a:extLst>
                <a:ext uri="{FF2B5EF4-FFF2-40B4-BE49-F238E27FC236}">
                  <a16:creationId xmlns:a16="http://schemas.microsoft.com/office/drawing/2014/main" id="{8FE27E24-24E8-56D8-7CD8-BFB1C78340D4}"/>
                </a:ext>
              </a:extLst>
            </p:cNvPr>
            <p:cNvCxnSpPr>
              <a:cxnSpLocks/>
              <a:stCxn id="1056" idx="6"/>
              <a:endCxn id="1060" idx="2"/>
            </p:cNvCxnSpPr>
            <p:nvPr/>
          </p:nvCxnSpPr>
          <p:spPr>
            <a:xfrm>
              <a:off x="5371973" y="2596910"/>
              <a:ext cx="374334" cy="77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Straight Arrow Connector 1096">
              <a:extLst>
                <a:ext uri="{FF2B5EF4-FFF2-40B4-BE49-F238E27FC236}">
                  <a16:creationId xmlns:a16="http://schemas.microsoft.com/office/drawing/2014/main" id="{2E5220C2-4D92-4CBA-8BEE-63585A3A4FAF}"/>
                </a:ext>
              </a:extLst>
            </p:cNvPr>
            <p:cNvCxnSpPr>
              <a:cxnSpLocks/>
              <a:stCxn id="1058" idx="6"/>
              <a:endCxn id="1059" idx="2"/>
            </p:cNvCxnSpPr>
            <p:nvPr/>
          </p:nvCxnSpPr>
          <p:spPr>
            <a:xfrm flipV="1">
              <a:off x="5381157" y="2343492"/>
              <a:ext cx="344907" cy="6539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Arrow Connector 1097">
              <a:extLst>
                <a:ext uri="{FF2B5EF4-FFF2-40B4-BE49-F238E27FC236}">
                  <a16:creationId xmlns:a16="http://schemas.microsoft.com/office/drawing/2014/main" id="{F9FD0A8C-FAAE-FCE5-5C64-FF1EBF046BF1}"/>
                </a:ext>
              </a:extLst>
            </p:cNvPr>
            <p:cNvCxnSpPr>
              <a:cxnSpLocks/>
              <a:stCxn id="1058" idx="6"/>
              <a:endCxn id="1061" idx="2"/>
            </p:cNvCxnSpPr>
            <p:nvPr/>
          </p:nvCxnSpPr>
          <p:spPr>
            <a:xfrm flipV="1">
              <a:off x="5381157" y="2855668"/>
              <a:ext cx="360025" cy="141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Arrow Connector 1098">
              <a:extLst>
                <a:ext uri="{FF2B5EF4-FFF2-40B4-BE49-F238E27FC236}">
                  <a16:creationId xmlns:a16="http://schemas.microsoft.com/office/drawing/2014/main" id="{3795D5FB-E0B3-DAC6-9401-C2637521A9AA}"/>
                </a:ext>
              </a:extLst>
            </p:cNvPr>
            <p:cNvCxnSpPr>
              <a:cxnSpLocks/>
              <a:stCxn id="1058" idx="6"/>
              <a:endCxn id="1060" idx="2"/>
            </p:cNvCxnSpPr>
            <p:nvPr/>
          </p:nvCxnSpPr>
          <p:spPr>
            <a:xfrm>
              <a:off x="5381157" y="2997467"/>
              <a:ext cx="365151" cy="370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Straight Arrow Connector 1099">
              <a:extLst>
                <a:ext uri="{FF2B5EF4-FFF2-40B4-BE49-F238E27FC236}">
                  <a16:creationId xmlns:a16="http://schemas.microsoft.com/office/drawing/2014/main" id="{B43D285B-35E4-A510-EF78-D9A5B4783B5E}"/>
                </a:ext>
              </a:extLst>
            </p:cNvPr>
            <p:cNvCxnSpPr>
              <a:cxnSpLocks/>
              <a:stCxn id="1054" idx="6"/>
              <a:endCxn id="1059" idx="2"/>
            </p:cNvCxnSpPr>
            <p:nvPr/>
          </p:nvCxnSpPr>
          <p:spPr>
            <a:xfrm flipV="1">
              <a:off x="5376158" y="2343492"/>
              <a:ext cx="349906" cy="10542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Straight Arrow Connector 1100">
              <a:extLst>
                <a:ext uri="{FF2B5EF4-FFF2-40B4-BE49-F238E27FC236}">
                  <a16:creationId xmlns:a16="http://schemas.microsoft.com/office/drawing/2014/main" id="{96F46B89-4009-9C92-FE7C-64DF84206813}"/>
                </a:ext>
              </a:extLst>
            </p:cNvPr>
            <p:cNvCxnSpPr>
              <a:cxnSpLocks/>
              <a:stCxn id="1054" idx="6"/>
              <a:endCxn id="1061" idx="2"/>
            </p:cNvCxnSpPr>
            <p:nvPr/>
          </p:nvCxnSpPr>
          <p:spPr>
            <a:xfrm flipV="1">
              <a:off x="5376158" y="2855668"/>
              <a:ext cx="365024" cy="54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Straight Arrow Connector 1101">
              <a:extLst>
                <a:ext uri="{FF2B5EF4-FFF2-40B4-BE49-F238E27FC236}">
                  <a16:creationId xmlns:a16="http://schemas.microsoft.com/office/drawing/2014/main" id="{EA87972B-57D1-6F96-BE97-F19D53677FC3}"/>
                </a:ext>
              </a:extLst>
            </p:cNvPr>
            <p:cNvCxnSpPr>
              <a:cxnSpLocks/>
              <a:stCxn id="1054" idx="6"/>
              <a:endCxn id="1060" idx="2"/>
            </p:cNvCxnSpPr>
            <p:nvPr/>
          </p:nvCxnSpPr>
          <p:spPr>
            <a:xfrm flipV="1">
              <a:off x="5376158" y="3368279"/>
              <a:ext cx="370149" cy="29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Straight Arrow Connector 1102">
              <a:extLst>
                <a:ext uri="{FF2B5EF4-FFF2-40B4-BE49-F238E27FC236}">
                  <a16:creationId xmlns:a16="http://schemas.microsoft.com/office/drawing/2014/main" id="{43C8652E-D02B-9803-8C41-64D610B6D160}"/>
                </a:ext>
              </a:extLst>
            </p:cNvPr>
            <p:cNvCxnSpPr>
              <a:cxnSpLocks/>
              <a:stCxn id="1057" idx="6"/>
              <a:endCxn id="1059" idx="2"/>
            </p:cNvCxnSpPr>
            <p:nvPr/>
          </p:nvCxnSpPr>
          <p:spPr>
            <a:xfrm flipV="1">
              <a:off x="5381283" y="2343492"/>
              <a:ext cx="344781" cy="14534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Arrow Connector 1103">
              <a:extLst>
                <a:ext uri="{FF2B5EF4-FFF2-40B4-BE49-F238E27FC236}">
                  <a16:creationId xmlns:a16="http://schemas.microsoft.com/office/drawing/2014/main" id="{9FDBD3FC-2B7C-6ECE-180A-89F8F10A1076}"/>
                </a:ext>
              </a:extLst>
            </p:cNvPr>
            <p:cNvCxnSpPr>
              <a:cxnSpLocks/>
              <a:stCxn id="1057" idx="6"/>
              <a:endCxn id="1061" idx="2"/>
            </p:cNvCxnSpPr>
            <p:nvPr/>
          </p:nvCxnSpPr>
          <p:spPr>
            <a:xfrm flipV="1">
              <a:off x="5381283" y="2855668"/>
              <a:ext cx="359899" cy="94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Arrow Connector 1104">
              <a:extLst>
                <a:ext uri="{FF2B5EF4-FFF2-40B4-BE49-F238E27FC236}">
                  <a16:creationId xmlns:a16="http://schemas.microsoft.com/office/drawing/2014/main" id="{F150C79A-A755-EC4D-6D4E-23B06BF1813D}"/>
                </a:ext>
              </a:extLst>
            </p:cNvPr>
            <p:cNvCxnSpPr>
              <a:cxnSpLocks/>
              <a:stCxn id="1057" idx="6"/>
              <a:endCxn id="1060" idx="2"/>
            </p:cNvCxnSpPr>
            <p:nvPr/>
          </p:nvCxnSpPr>
          <p:spPr>
            <a:xfrm flipV="1">
              <a:off x="5381283" y="3368279"/>
              <a:ext cx="365025" cy="4286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Arrow Connector 1105">
              <a:extLst>
                <a:ext uri="{FF2B5EF4-FFF2-40B4-BE49-F238E27FC236}">
                  <a16:creationId xmlns:a16="http://schemas.microsoft.com/office/drawing/2014/main" id="{5C431F89-70DC-D729-3D86-4B0544122E5C}"/>
                </a:ext>
              </a:extLst>
            </p:cNvPr>
            <p:cNvCxnSpPr>
              <a:cxnSpLocks/>
              <a:stCxn id="1046" idx="3"/>
              <a:endCxn id="1057" idx="2"/>
            </p:cNvCxnSpPr>
            <p:nvPr/>
          </p:nvCxnSpPr>
          <p:spPr>
            <a:xfrm>
              <a:off x="4156227" y="2594004"/>
              <a:ext cx="926172" cy="12029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Straight Arrow Connector 1106">
              <a:extLst>
                <a:ext uri="{FF2B5EF4-FFF2-40B4-BE49-F238E27FC236}">
                  <a16:creationId xmlns:a16="http://schemas.microsoft.com/office/drawing/2014/main" id="{51FE1149-3C4A-6FBF-8D45-24994837E77A}"/>
                </a:ext>
              </a:extLst>
            </p:cNvPr>
            <p:cNvCxnSpPr>
              <a:cxnSpLocks/>
              <a:stCxn id="1050" idx="3"/>
              <a:endCxn id="1053" idx="2"/>
            </p:cNvCxnSpPr>
            <p:nvPr/>
          </p:nvCxnSpPr>
          <p:spPr>
            <a:xfrm flipV="1">
              <a:off x="4162035" y="1822677"/>
              <a:ext cx="900110" cy="108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Straight Arrow Connector 1107">
              <a:extLst>
                <a:ext uri="{FF2B5EF4-FFF2-40B4-BE49-F238E27FC236}">
                  <a16:creationId xmlns:a16="http://schemas.microsoft.com/office/drawing/2014/main" id="{F9BC64CE-C4FB-2053-F19F-9D0027BFF0C9}"/>
                </a:ext>
              </a:extLst>
            </p:cNvPr>
            <p:cNvCxnSpPr>
              <a:cxnSpLocks/>
              <a:stCxn id="1050" idx="3"/>
              <a:endCxn id="1055" idx="2"/>
            </p:cNvCxnSpPr>
            <p:nvPr/>
          </p:nvCxnSpPr>
          <p:spPr>
            <a:xfrm flipV="1">
              <a:off x="4162035" y="2209382"/>
              <a:ext cx="910180" cy="6945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Straight Arrow Connector 1108">
              <a:extLst>
                <a:ext uri="{FF2B5EF4-FFF2-40B4-BE49-F238E27FC236}">
                  <a16:creationId xmlns:a16="http://schemas.microsoft.com/office/drawing/2014/main" id="{4AFC2B2A-63A7-2F97-6150-D27C2E81FA89}"/>
                </a:ext>
              </a:extLst>
            </p:cNvPr>
            <p:cNvCxnSpPr>
              <a:cxnSpLocks/>
              <a:stCxn id="1050" idx="3"/>
              <a:endCxn id="1056" idx="2"/>
            </p:cNvCxnSpPr>
            <p:nvPr/>
          </p:nvCxnSpPr>
          <p:spPr>
            <a:xfrm flipV="1">
              <a:off x="4162035" y="2596910"/>
              <a:ext cx="911055" cy="30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Arrow Connector 1109">
              <a:extLst>
                <a:ext uri="{FF2B5EF4-FFF2-40B4-BE49-F238E27FC236}">
                  <a16:creationId xmlns:a16="http://schemas.microsoft.com/office/drawing/2014/main" id="{DC9D613F-B924-0DBB-116D-11C631B632FB}"/>
                </a:ext>
              </a:extLst>
            </p:cNvPr>
            <p:cNvCxnSpPr>
              <a:cxnSpLocks/>
              <a:stCxn id="1050" idx="3"/>
              <a:endCxn id="1058" idx="2"/>
            </p:cNvCxnSpPr>
            <p:nvPr/>
          </p:nvCxnSpPr>
          <p:spPr>
            <a:xfrm>
              <a:off x="4162035" y="2903914"/>
              <a:ext cx="920238" cy="93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Arrow Connector 1110">
              <a:extLst>
                <a:ext uri="{FF2B5EF4-FFF2-40B4-BE49-F238E27FC236}">
                  <a16:creationId xmlns:a16="http://schemas.microsoft.com/office/drawing/2014/main" id="{DC772DF5-336D-28C0-3229-7808276373FD}"/>
                </a:ext>
              </a:extLst>
            </p:cNvPr>
            <p:cNvCxnSpPr>
              <a:cxnSpLocks/>
              <a:stCxn id="1050" idx="3"/>
              <a:endCxn id="1054" idx="2"/>
            </p:cNvCxnSpPr>
            <p:nvPr/>
          </p:nvCxnSpPr>
          <p:spPr>
            <a:xfrm>
              <a:off x="4162035" y="2903914"/>
              <a:ext cx="915239" cy="49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Arrow Connector 1111">
              <a:extLst>
                <a:ext uri="{FF2B5EF4-FFF2-40B4-BE49-F238E27FC236}">
                  <a16:creationId xmlns:a16="http://schemas.microsoft.com/office/drawing/2014/main" id="{FE896894-C349-F6C5-23F0-0DA9F3EF3F35}"/>
                </a:ext>
              </a:extLst>
            </p:cNvPr>
            <p:cNvCxnSpPr>
              <a:cxnSpLocks/>
              <a:stCxn id="1050" idx="3"/>
              <a:endCxn id="1057" idx="2"/>
            </p:cNvCxnSpPr>
            <p:nvPr/>
          </p:nvCxnSpPr>
          <p:spPr>
            <a:xfrm>
              <a:off x="4162035" y="2903914"/>
              <a:ext cx="920364" cy="89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Straight Arrow Connector 1112">
              <a:extLst>
                <a:ext uri="{FF2B5EF4-FFF2-40B4-BE49-F238E27FC236}">
                  <a16:creationId xmlns:a16="http://schemas.microsoft.com/office/drawing/2014/main" id="{95A9BA9C-CFEC-6B2F-3662-493AA8B7FCCD}"/>
                </a:ext>
              </a:extLst>
            </p:cNvPr>
            <p:cNvCxnSpPr>
              <a:cxnSpLocks/>
              <a:stCxn id="1051" idx="3"/>
              <a:endCxn id="1055" idx="2"/>
            </p:cNvCxnSpPr>
            <p:nvPr/>
          </p:nvCxnSpPr>
          <p:spPr>
            <a:xfrm flipV="1">
              <a:off x="4156227" y="2209382"/>
              <a:ext cx="915988" cy="1005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Straight Arrow Connector 1113">
              <a:extLst>
                <a:ext uri="{FF2B5EF4-FFF2-40B4-BE49-F238E27FC236}">
                  <a16:creationId xmlns:a16="http://schemas.microsoft.com/office/drawing/2014/main" id="{6813994A-3A3B-9851-5EC1-50DF0E13A7B3}"/>
                </a:ext>
              </a:extLst>
            </p:cNvPr>
            <p:cNvCxnSpPr>
              <a:cxnSpLocks/>
              <a:stCxn id="1051" idx="3"/>
              <a:endCxn id="1056" idx="2"/>
            </p:cNvCxnSpPr>
            <p:nvPr/>
          </p:nvCxnSpPr>
          <p:spPr>
            <a:xfrm flipV="1">
              <a:off x="4156227" y="2596910"/>
              <a:ext cx="916863" cy="618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Arrow Connector 1114">
              <a:extLst>
                <a:ext uri="{FF2B5EF4-FFF2-40B4-BE49-F238E27FC236}">
                  <a16:creationId xmlns:a16="http://schemas.microsoft.com/office/drawing/2014/main" id="{CD5032A1-7CC2-7EEF-62DE-BE17DD103F0D}"/>
                </a:ext>
              </a:extLst>
            </p:cNvPr>
            <p:cNvCxnSpPr>
              <a:cxnSpLocks/>
              <a:stCxn id="1051" idx="3"/>
              <a:endCxn id="1058" idx="2"/>
            </p:cNvCxnSpPr>
            <p:nvPr/>
          </p:nvCxnSpPr>
          <p:spPr>
            <a:xfrm flipV="1">
              <a:off x="4156227" y="2997467"/>
              <a:ext cx="926046" cy="217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Arrow Connector 1115">
              <a:extLst>
                <a:ext uri="{FF2B5EF4-FFF2-40B4-BE49-F238E27FC236}">
                  <a16:creationId xmlns:a16="http://schemas.microsoft.com/office/drawing/2014/main" id="{1F8FF227-A976-4DDF-C9D7-F6722FDF102E}"/>
                </a:ext>
              </a:extLst>
            </p:cNvPr>
            <p:cNvCxnSpPr>
              <a:cxnSpLocks/>
              <a:stCxn id="1051" idx="3"/>
              <a:endCxn id="1054" idx="2"/>
            </p:cNvCxnSpPr>
            <p:nvPr/>
          </p:nvCxnSpPr>
          <p:spPr>
            <a:xfrm>
              <a:off x="4156227" y="3214946"/>
              <a:ext cx="921047" cy="182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Straight Arrow Connector 1116">
              <a:extLst>
                <a:ext uri="{FF2B5EF4-FFF2-40B4-BE49-F238E27FC236}">
                  <a16:creationId xmlns:a16="http://schemas.microsoft.com/office/drawing/2014/main" id="{0AB0D353-B63A-28F7-0BAA-9DE83685645C}"/>
                </a:ext>
              </a:extLst>
            </p:cNvPr>
            <p:cNvCxnSpPr>
              <a:cxnSpLocks/>
              <a:stCxn id="1051" idx="3"/>
              <a:endCxn id="1057" idx="2"/>
            </p:cNvCxnSpPr>
            <p:nvPr/>
          </p:nvCxnSpPr>
          <p:spPr>
            <a:xfrm>
              <a:off x="4156227" y="3214946"/>
              <a:ext cx="926172" cy="582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Straight Arrow Connector 1117">
              <a:extLst>
                <a:ext uri="{FF2B5EF4-FFF2-40B4-BE49-F238E27FC236}">
                  <a16:creationId xmlns:a16="http://schemas.microsoft.com/office/drawing/2014/main" id="{CF9FE02F-870E-0143-40CF-B8D7494CBBC2}"/>
                </a:ext>
              </a:extLst>
            </p:cNvPr>
            <p:cNvCxnSpPr>
              <a:cxnSpLocks/>
              <a:stCxn id="1052" idx="3"/>
              <a:endCxn id="1058" idx="2"/>
            </p:cNvCxnSpPr>
            <p:nvPr/>
          </p:nvCxnSpPr>
          <p:spPr>
            <a:xfrm flipV="1">
              <a:off x="4156227" y="2997467"/>
              <a:ext cx="926046" cy="526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Straight Arrow Connector 1118">
              <a:extLst>
                <a:ext uri="{FF2B5EF4-FFF2-40B4-BE49-F238E27FC236}">
                  <a16:creationId xmlns:a16="http://schemas.microsoft.com/office/drawing/2014/main" id="{4114B59A-456D-E87C-24A8-FF0F1CF736CE}"/>
                </a:ext>
              </a:extLst>
            </p:cNvPr>
            <p:cNvCxnSpPr>
              <a:cxnSpLocks/>
              <a:stCxn id="1049" idx="3"/>
              <a:endCxn id="1055" idx="2"/>
            </p:cNvCxnSpPr>
            <p:nvPr/>
          </p:nvCxnSpPr>
          <p:spPr>
            <a:xfrm flipV="1">
              <a:off x="4162034" y="2209382"/>
              <a:ext cx="910181" cy="1617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Straight Arrow Connector 1119">
              <a:extLst>
                <a:ext uri="{FF2B5EF4-FFF2-40B4-BE49-F238E27FC236}">
                  <a16:creationId xmlns:a16="http://schemas.microsoft.com/office/drawing/2014/main" id="{B2018F2A-CFE8-26DF-43F4-DA9439CB725A}"/>
                </a:ext>
              </a:extLst>
            </p:cNvPr>
            <p:cNvCxnSpPr>
              <a:cxnSpLocks/>
              <a:stCxn id="1049" idx="3"/>
              <a:endCxn id="1058" idx="2"/>
            </p:cNvCxnSpPr>
            <p:nvPr/>
          </p:nvCxnSpPr>
          <p:spPr>
            <a:xfrm flipV="1">
              <a:off x="4162034" y="2997467"/>
              <a:ext cx="920239" cy="8294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" name="Title 1">
            <a:extLst>
              <a:ext uri="{FF2B5EF4-FFF2-40B4-BE49-F238E27FC236}">
                <a16:creationId xmlns:a16="http://schemas.microsoft.com/office/drawing/2014/main" id="{55333751-ECB9-F802-5D45-8528AF2F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78144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With this dataset of radiances based on a known atmosphere, we will train a neural network to convert between the two.</a:t>
            </a:r>
          </a:p>
        </p:txBody>
      </p:sp>
      <p:sp>
        <p:nvSpPr>
          <p:cNvPr id="1147" name="TextBox 1146">
            <a:extLst>
              <a:ext uri="{FF2B5EF4-FFF2-40B4-BE49-F238E27FC236}">
                <a16:creationId xmlns:a16="http://schemas.microsoft.com/office/drawing/2014/main" id="{19781A38-567A-46C3-E413-FA0112F8335E}"/>
              </a:ext>
            </a:extLst>
          </p:cNvPr>
          <p:cNvSpPr txBox="1"/>
          <p:nvPr/>
        </p:nvSpPr>
        <p:spPr>
          <a:xfrm>
            <a:off x="2820358" y="2009020"/>
            <a:ext cx="1865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HRI would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see, given the model data?</a:t>
            </a:r>
          </a:p>
        </p:txBody>
      </p:sp>
      <p:sp>
        <p:nvSpPr>
          <p:cNvPr id="1148" name="TextBox 1147">
            <a:extLst>
              <a:ext uri="{FF2B5EF4-FFF2-40B4-BE49-F238E27FC236}">
                <a16:creationId xmlns:a16="http://schemas.microsoft.com/office/drawing/2014/main" id="{AE1FD21A-C52A-77A0-1423-1398F1FEAE71}"/>
              </a:ext>
            </a:extLst>
          </p:cNvPr>
          <p:cNvSpPr txBox="1"/>
          <p:nvPr/>
        </p:nvSpPr>
        <p:spPr>
          <a:xfrm>
            <a:off x="27149" y="2009020"/>
            <a:ext cx="186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Model “truth”</a:t>
            </a:r>
          </a:p>
        </p:txBody>
      </p:sp>
      <p:pic>
        <p:nvPicPr>
          <p:cNvPr id="2" name="Picture 6" descr="Projects - daniel rothenberg">
            <a:extLst>
              <a:ext uri="{FF2B5EF4-FFF2-40B4-BE49-F238E27FC236}">
                <a16:creationId xmlns:a16="http://schemas.microsoft.com/office/drawing/2014/main" id="{A483E359-8F86-BC21-F000-2F5F9886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78" y="4284658"/>
            <a:ext cx="1865949" cy="16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tmospheric Chemistry and Transport | Geddes Research Group">
            <a:extLst>
              <a:ext uri="{FF2B5EF4-FFF2-40B4-BE49-F238E27FC236}">
                <a16:creationId xmlns:a16="http://schemas.microsoft.com/office/drawing/2014/main" id="{0932CABD-F460-29ED-176D-B01C8E9D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" y="2671583"/>
            <a:ext cx="1840749" cy="16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7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satellite cartoon">
            <a:extLst>
              <a:ext uri="{FF2B5EF4-FFF2-40B4-BE49-F238E27FC236}">
                <a16:creationId xmlns:a16="http://schemas.microsoft.com/office/drawing/2014/main" id="{6610BD35-AB03-F7BF-ACAE-D8DBBD4E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3"/>
          <a:stretch/>
        </p:blipFill>
        <p:spPr bwMode="auto">
          <a:xfrm rot="19437403">
            <a:off x="4359602" y="1406615"/>
            <a:ext cx="1511300" cy="14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FBA75-FB4F-BAFB-FE04-5BD5D8C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We then take this trained neural network and use it to turn the HRIs derived from real </a:t>
            </a:r>
            <a:r>
              <a:rPr lang="en-US" sz="3000" dirty="0" err="1"/>
              <a:t>CrIS</a:t>
            </a:r>
            <a:r>
              <a:rPr lang="en-US" sz="3000" dirty="0"/>
              <a:t> observations into a column ethane value.</a:t>
            </a:r>
          </a:p>
        </p:txBody>
      </p:sp>
      <p:pic>
        <p:nvPicPr>
          <p:cNvPr id="1028" name="Picture 4" descr="Cartoon Earth Images – Browse 140,914 Stock Photos, Vectors ...">
            <a:extLst>
              <a:ext uri="{FF2B5EF4-FFF2-40B4-BE49-F238E27FC236}">
                <a16:creationId xmlns:a16="http://schemas.microsoft.com/office/drawing/2014/main" id="{961D248E-11E5-5E1D-3B89-3F3C46CC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66" y="3238136"/>
            <a:ext cx="2633391" cy="26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5A0F4A-FB12-58B3-8F89-A32C6C6794DE}"/>
              </a:ext>
            </a:extLst>
          </p:cNvPr>
          <p:cNvCxnSpPr>
            <a:cxnSpLocks/>
          </p:cNvCxnSpPr>
          <p:nvPr/>
        </p:nvCxnSpPr>
        <p:spPr>
          <a:xfrm>
            <a:off x="1865949" y="3428999"/>
            <a:ext cx="489793" cy="2196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2A3154-2319-DC6D-6F37-9FF749F2AED4}"/>
              </a:ext>
            </a:extLst>
          </p:cNvPr>
          <p:cNvSpPr txBox="1"/>
          <p:nvPr/>
        </p:nvSpPr>
        <p:spPr>
          <a:xfrm>
            <a:off x="271607" y="1704872"/>
            <a:ext cx="132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GEOS-Chem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D1F1F8-C1B2-E328-9F08-705342D75F3F}"/>
              </a:ext>
            </a:extLst>
          </p:cNvPr>
          <p:cNvCxnSpPr>
            <a:cxnSpLocks/>
          </p:cNvCxnSpPr>
          <p:nvPr/>
        </p:nvCxnSpPr>
        <p:spPr>
          <a:xfrm flipV="1">
            <a:off x="3970829" y="2775857"/>
            <a:ext cx="821130" cy="87279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F9BAAF-2A8D-9EFB-2807-9521031829F9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548398" y="2737989"/>
            <a:ext cx="415807" cy="11047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8512CF-1EB0-5498-7DCB-4504BF5AFF4A}"/>
              </a:ext>
            </a:extLst>
          </p:cNvPr>
          <p:cNvSpPr txBox="1"/>
          <p:nvPr/>
        </p:nvSpPr>
        <p:spPr>
          <a:xfrm>
            <a:off x="6502750" y="1624536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Machine </a:t>
            </a:r>
          </a:p>
          <a:p>
            <a:r>
              <a:rPr lang="en-US" b="1" dirty="0"/>
              <a:t>Learning</a:t>
            </a:r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3C290199-0104-984B-3DD8-D91E8984FFC2}"/>
              </a:ext>
            </a:extLst>
          </p:cNvPr>
          <p:cNvGrpSpPr/>
          <p:nvPr/>
        </p:nvGrpSpPr>
        <p:grpSpPr>
          <a:xfrm>
            <a:off x="5089072" y="3904675"/>
            <a:ext cx="4022220" cy="2335318"/>
            <a:chOff x="2510868" y="1645495"/>
            <a:chExt cx="3931674" cy="2335318"/>
          </a:xfrm>
        </p:grpSpPr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659DEFDB-4D5E-A33A-B366-3DC24F4EA96E}"/>
                </a:ext>
              </a:extLst>
            </p:cNvPr>
            <p:cNvSpPr txBox="1"/>
            <p:nvPr/>
          </p:nvSpPr>
          <p:spPr>
            <a:xfrm>
              <a:off x="2537290" y="2440115"/>
              <a:ext cx="161893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P</a:t>
              </a:r>
              <a:r>
                <a:rPr lang="en-US" sz="1400" b="1" baseline="-25000" dirty="0">
                  <a:solidFill>
                    <a:srgbClr val="0070C0"/>
                  </a:solidFill>
                </a:rPr>
                <a:t>90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1047" name="Picture 1046">
              <a:extLst>
                <a:ext uri="{FF2B5EF4-FFF2-40B4-BE49-F238E27FC236}">
                  <a16:creationId xmlns:a16="http://schemas.microsoft.com/office/drawing/2014/main" id="{2A3B893D-76EF-09B5-5B5C-7C081F1C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0868" y="1645495"/>
              <a:ext cx="1654161" cy="770912"/>
            </a:xfrm>
            <a:prstGeom prst="rect">
              <a:avLst/>
            </a:prstGeom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EEDCF4C-7B15-9A73-3E07-C39C628ACEEB}"/>
                </a:ext>
              </a:extLst>
            </p:cNvPr>
            <p:cNvSpPr txBox="1"/>
            <p:nvPr/>
          </p:nvSpPr>
          <p:spPr>
            <a:xfrm>
              <a:off x="2566708" y="2068862"/>
              <a:ext cx="496449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HRI</a:t>
              </a:r>
              <a:endParaRPr lang="en-US" sz="1400" b="1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23103B41-75E2-74AD-DA9B-61F0A18E4B4B}"/>
                </a:ext>
              </a:extLst>
            </p:cNvPr>
            <p:cNvSpPr txBox="1"/>
            <p:nvPr/>
          </p:nvSpPr>
          <p:spPr>
            <a:xfrm>
              <a:off x="2537288" y="3673036"/>
              <a:ext cx="1624746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Satellite view angle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C45FA754-88BB-CFA4-1518-18B8B5585514}"/>
                </a:ext>
              </a:extLst>
            </p:cNvPr>
            <p:cNvSpPr txBox="1"/>
            <p:nvPr/>
          </p:nvSpPr>
          <p:spPr>
            <a:xfrm>
              <a:off x="2537290" y="2750025"/>
              <a:ext cx="1624745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Thermal contrast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B5E700CE-D28B-6A0B-F38E-AD91F4DD5C2F}"/>
                </a:ext>
              </a:extLst>
            </p:cNvPr>
            <p:cNvSpPr txBox="1"/>
            <p:nvPr/>
          </p:nvSpPr>
          <p:spPr>
            <a:xfrm>
              <a:off x="2537290" y="3061057"/>
              <a:ext cx="161893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H</a:t>
              </a:r>
              <a:r>
                <a:rPr lang="en-US" sz="1400" b="1" baseline="-25000" dirty="0">
                  <a:solidFill>
                    <a:srgbClr val="0070C0"/>
                  </a:solidFill>
                </a:rPr>
                <a:t>2</a:t>
              </a:r>
              <a:r>
                <a:rPr lang="en-US" sz="1400" b="1" dirty="0">
                  <a:solidFill>
                    <a:srgbClr val="0070C0"/>
                  </a:solidFill>
                </a:rPr>
                <a:t>O vapor column</a:t>
              </a: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9DB5DE87-0E5A-6984-2385-4640D7A8C6F5}"/>
                </a:ext>
              </a:extLst>
            </p:cNvPr>
            <p:cNvSpPr txBox="1"/>
            <p:nvPr/>
          </p:nvSpPr>
          <p:spPr>
            <a:xfrm>
              <a:off x="2537288" y="3370244"/>
              <a:ext cx="1618939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Surface pressure</a:t>
              </a: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202D6188-B537-7D32-74A3-22FEC06284E3}"/>
                </a:ext>
              </a:extLst>
            </p:cNvPr>
            <p:cNvSpPr/>
            <p:nvPr/>
          </p:nvSpPr>
          <p:spPr>
            <a:xfrm>
              <a:off x="5062144" y="168087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02755729-30A6-B7DD-8754-FE74D8B23ED6}"/>
                </a:ext>
              </a:extLst>
            </p:cNvPr>
            <p:cNvSpPr/>
            <p:nvPr/>
          </p:nvSpPr>
          <p:spPr>
            <a:xfrm>
              <a:off x="5077274" y="3255970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852AE6EE-FAAE-CAAD-C68F-247334ABF74F}"/>
                </a:ext>
              </a:extLst>
            </p:cNvPr>
            <p:cNvSpPr/>
            <p:nvPr/>
          </p:nvSpPr>
          <p:spPr>
            <a:xfrm>
              <a:off x="5072214" y="2067583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245ED9B-2372-CD6C-E470-C7176E38E234}"/>
                </a:ext>
              </a:extLst>
            </p:cNvPr>
            <p:cNvSpPr/>
            <p:nvPr/>
          </p:nvSpPr>
          <p:spPr>
            <a:xfrm>
              <a:off x="5073089" y="2455111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8406E87C-8686-2AF4-CB39-10B9F15B260C}"/>
                </a:ext>
              </a:extLst>
            </p:cNvPr>
            <p:cNvSpPr/>
            <p:nvPr/>
          </p:nvSpPr>
          <p:spPr>
            <a:xfrm>
              <a:off x="5082399" y="365514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106C4B0F-6692-D14C-85CF-B616BB7F1353}"/>
                </a:ext>
              </a:extLst>
            </p:cNvPr>
            <p:cNvSpPr/>
            <p:nvPr/>
          </p:nvSpPr>
          <p:spPr>
            <a:xfrm>
              <a:off x="5082273" y="2855668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1B878D0C-DBE3-3E1B-1EEE-A491816A9026}"/>
                </a:ext>
              </a:extLst>
            </p:cNvPr>
            <p:cNvSpPr/>
            <p:nvPr/>
          </p:nvSpPr>
          <p:spPr>
            <a:xfrm>
              <a:off x="5726063" y="2201693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BB8569BD-32B0-5B69-A4F3-59E8C8D7D5E3}"/>
                </a:ext>
              </a:extLst>
            </p:cNvPr>
            <p:cNvSpPr/>
            <p:nvPr/>
          </p:nvSpPr>
          <p:spPr>
            <a:xfrm>
              <a:off x="5746307" y="3226480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D05462FF-3BC2-A4E9-05A0-FB79C0EA12AF}"/>
                </a:ext>
              </a:extLst>
            </p:cNvPr>
            <p:cNvSpPr/>
            <p:nvPr/>
          </p:nvSpPr>
          <p:spPr>
            <a:xfrm>
              <a:off x="5741181" y="2713869"/>
              <a:ext cx="298884" cy="28359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2" name="Straight Arrow Connector 1061">
              <a:extLst>
                <a:ext uri="{FF2B5EF4-FFF2-40B4-BE49-F238E27FC236}">
                  <a16:creationId xmlns:a16="http://schemas.microsoft.com/office/drawing/2014/main" id="{AFB13111-E597-5C0E-9575-5A28B82B1450}"/>
                </a:ext>
              </a:extLst>
            </p:cNvPr>
            <p:cNvCxnSpPr>
              <a:cxnSpLocks/>
              <a:stCxn id="1047" idx="3"/>
              <a:endCxn id="1053" idx="2"/>
            </p:cNvCxnSpPr>
            <p:nvPr/>
          </p:nvCxnSpPr>
          <p:spPr>
            <a:xfrm flipV="1">
              <a:off x="4165029" y="1822677"/>
              <a:ext cx="897116" cy="208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Arrow Connector 1062">
              <a:extLst>
                <a:ext uri="{FF2B5EF4-FFF2-40B4-BE49-F238E27FC236}">
                  <a16:creationId xmlns:a16="http://schemas.microsoft.com/office/drawing/2014/main" id="{1F166FA2-8821-352E-1B61-813A1E80BEF3}"/>
                </a:ext>
              </a:extLst>
            </p:cNvPr>
            <p:cNvCxnSpPr>
              <a:cxnSpLocks/>
              <a:stCxn id="1047" idx="3"/>
              <a:endCxn id="1055" idx="2"/>
            </p:cNvCxnSpPr>
            <p:nvPr/>
          </p:nvCxnSpPr>
          <p:spPr>
            <a:xfrm>
              <a:off x="4165029" y="2030951"/>
              <a:ext cx="907186" cy="178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Arrow Connector 1063">
              <a:extLst>
                <a:ext uri="{FF2B5EF4-FFF2-40B4-BE49-F238E27FC236}">
                  <a16:creationId xmlns:a16="http://schemas.microsoft.com/office/drawing/2014/main" id="{B67EAC72-8F8A-F7A6-006B-29864ED8D372}"/>
                </a:ext>
              </a:extLst>
            </p:cNvPr>
            <p:cNvCxnSpPr>
              <a:cxnSpLocks/>
              <a:stCxn id="1047" idx="3"/>
              <a:endCxn id="1056" idx="2"/>
            </p:cNvCxnSpPr>
            <p:nvPr/>
          </p:nvCxnSpPr>
          <p:spPr>
            <a:xfrm>
              <a:off x="4165029" y="2030951"/>
              <a:ext cx="908060" cy="5659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Arrow Connector 1064">
              <a:extLst>
                <a:ext uri="{FF2B5EF4-FFF2-40B4-BE49-F238E27FC236}">
                  <a16:creationId xmlns:a16="http://schemas.microsoft.com/office/drawing/2014/main" id="{B9ACAFEF-C7C1-C105-B404-E8B22CBE6AD6}"/>
                </a:ext>
              </a:extLst>
            </p:cNvPr>
            <p:cNvCxnSpPr>
              <a:cxnSpLocks/>
              <a:stCxn id="1047" idx="3"/>
              <a:endCxn id="1058" idx="2"/>
            </p:cNvCxnSpPr>
            <p:nvPr/>
          </p:nvCxnSpPr>
          <p:spPr>
            <a:xfrm>
              <a:off x="4165029" y="2030951"/>
              <a:ext cx="917244" cy="9665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57BF99E2-89DE-43A3-14F8-68E4AB8928D7}"/>
                </a:ext>
              </a:extLst>
            </p:cNvPr>
            <p:cNvCxnSpPr>
              <a:cxnSpLocks/>
              <a:stCxn id="1047" idx="3"/>
              <a:endCxn id="1054" idx="2"/>
            </p:cNvCxnSpPr>
            <p:nvPr/>
          </p:nvCxnSpPr>
          <p:spPr>
            <a:xfrm>
              <a:off x="4165029" y="2030951"/>
              <a:ext cx="912245" cy="1366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Arrow Connector 1066">
              <a:extLst>
                <a:ext uri="{FF2B5EF4-FFF2-40B4-BE49-F238E27FC236}">
                  <a16:creationId xmlns:a16="http://schemas.microsoft.com/office/drawing/2014/main" id="{E94D938A-E401-7995-93CD-C0A339B6E723}"/>
                </a:ext>
              </a:extLst>
            </p:cNvPr>
            <p:cNvCxnSpPr>
              <a:cxnSpLocks/>
              <a:stCxn id="1047" idx="3"/>
              <a:endCxn id="1057" idx="2"/>
            </p:cNvCxnSpPr>
            <p:nvPr/>
          </p:nvCxnSpPr>
          <p:spPr>
            <a:xfrm>
              <a:off x="4165029" y="2030951"/>
              <a:ext cx="917370" cy="1765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Arrow Connector 1067">
              <a:extLst>
                <a:ext uri="{FF2B5EF4-FFF2-40B4-BE49-F238E27FC236}">
                  <a16:creationId xmlns:a16="http://schemas.microsoft.com/office/drawing/2014/main" id="{C74A469D-F088-2BC7-6D2B-915644A6B17D}"/>
                </a:ext>
              </a:extLst>
            </p:cNvPr>
            <p:cNvCxnSpPr>
              <a:cxnSpLocks/>
              <a:stCxn id="1059" idx="6"/>
            </p:cNvCxnSpPr>
            <p:nvPr/>
          </p:nvCxnSpPr>
          <p:spPr>
            <a:xfrm>
              <a:off x="6024937" y="2343492"/>
              <a:ext cx="417591" cy="464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Arrow Connector 1068">
              <a:extLst>
                <a:ext uri="{FF2B5EF4-FFF2-40B4-BE49-F238E27FC236}">
                  <a16:creationId xmlns:a16="http://schemas.microsoft.com/office/drawing/2014/main" id="{F11AE027-F4A3-FD40-B2F7-AA8363087ABD}"/>
                </a:ext>
              </a:extLst>
            </p:cNvPr>
            <p:cNvCxnSpPr>
              <a:cxnSpLocks/>
              <a:stCxn id="1061" idx="6"/>
            </p:cNvCxnSpPr>
            <p:nvPr/>
          </p:nvCxnSpPr>
          <p:spPr>
            <a:xfrm>
              <a:off x="6040080" y="2855668"/>
              <a:ext cx="402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Arrow Connector 1069">
              <a:extLst>
                <a:ext uri="{FF2B5EF4-FFF2-40B4-BE49-F238E27FC236}">
                  <a16:creationId xmlns:a16="http://schemas.microsoft.com/office/drawing/2014/main" id="{26467439-44DB-7D0D-684B-5ED2DF8B4DE5}"/>
                </a:ext>
              </a:extLst>
            </p:cNvPr>
            <p:cNvCxnSpPr>
              <a:cxnSpLocks/>
              <a:stCxn id="1060" idx="6"/>
            </p:cNvCxnSpPr>
            <p:nvPr/>
          </p:nvCxnSpPr>
          <p:spPr>
            <a:xfrm flipV="1">
              <a:off x="6045205" y="2903914"/>
              <a:ext cx="397337" cy="464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Straight Arrow Connector 1070">
              <a:extLst>
                <a:ext uri="{FF2B5EF4-FFF2-40B4-BE49-F238E27FC236}">
                  <a16:creationId xmlns:a16="http://schemas.microsoft.com/office/drawing/2014/main" id="{EC975C90-C446-A470-B7C6-959AEBA2B7F5}"/>
                </a:ext>
              </a:extLst>
            </p:cNvPr>
            <p:cNvCxnSpPr>
              <a:cxnSpLocks/>
              <a:stCxn id="1046" idx="3"/>
              <a:endCxn id="1053" idx="2"/>
            </p:cNvCxnSpPr>
            <p:nvPr/>
          </p:nvCxnSpPr>
          <p:spPr>
            <a:xfrm flipV="1">
              <a:off x="4156227" y="1822677"/>
              <a:ext cx="905918" cy="771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Straight Arrow Connector 1071">
              <a:extLst>
                <a:ext uri="{FF2B5EF4-FFF2-40B4-BE49-F238E27FC236}">
                  <a16:creationId xmlns:a16="http://schemas.microsoft.com/office/drawing/2014/main" id="{E6D91781-7F0C-AB67-7962-0FF7D2F1F80B}"/>
                </a:ext>
              </a:extLst>
            </p:cNvPr>
            <p:cNvCxnSpPr>
              <a:cxnSpLocks/>
              <a:stCxn id="1046" idx="3"/>
              <a:endCxn id="1055" idx="2"/>
            </p:cNvCxnSpPr>
            <p:nvPr/>
          </p:nvCxnSpPr>
          <p:spPr>
            <a:xfrm flipV="1">
              <a:off x="4156227" y="2209382"/>
              <a:ext cx="915988" cy="384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Straight Arrow Connector 1072">
              <a:extLst>
                <a:ext uri="{FF2B5EF4-FFF2-40B4-BE49-F238E27FC236}">
                  <a16:creationId xmlns:a16="http://schemas.microsoft.com/office/drawing/2014/main" id="{D4484381-F3C5-B849-5C7A-4D567B8C718C}"/>
                </a:ext>
              </a:extLst>
            </p:cNvPr>
            <p:cNvCxnSpPr>
              <a:cxnSpLocks/>
              <a:stCxn id="1046" idx="3"/>
              <a:endCxn id="1056" idx="2"/>
            </p:cNvCxnSpPr>
            <p:nvPr/>
          </p:nvCxnSpPr>
          <p:spPr>
            <a:xfrm>
              <a:off x="4156227" y="2594004"/>
              <a:ext cx="916863" cy="2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Arrow Connector 1073">
              <a:extLst>
                <a:ext uri="{FF2B5EF4-FFF2-40B4-BE49-F238E27FC236}">
                  <a16:creationId xmlns:a16="http://schemas.microsoft.com/office/drawing/2014/main" id="{0F948259-B647-ECC0-1CE6-DAC109BCFDE2}"/>
                </a:ext>
              </a:extLst>
            </p:cNvPr>
            <p:cNvCxnSpPr>
              <a:cxnSpLocks/>
              <a:stCxn id="1046" idx="3"/>
              <a:endCxn id="1058" idx="2"/>
            </p:cNvCxnSpPr>
            <p:nvPr/>
          </p:nvCxnSpPr>
          <p:spPr>
            <a:xfrm>
              <a:off x="4156227" y="2594004"/>
              <a:ext cx="926046" cy="4034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Straight Arrow Connector 1074">
              <a:extLst>
                <a:ext uri="{FF2B5EF4-FFF2-40B4-BE49-F238E27FC236}">
                  <a16:creationId xmlns:a16="http://schemas.microsoft.com/office/drawing/2014/main" id="{6A171AB7-692D-1997-84F5-F391ECE558C2}"/>
                </a:ext>
              </a:extLst>
            </p:cNvPr>
            <p:cNvCxnSpPr>
              <a:cxnSpLocks/>
              <a:stCxn id="1050" idx="3"/>
              <a:endCxn id="1054" idx="2"/>
            </p:cNvCxnSpPr>
            <p:nvPr/>
          </p:nvCxnSpPr>
          <p:spPr>
            <a:xfrm>
              <a:off x="4162035" y="2903914"/>
              <a:ext cx="915239" cy="49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Straight Arrow Connector 1075">
              <a:extLst>
                <a:ext uri="{FF2B5EF4-FFF2-40B4-BE49-F238E27FC236}">
                  <a16:creationId xmlns:a16="http://schemas.microsoft.com/office/drawing/2014/main" id="{F4A66352-D897-A9C0-B15D-953BD4516A1E}"/>
                </a:ext>
              </a:extLst>
            </p:cNvPr>
            <p:cNvCxnSpPr>
              <a:cxnSpLocks/>
              <a:endCxn id="1056" idx="2"/>
            </p:cNvCxnSpPr>
            <p:nvPr/>
          </p:nvCxnSpPr>
          <p:spPr>
            <a:xfrm flipV="1">
              <a:off x="4538883" y="2596910"/>
              <a:ext cx="534207" cy="391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7" name="Straight Arrow Connector 1076">
              <a:extLst>
                <a:ext uri="{FF2B5EF4-FFF2-40B4-BE49-F238E27FC236}">
                  <a16:creationId xmlns:a16="http://schemas.microsoft.com/office/drawing/2014/main" id="{A8CB3BBD-6AE8-69EC-C117-3E0367DA0706}"/>
                </a:ext>
              </a:extLst>
            </p:cNvPr>
            <p:cNvCxnSpPr>
              <a:cxnSpLocks/>
              <a:stCxn id="1046" idx="3"/>
              <a:endCxn id="1054" idx="2"/>
            </p:cNvCxnSpPr>
            <p:nvPr/>
          </p:nvCxnSpPr>
          <p:spPr>
            <a:xfrm>
              <a:off x="4156227" y="2594004"/>
              <a:ext cx="921047" cy="803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Straight Arrow Connector 1077">
              <a:extLst>
                <a:ext uri="{FF2B5EF4-FFF2-40B4-BE49-F238E27FC236}">
                  <a16:creationId xmlns:a16="http://schemas.microsoft.com/office/drawing/2014/main" id="{39CD3EFA-5314-116C-601A-93A6925E0411}"/>
                </a:ext>
              </a:extLst>
            </p:cNvPr>
            <p:cNvCxnSpPr>
              <a:cxnSpLocks/>
              <a:stCxn id="1051" idx="3"/>
              <a:endCxn id="1053" idx="2"/>
            </p:cNvCxnSpPr>
            <p:nvPr/>
          </p:nvCxnSpPr>
          <p:spPr>
            <a:xfrm flipV="1">
              <a:off x="4156227" y="1822677"/>
              <a:ext cx="905918" cy="13922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9" name="Straight Arrow Connector 1078">
              <a:extLst>
                <a:ext uri="{FF2B5EF4-FFF2-40B4-BE49-F238E27FC236}">
                  <a16:creationId xmlns:a16="http://schemas.microsoft.com/office/drawing/2014/main" id="{4CF9BDF6-E97D-0C4E-0A43-7E6948451218}"/>
                </a:ext>
              </a:extLst>
            </p:cNvPr>
            <p:cNvCxnSpPr>
              <a:cxnSpLocks/>
              <a:stCxn id="1052" idx="3"/>
              <a:endCxn id="1053" idx="2"/>
            </p:cNvCxnSpPr>
            <p:nvPr/>
          </p:nvCxnSpPr>
          <p:spPr>
            <a:xfrm flipV="1">
              <a:off x="4156227" y="1822677"/>
              <a:ext cx="905918" cy="17014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Straight Arrow Connector 1079">
              <a:extLst>
                <a:ext uri="{FF2B5EF4-FFF2-40B4-BE49-F238E27FC236}">
                  <a16:creationId xmlns:a16="http://schemas.microsoft.com/office/drawing/2014/main" id="{F980BA60-6610-9F32-F651-7397E17DEDFC}"/>
                </a:ext>
              </a:extLst>
            </p:cNvPr>
            <p:cNvCxnSpPr>
              <a:cxnSpLocks/>
              <a:stCxn id="1052" idx="3"/>
              <a:endCxn id="1055" idx="2"/>
            </p:cNvCxnSpPr>
            <p:nvPr/>
          </p:nvCxnSpPr>
          <p:spPr>
            <a:xfrm flipV="1">
              <a:off x="4156227" y="2209382"/>
              <a:ext cx="915988" cy="1314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1" name="Straight Arrow Connector 1080">
              <a:extLst>
                <a:ext uri="{FF2B5EF4-FFF2-40B4-BE49-F238E27FC236}">
                  <a16:creationId xmlns:a16="http://schemas.microsoft.com/office/drawing/2014/main" id="{F929DD2B-44EC-4BB3-EA63-C5C96661D6A7}"/>
                </a:ext>
              </a:extLst>
            </p:cNvPr>
            <p:cNvCxnSpPr>
              <a:cxnSpLocks/>
              <a:stCxn id="1052" idx="3"/>
              <a:endCxn id="1056" idx="2"/>
            </p:cNvCxnSpPr>
            <p:nvPr/>
          </p:nvCxnSpPr>
          <p:spPr>
            <a:xfrm flipV="1">
              <a:off x="4156227" y="2596910"/>
              <a:ext cx="916863" cy="927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Straight Arrow Connector 1081">
              <a:extLst>
                <a:ext uri="{FF2B5EF4-FFF2-40B4-BE49-F238E27FC236}">
                  <a16:creationId xmlns:a16="http://schemas.microsoft.com/office/drawing/2014/main" id="{4421C2AD-856A-FE68-0A0F-E01FA8FAF4C0}"/>
                </a:ext>
              </a:extLst>
            </p:cNvPr>
            <p:cNvCxnSpPr>
              <a:cxnSpLocks/>
              <a:stCxn id="1052" idx="3"/>
              <a:endCxn id="1054" idx="2"/>
            </p:cNvCxnSpPr>
            <p:nvPr/>
          </p:nvCxnSpPr>
          <p:spPr>
            <a:xfrm flipV="1">
              <a:off x="4156227" y="3397769"/>
              <a:ext cx="921047" cy="126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Straight Arrow Connector 1082">
              <a:extLst>
                <a:ext uri="{FF2B5EF4-FFF2-40B4-BE49-F238E27FC236}">
                  <a16:creationId xmlns:a16="http://schemas.microsoft.com/office/drawing/2014/main" id="{43474EBB-84E9-6738-CD61-546AA7DBEC39}"/>
                </a:ext>
              </a:extLst>
            </p:cNvPr>
            <p:cNvCxnSpPr>
              <a:cxnSpLocks/>
              <a:stCxn id="1052" idx="3"/>
              <a:endCxn id="1057" idx="2"/>
            </p:cNvCxnSpPr>
            <p:nvPr/>
          </p:nvCxnSpPr>
          <p:spPr>
            <a:xfrm>
              <a:off x="4156227" y="3524133"/>
              <a:ext cx="926172" cy="2728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Straight Arrow Connector 1083">
              <a:extLst>
                <a:ext uri="{FF2B5EF4-FFF2-40B4-BE49-F238E27FC236}">
                  <a16:creationId xmlns:a16="http://schemas.microsoft.com/office/drawing/2014/main" id="{4104552F-89D5-318F-C5BF-8EF1D67910B1}"/>
                </a:ext>
              </a:extLst>
            </p:cNvPr>
            <p:cNvCxnSpPr>
              <a:cxnSpLocks/>
              <a:stCxn id="1049" idx="3"/>
              <a:endCxn id="1053" idx="2"/>
            </p:cNvCxnSpPr>
            <p:nvPr/>
          </p:nvCxnSpPr>
          <p:spPr>
            <a:xfrm flipV="1">
              <a:off x="4162034" y="1822677"/>
              <a:ext cx="900111" cy="2004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82859142-89F3-7988-1B68-BE594094D58E}"/>
                </a:ext>
              </a:extLst>
            </p:cNvPr>
            <p:cNvCxnSpPr>
              <a:cxnSpLocks/>
              <a:stCxn id="1049" idx="3"/>
              <a:endCxn id="1056" idx="2"/>
            </p:cNvCxnSpPr>
            <p:nvPr/>
          </p:nvCxnSpPr>
          <p:spPr>
            <a:xfrm flipV="1">
              <a:off x="4162034" y="2596910"/>
              <a:ext cx="911055" cy="12300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278F481B-0934-5226-C9CD-7A52B6B217BA}"/>
                </a:ext>
              </a:extLst>
            </p:cNvPr>
            <p:cNvCxnSpPr>
              <a:cxnSpLocks/>
              <a:stCxn id="1049" idx="3"/>
              <a:endCxn id="1054" idx="2"/>
            </p:cNvCxnSpPr>
            <p:nvPr/>
          </p:nvCxnSpPr>
          <p:spPr>
            <a:xfrm flipV="1">
              <a:off x="4162034" y="3397769"/>
              <a:ext cx="915240" cy="429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Straight Arrow Connector 1086">
              <a:extLst>
                <a:ext uri="{FF2B5EF4-FFF2-40B4-BE49-F238E27FC236}">
                  <a16:creationId xmlns:a16="http://schemas.microsoft.com/office/drawing/2014/main" id="{AD450557-3D5B-6F70-0BC0-271DA63DC074}"/>
                </a:ext>
              </a:extLst>
            </p:cNvPr>
            <p:cNvCxnSpPr>
              <a:cxnSpLocks/>
              <a:stCxn id="1049" idx="3"/>
              <a:endCxn id="1057" idx="2"/>
            </p:cNvCxnSpPr>
            <p:nvPr/>
          </p:nvCxnSpPr>
          <p:spPr>
            <a:xfrm flipV="1">
              <a:off x="4162034" y="3796947"/>
              <a:ext cx="920365" cy="299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Straight Arrow Connector 1087">
              <a:extLst>
                <a:ext uri="{FF2B5EF4-FFF2-40B4-BE49-F238E27FC236}">
                  <a16:creationId xmlns:a16="http://schemas.microsoft.com/office/drawing/2014/main" id="{94F7D867-1D19-8BEE-5D3A-E8282D416BE2}"/>
                </a:ext>
              </a:extLst>
            </p:cNvPr>
            <p:cNvCxnSpPr>
              <a:cxnSpLocks/>
              <a:stCxn id="1053" idx="6"/>
              <a:endCxn id="1059" idx="2"/>
            </p:cNvCxnSpPr>
            <p:nvPr/>
          </p:nvCxnSpPr>
          <p:spPr>
            <a:xfrm>
              <a:off x="5361028" y="1822677"/>
              <a:ext cx="365035" cy="5208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Arrow Connector 1088">
              <a:extLst>
                <a:ext uri="{FF2B5EF4-FFF2-40B4-BE49-F238E27FC236}">
                  <a16:creationId xmlns:a16="http://schemas.microsoft.com/office/drawing/2014/main" id="{8540E97A-8D01-10E3-8A7B-BC3F4C370486}"/>
                </a:ext>
              </a:extLst>
            </p:cNvPr>
            <p:cNvCxnSpPr>
              <a:cxnSpLocks/>
              <a:stCxn id="1053" idx="6"/>
              <a:endCxn id="1061" idx="2"/>
            </p:cNvCxnSpPr>
            <p:nvPr/>
          </p:nvCxnSpPr>
          <p:spPr>
            <a:xfrm>
              <a:off x="5361028" y="1822677"/>
              <a:ext cx="380153" cy="1032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Straight Arrow Connector 1089">
              <a:extLst>
                <a:ext uri="{FF2B5EF4-FFF2-40B4-BE49-F238E27FC236}">
                  <a16:creationId xmlns:a16="http://schemas.microsoft.com/office/drawing/2014/main" id="{962BBAA0-F003-5E8C-FD82-C40806442775}"/>
                </a:ext>
              </a:extLst>
            </p:cNvPr>
            <p:cNvCxnSpPr>
              <a:cxnSpLocks/>
              <a:stCxn id="1053" idx="6"/>
              <a:endCxn id="1060" idx="2"/>
            </p:cNvCxnSpPr>
            <p:nvPr/>
          </p:nvCxnSpPr>
          <p:spPr>
            <a:xfrm>
              <a:off x="5361028" y="1822677"/>
              <a:ext cx="385279" cy="1545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68F4FCE9-D58A-F9D8-CB2E-28F190D52AA9}"/>
                </a:ext>
              </a:extLst>
            </p:cNvPr>
            <p:cNvCxnSpPr>
              <a:cxnSpLocks/>
              <a:stCxn id="1055" idx="6"/>
              <a:endCxn id="1059" idx="2"/>
            </p:cNvCxnSpPr>
            <p:nvPr/>
          </p:nvCxnSpPr>
          <p:spPr>
            <a:xfrm>
              <a:off x="5371098" y="2209382"/>
              <a:ext cx="354965" cy="134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Straight Arrow Connector 1091">
              <a:extLst>
                <a:ext uri="{FF2B5EF4-FFF2-40B4-BE49-F238E27FC236}">
                  <a16:creationId xmlns:a16="http://schemas.microsoft.com/office/drawing/2014/main" id="{C9B3EABD-FD1B-FC42-4575-E2C405F00FA0}"/>
                </a:ext>
              </a:extLst>
            </p:cNvPr>
            <p:cNvCxnSpPr>
              <a:cxnSpLocks/>
              <a:stCxn id="1055" idx="6"/>
              <a:endCxn id="1061" idx="2"/>
            </p:cNvCxnSpPr>
            <p:nvPr/>
          </p:nvCxnSpPr>
          <p:spPr>
            <a:xfrm>
              <a:off x="5371098" y="2209382"/>
              <a:ext cx="370083" cy="646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Arrow Connector 1092">
              <a:extLst>
                <a:ext uri="{FF2B5EF4-FFF2-40B4-BE49-F238E27FC236}">
                  <a16:creationId xmlns:a16="http://schemas.microsoft.com/office/drawing/2014/main" id="{37E8BF0B-65A3-CCE5-5AE7-E752014F0CC8}"/>
                </a:ext>
              </a:extLst>
            </p:cNvPr>
            <p:cNvCxnSpPr>
              <a:cxnSpLocks/>
              <a:stCxn id="1055" idx="6"/>
              <a:endCxn id="1060" idx="2"/>
            </p:cNvCxnSpPr>
            <p:nvPr/>
          </p:nvCxnSpPr>
          <p:spPr>
            <a:xfrm>
              <a:off x="5371098" y="2209382"/>
              <a:ext cx="375209" cy="1158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Straight Arrow Connector 1093">
              <a:extLst>
                <a:ext uri="{FF2B5EF4-FFF2-40B4-BE49-F238E27FC236}">
                  <a16:creationId xmlns:a16="http://schemas.microsoft.com/office/drawing/2014/main" id="{47E383F4-E9C3-CB64-BB82-1190D5114F33}"/>
                </a:ext>
              </a:extLst>
            </p:cNvPr>
            <p:cNvCxnSpPr>
              <a:cxnSpLocks/>
              <a:stCxn id="1056" idx="6"/>
              <a:endCxn id="1059" idx="2"/>
            </p:cNvCxnSpPr>
            <p:nvPr/>
          </p:nvCxnSpPr>
          <p:spPr>
            <a:xfrm flipV="1">
              <a:off x="5371973" y="2343492"/>
              <a:ext cx="354090" cy="25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Arrow Connector 1094">
              <a:extLst>
                <a:ext uri="{FF2B5EF4-FFF2-40B4-BE49-F238E27FC236}">
                  <a16:creationId xmlns:a16="http://schemas.microsoft.com/office/drawing/2014/main" id="{2B078933-4771-C426-E252-1D4AAEF95640}"/>
                </a:ext>
              </a:extLst>
            </p:cNvPr>
            <p:cNvCxnSpPr>
              <a:cxnSpLocks/>
              <a:stCxn id="1056" idx="6"/>
              <a:endCxn id="1061" idx="2"/>
            </p:cNvCxnSpPr>
            <p:nvPr/>
          </p:nvCxnSpPr>
          <p:spPr>
            <a:xfrm>
              <a:off x="5371973" y="2596910"/>
              <a:ext cx="369208" cy="258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Straight Arrow Connector 1095">
              <a:extLst>
                <a:ext uri="{FF2B5EF4-FFF2-40B4-BE49-F238E27FC236}">
                  <a16:creationId xmlns:a16="http://schemas.microsoft.com/office/drawing/2014/main" id="{8FE27E24-24E8-56D8-7CD8-BFB1C78340D4}"/>
                </a:ext>
              </a:extLst>
            </p:cNvPr>
            <p:cNvCxnSpPr>
              <a:cxnSpLocks/>
              <a:stCxn id="1056" idx="6"/>
              <a:endCxn id="1060" idx="2"/>
            </p:cNvCxnSpPr>
            <p:nvPr/>
          </p:nvCxnSpPr>
          <p:spPr>
            <a:xfrm>
              <a:off x="5371973" y="2596910"/>
              <a:ext cx="374334" cy="77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Straight Arrow Connector 1096">
              <a:extLst>
                <a:ext uri="{FF2B5EF4-FFF2-40B4-BE49-F238E27FC236}">
                  <a16:creationId xmlns:a16="http://schemas.microsoft.com/office/drawing/2014/main" id="{2E5220C2-4D92-4CBA-8BEE-63585A3A4FAF}"/>
                </a:ext>
              </a:extLst>
            </p:cNvPr>
            <p:cNvCxnSpPr>
              <a:cxnSpLocks/>
              <a:stCxn id="1058" idx="6"/>
              <a:endCxn id="1059" idx="2"/>
            </p:cNvCxnSpPr>
            <p:nvPr/>
          </p:nvCxnSpPr>
          <p:spPr>
            <a:xfrm flipV="1">
              <a:off x="5381157" y="2343492"/>
              <a:ext cx="344907" cy="6539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Arrow Connector 1097">
              <a:extLst>
                <a:ext uri="{FF2B5EF4-FFF2-40B4-BE49-F238E27FC236}">
                  <a16:creationId xmlns:a16="http://schemas.microsoft.com/office/drawing/2014/main" id="{F9FD0A8C-FAAE-FCE5-5C64-FF1EBF046BF1}"/>
                </a:ext>
              </a:extLst>
            </p:cNvPr>
            <p:cNvCxnSpPr>
              <a:cxnSpLocks/>
              <a:stCxn id="1058" idx="6"/>
              <a:endCxn id="1061" idx="2"/>
            </p:cNvCxnSpPr>
            <p:nvPr/>
          </p:nvCxnSpPr>
          <p:spPr>
            <a:xfrm flipV="1">
              <a:off x="5381157" y="2855668"/>
              <a:ext cx="360025" cy="141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Arrow Connector 1098">
              <a:extLst>
                <a:ext uri="{FF2B5EF4-FFF2-40B4-BE49-F238E27FC236}">
                  <a16:creationId xmlns:a16="http://schemas.microsoft.com/office/drawing/2014/main" id="{3795D5FB-E0B3-DAC6-9401-C2637521A9AA}"/>
                </a:ext>
              </a:extLst>
            </p:cNvPr>
            <p:cNvCxnSpPr>
              <a:cxnSpLocks/>
              <a:stCxn id="1058" idx="6"/>
              <a:endCxn id="1060" idx="2"/>
            </p:cNvCxnSpPr>
            <p:nvPr/>
          </p:nvCxnSpPr>
          <p:spPr>
            <a:xfrm>
              <a:off x="5381157" y="2997467"/>
              <a:ext cx="365151" cy="370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Straight Arrow Connector 1099">
              <a:extLst>
                <a:ext uri="{FF2B5EF4-FFF2-40B4-BE49-F238E27FC236}">
                  <a16:creationId xmlns:a16="http://schemas.microsoft.com/office/drawing/2014/main" id="{B43D285B-35E4-A510-EF78-D9A5B4783B5E}"/>
                </a:ext>
              </a:extLst>
            </p:cNvPr>
            <p:cNvCxnSpPr>
              <a:cxnSpLocks/>
              <a:stCxn id="1054" idx="6"/>
              <a:endCxn id="1059" idx="2"/>
            </p:cNvCxnSpPr>
            <p:nvPr/>
          </p:nvCxnSpPr>
          <p:spPr>
            <a:xfrm flipV="1">
              <a:off x="5376158" y="2343492"/>
              <a:ext cx="349906" cy="10542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Straight Arrow Connector 1100">
              <a:extLst>
                <a:ext uri="{FF2B5EF4-FFF2-40B4-BE49-F238E27FC236}">
                  <a16:creationId xmlns:a16="http://schemas.microsoft.com/office/drawing/2014/main" id="{96F46B89-4009-9C92-FE7C-64DF84206813}"/>
                </a:ext>
              </a:extLst>
            </p:cNvPr>
            <p:cNvCxnSpPr>
              <a:cxnSpLocks/>
              <a:stCxn id="1054" idx="6"/>
              <a:endCxn id="1061" idx="2"/>
            </p:cNvCxnSpPr>
            <p:nvPr/>
          </p:nvCxnSpPr>
          <p:spPr>
            <a:xfrm flipV="1">
              <a:off x="5376158" y="2855668"/>
              <a:ext cx="365024" cy="54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Straight Arrow Connector 1101">
              <a:extLst>
                <a:ext uri="{FF2B5EF4-FFF2-40B4-BE49-F238E27FC236}">
                  <a16:creationId xmlns:a16="http://schemas.microsoft.com/office/drawing/2014/main" id="{EA87972B-57D1-6F96-BE97-F19D53677FC3}"/>
                </a:ext>
              </a:extLst>
            </p:cNvPr>
            <p:cNvCxnSpPr>
              <a:cxnSpLocks/>
              <a:stCxn id="1054" idx="6"/>
              <a:endCxn id="1060" idx="2"/>
            </p:cNvCxnSpPr>
            <p:nvPr/>
          </p:nvCxnSpPr>
          <p:spPr>
            <a:xfrm flipV="1">
              <a:off x="5376158" y="3368279"/>
              <a:ext cx="370149" cy="29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Straight Arrow Connector 1102">
              <a:extLst>
                <a:ext uri="{FF2B5EF4-FFF2-40B4-BE49-F238E27FC236}">
                  <a16:creationId xmlns:a16="http://schemas.microsoft.com/office/drawing/2014/main" id="{43C8652E-D02B-9803-8C41-64D610B6D160}"/>
                </a:ext>
              </a:extLst>
            </p:cNvPr>
            <p:cNvCxnSpPr>
              <a:cxnSpLocks/>
              <a:stCxn id="1057" idx="6"/>
              <a:endCxn id="1059" idx="2"/>
            </p:cNvCxnSpPr>
            <p:nvPr/>
          </p:nvCxnSpPr>
          <p:spPr>
            <a:xfrm flipV="1">
              <a:off x="5381283" y="2343492"/>
              <a:ext cx="344781" cy="14534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Arrow Connector 1103">
              <a:extLst>
                <a:ext uri="{FF2B5EF4-FFF2-40B4-BE49-F238E27FC236}">
                  <a16:creationId xmlns:a16="http://schemas.microsoft.com/office/drawing/2014/main" id="{9FDBD3FC-2B7C-6ECE-180A-89F8F10A1076}"/>
                </a:ext>
              </a:extLst>
            </p:cNvPr>
            <p:cNvCxnSpPr>
              <a:cxnSpLocks/>
              <a:stCxn id="1057" idx="6"/>
              <a:endCxn id="1061" idx="2"/>
            </p:cNvCxnSpPr>
            <p:nvPr/>
          </p:nvCxnSpPr>
          <p:spPr>
            <a:xfrm flipV="1">
              <a:off x="5381283" y="2855668"/>
              <a:ext cx="359899" cy="94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Arrow Connector 1104">
              <a:extLst>
                <a:ext uri="{FF2B5EF4-FFF2-40B4-BE49-F238E27FC236}">
                  <a16:creationId xmlns:a16="http://schemas.microsoft.com/office/drawing/2014/main" id="{F150C79A-A755-EC4D-6D4E-23B06BF1813D}"/>
                </a:ext>
              </a:extLst>
            </p:cNvPr>
            <p:cNvCxnSpPr>
              <a:cxnSpLocks/>
              <a:stCxn id="1057" idx="6"/>
              <a:endCxn id="1060" idx="2"/>
            </p:cNvCxnSpPr>
            <p:nvPr/>
          </p:nvCxnSpPr>
          <p:spPr>
            <a:xfrm flipV="1">
              <a:off x="5381283" y="3368279"/>
              <a:ext cx="365025" cy="4286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Arrow Connector 1105">
              <a:extLst>
                <a:ext uri="{FF2B5EF4-FFF2-40B4-BE49-F238E27FC236}">
                  <a16:creationId xmlns:a16="http://schemas.microsoft.com/office/drawing/2014/main" id="{5C431F89-70DC-D729-3D86-4B0544122E5C}"/>
                </a:ext>
              </a:extLst>
            </p:cNvPr>
            <p:cNvCxnSpPr>
              <a:cxnSpLocks/>
              <a:stCxn id="1046" idx="3"/>
              <a:endCxn id="1057" idx="2"/>
            </p:cNvCxnSpPr>
            <p:nvPr/>
          </p:nvCxnSpPr>
          <p:spPr>
            <a:xfrm>
              <a:off x="4156227" y="2594004"/>
              <a:ext cx="926172" cy="12029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Straight Arrow Connector 1106">
              <a:extLst>
                <a:ext uri="{FF2B5EF4-FFF2-40B4-BE49-F238E27FC236}">
                  <a16:creationId xmlns:a16="http://schemas.microsoft.com/office/drawing/2014/main" id="{51FE1149-3C4A-6FBF-8D45-24994837E77A}"/>
                </a:ext>
              </a:extLst>
            </p:cNvPr>
            <p:cNvCxnSpPr>
              <a:cxnSpLocks/>
              <a:stCxn id="1050" idx="3"/>
              <a:endCxn id="1053" idx="2"/>
            </p:cNvCxnSpPr>
            <p:nvPr/>
          </p:nvCxnSpPr>
          <p:spPr>
            <a:xfrm flipV="1">
              <a:off x="4162035" y="1822677"/>
              <a:ext cx="900110" cy="108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Straight Arrow Connector 1107">
              <a:extLst>
                <a:ext uri="{FF2B5EF4-FFF2-40B4-BE49-F238E27FC236}">
                  <a16:creationId xmlns:a16="http://schemas.microsoft.com/office/drawing/2014/main" id="{F9BC64CE-C4FB-2053-F19F-9D0027BFF0C9}"/>
                </a:ext>
              </a:extLst>
            </p:cNvPr>
            <p:cNvCxnSpPr>
              <a:cxnSpLocks/>
              <a:stCxn id="1050" idx="3"/>
              <a:endCxn id="1055" idx="2"/>
            </p:cNvCxnSpPr>
            <p:nvPr/>
          </p:nvCxnSpPr>
          <p:spPr>
            <a:xfrm flipV="1">
              <a:off x="4162035" y="2209382"/>
              <a:ext cx="910180" cy="6945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Straight Arrow Connector 1108">
              <a:extLst>
                <a:ext uri="{FF2B5EF4-FFF2-40B4-BE49-F238E27FC236}">
                  <a16:creationId xmlns:a16="http://schemas.microsoft.com/office/drawing/2014/main" id="{4AFC2B2A-63A7-2F97-6150-D27C2E81FA89}"/>
                </a:ext>
              </a:extLst>
            </p:cNvPr>
            <p:cNvCxnSpPr>
              <a:cxnSpLocks/>
              <a:stCxn id="1050" idx="3"/>
              <a:endCxn id="1056" idx="2"/>
            </p:cNvCxnSpPr>
            <p:nvPr/>
          </p:nvCxnSpPr>
          <p:spPr>
            <a:xfrm flipV="1">
              <a:off x="4162035" y="2596910"/>
              <a:ext cx="911055" cy="30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Arrow Connector 1109">
              <a:extLst>
                <a:ext uri="{FF2B5EF4-FFF2-40B4-BE49-F238E27FC236}">
                  <a16:creationId xmlns:a16="http://schemas.microsoft.com/office/drawing/2014/main" id="{DC9D613F-B924-0DBB-116D-11C631B632FB}"/>
                </a:ext>
              </a:extLst>
            </p:cNvPr>
            <p:cNvCxnSpPr>
              <a:cxnSpLocks/>
              <a:stCxn id="1050" idx="3"/>
              <a:endCxn id="1058" idx="2"/>
            </p:cNvCxnSpPr>
            <p:nvPr/>
          </p:nvCxnSpPr>
          <p:spPr>
            <a:xfrm>
              <a:off x="4162035" y="2903914"/>
              <a:ext cx="920238" cy="93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Arrow Connector 1110">
              <a:extLst>
                <a:ext uri="{FF2B5EF4-FFF2-40B4-BE49-F238E27FC236}">
                  <a16:creationId xmlns:a16="http://schemas.microsoft.com/office/drawing/2014/main" id="{DC772DF5-336D-28C0-3229-7808276373FD}"/>
                </a:ext>
              </a:extLst>
            </p:cNvPr>
            <p:cNvCxnSpPr>
              <a:cxnSpLocks/>
              <a:stCxn id="1050" idx="3"/>
              <a:endCxn id="1054" idx="2"/>
            </p:cNvCxnSpPr>
            <p:nvPr/>
          </p:nvCxnSpPr>
          <p:spPr>
            <a:xfrm>
              <a:off x="4162035" y="2903914"/>
              <a:ext cx="915239" cy="49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Arrow Connector 1111">
              <a:extLst>
                <a:ext uri="{FF2B5EF4-FFF2-40B4-BE49-F238E27FC236}">
                  <a16:creationId xmlns:a16="http://schemas.microsoft.com/office/drawing/2014/main" id="{FE896894-C349-F6C5-23F0-0DA9F3EF3F35}"/>
                </a:ext>
              </a:extLst>
            </p:cNvPr>
            <p:cNvCxnSpPr>
              <a:cxnSpLocks/>
              <a:stCxn id="1050" idx="3"/>
              <a:endCxn id="1057" idx="2"/>
            </p:cNvCxnSpPr>
            <p:nvPr/>
          </p:nvCxnSpPr>
          <p:spPr>
            <a:xfrm>
              <a:off x="4162035" y="2903914"/>
              <a:ext cx="920364" cy="89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Straight Arrow Connector 1112">
              <a:extLst>
                <a:ext uri="{FF2B5EF4-FFF2-40B4-BE49-F238E27FC236}">
                  <a16:creationId xmlns:a16="http://schemas.microsoft.com/office/drawing/2014/main" id="{95A9BA9C-CFEC-6B2F-3662-493AA8B7FCCD}"/>
                </a:ext>
              </a:extLst>
            </p:cNvPr>
            <p:cNvCxnSpPr>
              <a:cxnSpLocks/>
              <a:stCxn id="1051" idx="3"/>
              <a:endCxn id="1055" idx="2"/>
            </p:cNvCxnSpPr>
            <p:nvPr/>
          </p:nvCxnSpPr>
          <p:spPr>
            <a:xfrm flipV="1">
              <a:off x="4156227" y="2209382"/>
              <a:ext cx="915988" cy="1005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Straight Arrow Connector 1113">
              <a:extLst>
                <a:ext uri="{FF2B5EF4-FFF2-40B4-BE49-F238E27FC236}">
                  <a16:creationId xmlns:a16="http://schemas.microsoft.com/office/drawing/2014/main" id="{6813994A-3A3B-9851-5EC1-50DF0E13A7B3}"/>
                </a:ext>
              </a:extLst>
            </p:cNvPr>
            <p:cNvCxnSpPr>
              <a:cxnSpLocks/>
              <a:stCxn id="1051" idx="3"/>
              <a:endCxn id="1056" idx="2"/>
            </p:cNvCxnSpPr>
            <p:nvPr/>
          </p:nvCxnSpPr>
          <p:spPr>
            <a:xfrm flipV="1">
              <a:off x="4156227" y="2596910"/>
              <a:ext cx="916863" cy="618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Arrow Connector 1114">
              <a:extLst>
                <a:ext uri="{FF2B5EF4-FFF2-40B4-BE49-F238E27FC236}">
                  <a16:creationId xmlns:a16="http://schemas.microsoft.com/office/drawing/2014/main" id="{CD5032A1-7CC2-7EEF-62DE-BE17DD103F0D}"/>
                </a:ext>
              </a:extLst>
            </p:cNvPr>
            <p:cNvCxnSpPr>
              <a:cxnSpLocks/>
              <a:stCxn id="1051" idx="3"/>
              <a:endCxn id="1058" idx="2"/>
            </p:cNvCxnSpPr>
            <p:nvPr/>
          </p:nvCxnSpPr>
          <p:spPr>
            <a:xfrm flipV="1">
              <a:off x="4156227" y="2997467"/>
              <a:ext cx="926046" cy="217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Arrow Connector 1115">
              <a:extLst>
                <a:ext uri="{FF2B5EF4-FFF2-40B4-BE49-F238E27FC236}">
                  <a16:creationId xmlns:a16="http://schemas.microsoft.com/office/drawing/2014/main" id="{1F8FF227-A976-4DDF-C9D7-F6722FDF102E}"/>
                </a:ext>
              </a:extLst>
            </p:cNvPr>
            <p:cNvCxnSpPr>
              <a:cxnSpLocks/>
              <a:stCxn id="1051" idx="3"/>
              <a:endCxn id="1054" idx="2"/>
            </p:cNvCxnSpPr>
            <p:nvPr/>
          </p:nvCxnSpPr>
          <p:spPr>
            <a:xfrm>
              <a:off x="4156227" y="3214946"/>
              <a:ext cx="921047" cy="182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Straight Arrow Connector 1116">
              <a:extLst>
                <a:ext uri="{FF2B5EF4-FFF2-40B4-BE49-F238E27FC236}">
                  <a16:creationId xmlns:a16="http://schemas.microsoft.com/office/drawing/2014/main" id="{0AB0D353-B63A-28F7-0BAA-9DE83685645C}"/>
                </a:ext>
              </a:extLst>
            </p:cNvPr>
            <p:cNvCxnSpPr>
              <a:cxnSpLocks/>
              <a:stCxn id="1051" idx="3"/>
              <a:endCxn id="1057" idx="2"/>
            </p:cNvCxnSpPr>
            <p:nvPr/>
          </p:nvCxnSpPr>
          <p:spPr>
            <a:xfrm>
              <a:off x="4156227" y="3214946"/>
              <a:ext cx="926172" cy="582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Straight Arrow Connector 1117">
              <a:extLst>
                <a:ext uri="{FF2B5EF4-FFF2-40B4-BE49-F238E27FC236}">
                  <a16:creationId xmlns:a16="http://schemas.microsoft.com/office/drawing/2014/main" id="{CF9FE02F-870E-0143-40CF-B8D7494CBBC2}"/>
                </a:ext>
              </a:extLst>
            </p:cNvPr>
            <p:cNvCxnSpPr>
              <a:cxnSpLocks/>
              <a:stCxn id="1052" idx="3"/>
              <a:endCxn id="1058" idx="2"/>
            </p:cNvCxnSpPr>
            <p:nvPr/>
          </p:nvCxnSpPr>
          <p:spPr>
            <a:xfrm flipV="1">
              <a:off x="4156227" y="2997467"/>
              <a:ext cx="926046" cy="526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Straight Arrow Connector 1118">
              <a:extLst>
                <a:ext uri="{FF2B5EF4-FFF2-40B4-BE49-F238E27FC236}">
                  <a16:creationId xmlns:a16="http://schemas.microsoft.com/office/drawing/2014/main" id="{4114B59A-456D-E87C-24A8-FF0F1CF736CE}"/>
                </a:ext>
              </a:extLst>
            </p:cNvPr>
            <p:cNvCxnSpPr>
              <a:cxnSpLocks/>
              <a:stCxn id="1049" idx="3"/>
              <a:endCxn id="1055" idx="2"/>
            </p:cNvCxnSpPr>
            <p:nvPr/>
          </p:nvCxnSpPr>
          <p:spPr>
            <a:xfrm flipV="1">
              <a:off x="4162034" y="2209382"/>
              <a:ext cx="910181" cy="1617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Straight Arrow Connector 1119">
              <a:extLst>
                <a:ext uri="{FF2B5EF4-FFF2-40B4-BE49-F238E27FC236}">
                  <a16:creationId xmlns:a16="http://schemas.microsoft.com/office/drawing/2014/main" id="{B2018F2A-CFE8-26DF-43F4-DA9439CB725A}"/>
                </a:ext>
              </a:extLst>
            </p:cNvPr>
            <p:cNvCxnSpPr>
              <a:cxnSpLocks/>
              <a:stCxn id="1049" idx="3"/>
              <a:endCxn id="1058" idx="2"/>
            </p:cNvCxnSpPr>
            <p:nvPr/>
          </p:nvCxnSpPr>
          <p:spPr>
            <a:xfrm flipV="1">
              <a:off x="4162034" y="2997467"/>
              <a:ext cx="920239" cy="8294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8" descr="4,000+ Best Earth Images · 100% Free Download · Pexels Stock Photos">
            <a:extLst>
              <a:ext uri="{FF2B5EF4-FFF2-40B4-BE49-F238E27FC236}">
                <a16:creationId xmlns:a16="http://schemas.microsoft.com/office/drawing/2014/main" id="{6A9F0A5B-A2B3-A95D-FE5D-94F0507A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03" y="3336474"/>
            <a:ext cx="2873829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5789B4-1A33-4BC8-C7F6-F12B3DC1A590}"/>
              </a:ext>
            </a:extLst>
          </p:cNvPr>
          <p:cNvCxnSpPr>
            <a:cxnSpLocks/>
          </p:cNvCxnSpPr>
          <p:nvPr/>
        </p:nvCxnSpPr>
        <p:spPr>
          <a:xfrm flipV="1">
            <a:off x="7979582" y="2914851"/>
            <a:ext cx="1928052" cy="950808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D7AB0F2-F10E-181F-F074-ECA7145B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9279929" y="1926332"/>
            <a:ext cx="1535169" cy="86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AD1FCA-6F74-3F87-B479-BFE3DB2D5936}"/>
              </a:ext>
            </a:extLst>
          </p:cNvPr>
          <p:cNvSpPr txBox="1"/>
          <p:nvPr/>
        </p:nvSpPr>
        <p:spPr>
          <a:xfrm>
            <a:off x="5964205" y="2264075"/>
            <a:ext cx="245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Train the algorithm on the relationship, use it to interpret real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HRIs.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C47DE-A820-2339-7794-221D471F9823}"/>
              </a:ext>
            </a:extLst>
          </p:cNvPr>
          <p:cNvSpPr txBox="1"/>
          <p:nvPr/>
        </p:nvSpPr>
        <p:spPr>
          <a:xfrm>
            <a:off x="2820358" y="2009020"/>
            <a:ext cx="1865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HRI would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see, given the model data?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867E5E-1661-B707-9C8F-C475D7B3F8C3}"/>
              </a:ext>
            </a:extLst>
          </p:cNvPr>
          <p:cNvSpPr txBox="1"/>
          <p:nvPr/>
        </p:nvSpPr>
        <p:spPr>
          <a:xfrm>
            <a:off x="27149" y="2009020"/>
            <a:ext cx="186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Model “truth”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0F99F-9309-8709-A405-E7C38D8E135A}"/>
              </a:ext>
            </a:extLst>
          </p:cNvPr>
          <p:cNvSpPr txBox="1"/>
          <p:nvPr/>
        </p:nvSpPr>
        <p:spPr>
          <a:xfrm>
            <a:off x="3035551" y="1219431"/>
            <a:ext cx="149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LBL Radiative Transfer Model</a:t>
            </a:r>
          </a:p>
        </p:txBody>
      </p:sp>
      <p:pic>
        <p:nvPicPr>
          <p:cNvPr id="5" name="Picture 2" descr="Atmospheric Chemistry and Transport | Geddes Research Group">
            <a:extLst>
              <a:ext uri="{FF2B5EF4-FFF2-40B4-BE49-F238E27FC236}">
                <a16:creationId xmlns:a16="http://schemas.microsoft.com/office/drawing/2014/main" id="{92DE69A2-D52C-BD78-8C02-B515E4B3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" y="2671583"/>
            <a:ext cx="1840749" cy="16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39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19130</TotalTime>
  <Words>2533</Words>
  <Application>Microsoft Macintosh PowerPoint</Application>
  <PresentationFormat>Widescreen</PresentationFormat>
  <Paragraphs>277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Space-based observations of tropospheric ethane map emissions from fossil fuel extraction</vt:lpstr>
      <vt:lpstr>Ethane is the most abundant NMHC in the background atmosphere, with a 2-month atmospheric lifetime, and consequent impacts on O3, PAN, and OH.</vt:lpstr>
      <vt:lpstr>We use the Cross-track Infrared Sounder (CrIS) to create a space-based retrieval of tropospheric ethane.</vt:lpstr>
      <vt:lpstr>Ethane has a broad but weak absorption, so our retrieval is built upon the Hyperspectral Range Index.</vt:lpstr>
      <vt:lpstr>The ethane HRI is well-correlated with known patterns of fossil-fuel extraction: the long-term HRI over the Permian shows the Delaware and Midland basins.</vt:lpstr>
      <vt:lpstr>HRI is dimensionless, so we need some way to relate an HRI to a column amount. Machine Learning works!</vt:lpstr>
      <vt:lpstr>We use a radiative transfer model to answer the question ‘given this atmosphere, what radiance spectrum would the satellite see?’</vt:lpstr>
      <vt:lpstr>With this dataset of radiances based on a known atmosphere, we will train a neural network to convert between the two.</vt:lpstr>
      <vt:lpstr>We then take this trained neural network and use it to turn the HRIs derived from real CrIS observations into a column ethane value.</vt:lpstr>
      <vt:lpstr>With 10 predictors, our algorithm performs very well in the testing set, reproducing 88% of the ethane column variance.</vt:lpstr>
      <vt:lpstr>We evaluate the ethane retrieval using surface observations from the Network for the Detection of Atmospheric Composition Change (NDACC).</vt:lpstr>
      <vt:lpstr>CrIS ethane columns are well correlated with the NDACC observations but biased low a factor of two.</vt:lpstr>
      <vt:lpstr>Our first analysis of this data is aimed at the location with the highest global ethane HRI: the Permian basin (TX/NM).</vt:lpstr>
      <vt:lpstr>How much would we have to scale up GEOS-Chem emissions to make the GEOS-Chem ethane column (𝜴GC) match our CrIS ethane columns (𝜴CrIS)?</vt:lpstr>
      <vt:lpstr>How much would we have to scale up GEOS-Chem emissions to make the GEOS-Chem ethane column (𝜴GC) match our CrIS ethane columns (𝜴CrIS)?</vt:lpstr>
      <vt:lpstr>How much would we have to scale up GEOS-Chem emissions to make the GEOS-Chem ethane column (𝜴GC) match our CrIS ethane columns (𝜴CrIS)?</vt:lpstr>
      <vt:lpstr>This is what the average difference between 𝜴CrIS and 𝜴GC looks like over the Permian for 2019, suggesting GEOS-Chem underestimates by 7.4x on average.</vt:lpstr>
      <vt:lpstr>Extending this technique shows an ethane emissions that is higher than our prior and correlated with fossil fuel production in the Permian.</vt:lpstr>
      <vt:lpstr>Our retrieval is still low compared with most available observations of ethane and methane, assuming an 18% Ethane:Methane emissions ratio.</vt:lpstr>
      <vt:lpstr>If we a apply a factor of 2 scalar, as our NDACC results suggested we should, we get a time series that much more closely fits these observations.</vt:lpstr>
      <vt:lpstr>The scaled emissions minimize the difference between 𝜴CrIS and 𝜴GC on average, but they are spatially misaligned because the spatial pattern of GC emissions are wrong. </vt:lpstr>
      <vt:lpstr>Our immediate next steps involve using better tools to tackle the question of ‘how much ethane do our observations suggest is being emitted’.</vt:lpstr>
      <vt:lpstr>Questions?</vt:lpstr>
      <vt:lpstr>Our immediate next steps involve using better tools to tackle the question of ‘how much ethane do our observations suggest is being emitted’.</vt:lpstr>
      <vt:lpstr>This is a wildfire plume from the January 2020 Australian wildfires, observed over the southern Pacific and defined using CrIS CO values.</vt:lpstr>
      <vt:lpstr>In this isolated plume, we can the peak-offpeak residual difference at the eight highest ethane absorption peaks to find an ethane signal from CrIS.</vt:lpstr>
      <vt:lpstr>The ethane HRI gives a much less noisy and more coherent signal, with clear correlation with the CrIS CO.</vt:lpstr>
      <vt:lpstr>This is Hassi Messaoud OML75, which leaked an average of 30 tons methane per hour continuously between 1/3/20-2/8/20.</vt:lpstr>
      <vt:lpstr>We train 10 instances of a feed-forward ANN using 10 different predictors.</vt:lpstr>
      <vt:lpstr>The HRI is calculated in the thermal-IR and is thus sensitive to the vertical distribution of ethane within a given column, which we represent using P90.</vt:lpstr>
      <vt:lpstr>PowerPoint Presentation</vt:lpstr>
      <vt:lpstr>Relative prediction error decreases as column values increase, from ~50% at 1x1016 molecules cm-2 to 10% at 5x1016 molecules cm-2.</vt:lpstr>
      <vt:lpstr>The ethane HRI is the most important predictor (which is good), and the vertical distribution of ethane (P90) is the second most important.</vt:lpstr>
      <vt:lpstr>Temperature also matters, but the effect is spread between five different predictors!</vt:lpstr>
      <vt:lpstr>We compare each NDACC site to a 3x3 matrix of CrIS pixels (0.5° x 0.625° resolution) centered on the site and taken within ±2 hours of the overpass.</vt:lpstr>
      <vt:lpstr>A big part of the problem is that the ethane emission fields in GEOS-Chem are incomplete – the Delaware and Midland hotspots are missing.</vt:lpstr>
      <vt:lpstr>Differences between CrIS observations and GEOS-Chem vary in both space and time: the largest model underestimates occur in summer.</vt:lpstr>
      <vt:lpstr>Our retrieval is biased low when compared to the training set, with stronger low biases at low thermal contrast and higher-altitude P90 values.</vt:lpstr>
      <vt:lpstr>Averaging the comparisons at each NDACC location shows the consistency of the factor-of-two underestimate.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Space-based observations of tropospheric ethane map emissions from fossil fuel extraction</dc:title>
  <dc:creator>Jared Brewer</dc:creator>
  <cp:lastModifiedBy>Jared Brewer</cp:lastModifiedBy>
  <cp:revision>27</cp:revision>
  <dcterms:created xsi:type="dcterms:W3CDTF">2024-01-17T17:19:58Z</dcterms:created>
  <dcterms:modified xsi:type="dcterms:W3CDTF">2024-05-15T17:03:19Z</dcterms:modified>
</cp:coreProperties>
</file>