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46" r:id="rId2"/>
    <p:sldId id="377" r:id="rId3"/>
    <p:sldId id="449" r:id="rId4"/>
    <p:sldId id="395" r:id="rId5"/>
    <p:sldId id="259" r:id="rId6"/>
    <p:sldId id="438" r:id="rId7"/>
    <p:sldId id="401" r:id="rId8"/>
    <p:sldId id="256" r:id="rId9"/>
    <p:sldId id="441" r:id="rId10"/>
    <p:sldId id="409" r:id="rId11"/>
    <p:sldId id="448" r:id="rId12"/>
    <p:sldId id="437" r:id="rId13"/>
    <p:sldId id="450" r:id="rId14"/>
    <p:sldId id="402" r:id="rId15"/>
    <p:sldId id="4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E8A43-502E-4117-B641-501915E22002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9D95B-2300-4093-B3C5-2891B423F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9E01E-D272-4585-8D9C-1A95DDEB50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5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9D95B-2300-4093-B3C5-2891B423F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5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9E01E-D272-4585-8D9C-1A95DDEB50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 – removes a lot of systematic errors</a:t>
            </a:r>
          </a:p>
          <a:p>
            <a:r>
              <a:rPr lang="en-US" dirty="0"/>
              <a:t>Weakness- relying on only a few weak signals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9D95B-2300-4093-B3C5-2891B423F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1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7DD9D5-2E1F-4D62-BCD9-719783DA7D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D696-3705-4C94-A4E4-6CB30A6D7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F1A1F-E48A-4EF1-8158-BFDFBE891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2DD2-3A1A-4699-A14E-523EAAC9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1F3A314-D19D-48FD-880C-D06DA99A7392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A16F-EF72-43C5-AB83-FADD0545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5EB1-415E-4CB4-B82C-618B4E86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4557-8DA2-4CEC-A612-205BB615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9A7342-D5AE-478D-B6E3-464CC7D8F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B0A26-C3E8-40AE-9668-8DFD210B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BB45AB-EEDD-426F-9BFB-DBB5D629B56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66EF-7C3C-4B05-977B-AF02F814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AC558-D636-411C-B900-1BCDEB50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3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11F5FD-BAD2-493D-A833-CAF6D4C8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30717-E2B6-4393-90BF-A2E0EFD5A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F8ECD-7BFA-4D2C-AA0D-BCA6DA57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806953-F639-4A6E-AF85-F20388477ACC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933CE-F6AD-428C-87C1-738800A9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7D55F-535B-4BDB-82B6-0ADBC821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8A97-4CC0-4084-9FA0-D0D05F66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C2A1-F06A-429E-A671-637BFD2C8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A1CF4-4A18-462F-86E7-C448428E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019C17-24F8-48A0-8370-56F531B8B931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9A67D-6EB5-47BE-8521-7D5783095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0EE8-F90F-4058-BB8B-9F84F0EA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2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5AB0B-0C2D-4EC9-AD1A-6592F96D7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7D9E0-B3DE-4ED0-A08A-C5BEBE4A7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A92DE-1761-409C-8E0E-FE42BFB7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3C4FF9-0F57-47DD-9769-44B8A248FE40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B5547-7BCA-4AD9-86F0-2BC3F982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E4AF9-285C-41BE-B725-14CEBE3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2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AA74-E7C4-4C48-BA00-A90BF185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FC4C-1CB4-4916-9A74-B9269DA43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13AD1-AA7F-4258-BCBF-2C9D61B12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FD647-517F-46A4-812D-728D889D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1C0F65-7C3F-405E-B4D6-C543C13633D9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E324C-FBD7-4673-AB12-1A50A6C57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4B113-1E08-4736-B270-CDAB2FD5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C036-42A2-48C2-A766-605558E8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DB9EB-17B6-4DB0-BB7A-42A4E1EE7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0D51C-BE26-4CB1-BE20-3115CAE2C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9D71B-4477-4A4F-B44D-CB5CFAE7BC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C513C-BB09-49BA-B4B6-4BD7051AE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41D94-B397-4AE4-A5C2-CED70570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35A65B-AB41-4D91-8C5C-5ED43D74E8E0}" type="datetime1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1B7A6-3A2D-4284-9756-E1823D53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8EF15-7A4E-4EF5-98E5-41706DC9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8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CA43-7FB6-44E2-8BDF-E846EEAB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A7F7D-CAEB-4FBF-9B4C-1B7109D9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12E8F-34AE-46C0-9625-492A4CBC6A9D}" type="datetime1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CBAD1-9037-4BFA-B385-716DD2646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4A9C2-DDED-4C04-A389-FFFD9038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2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4ECD7-AB65-42CC-975E-5A1A7D78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BE23B9-86D2-4011-A779-88C595D14E72}" type="datetime1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72F5A-5AD6-45C2-8E0E-7E90B1FA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E2E02-28FC-493E-92C5-61C4C9DB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0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0624-296B-4CFC-8FCE-CDEFE85D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562C-87B3-4637-891C-59E250D96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F60F8-95FC-4172-9249-B7C1E87A1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873D0-83EB-4117-90A3-6257AB51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1C883A-0C69-40C1-8323-D3507682E2EE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87ADF-E101-4B0E-9EE8-E50225F8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9AE29-EEF7-44DB-8F9F-CCD6D6C4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4093-FDC0-4516-B669-1867067E8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E428E-B6D3-4F35-846A-9571D2E31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A00C-3A7F-4768-8B9C-01DAFD5A1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B5AF4-FB8A-46DC-91E1-15C3F695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4259FA-C190-42D4-8597-F9169F221BFD}" type="datetime1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74154-4FBE-406F-A397-2D3494EB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8067B-153D-4942-9A89-07157B3A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ED7E-48A7-46E0-8BD0-B438754C5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ED469-329C-40FB-A82A-AB033857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8B0E2-9254-47AD-97AE-657752748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C3BE-E5F9-43E9-80B1-069E923C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41367-C92C-4B9E-BD76-538013AF9967}" type="datetime1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4098-9436-49DB-8136-6A727B2CA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D5291-9779-4039-A454-1822ABA19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ED7E-48A7-46E0-8BD0-B438754C5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F941CB-CF26-5744-8EB0-61AE5BD57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D62CD8-1D95-4507-B736-483EC5108BAD}"/>
              </a:ext>
            </a:extLst>
          </p:cNvPr>
          <p:cNvSpPr txBox="1"/>
          <p:nvPr/>
        </p:nvSpPr>
        <p:spPr>
          <a:xfrm>
            <a:off x="3046635" y="812836"/>
            <a:ext cx="8858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Feasibility and Applications of Retrieving Oil and Gas Ethane Emissions from Space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8D3A2-652E-448B-AF94-58EDCC8AAD54}"/>
              </a:ext>
            </a:extLst>
          </p:cNvPr>
          <p:cNvSpPr txBox="1"/>
          <p:nvPr/>
        </p:nvSpPr>
        <p:spPr>
          <a:xfrm>
            <a:off x="3000494" y="2197831"/>
            <a:ext cx="8951136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Colby Francoeur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1-3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Brian McDonald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Jian He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Colin Harkins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Daven Henze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NOAA Chemical Sciences Laboratory, Boulder, CO USA</a:t>
            </a:r>
          </a:p>
          <a:p>
            <a:pPr marL="800100" lvl="1" indent="-342900">
              <a:buAutoNum type="arabicPeriod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Cooperative Institute for Research in Environmental Sciences, University of Colorado, Boulder, CO USA</a:t>
            </a:r>
          </a:p>
          <a:p>
            <a:pPr marL="800100" lvl="1" indent="-342900">
              <a:buAutoNum type="arabicPeriod"/>
              <a:tabLst>
                <a:tab pos="22860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Engineering, University of Colorado, Boulder, CO USA</a:t>
            </a:r>
          </a:p>
          <a:p>
            <a:pPr marL="800100" lvl="1" indent="-342900">
              <a:buAutoNum type="arabicPeriod"/>
              <a:tabLst>
                <a:tab pos="228600" algn="l"/>
              </a:tabLst>
            </a:pP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NASA Sounder Discipline telecon</a:t>
            </a:r>
          </a:p>
          <a:p>
            <a:pPr algn="ctr"/>
            <a:r>
              <a:rPr lang="en-US"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May 15th, 2024</a:t>
            </a:r>
            <a:endParaRPr lang="en-US" sz="3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9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772576-952A-47A6-B2B7-7B36E0215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2" y="2197831"/>
            <a:ext cx="1611984" cy="11888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4A82C-9819-4CE3-A5A4-EEC5246214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0" y="3689776"/>
            <a:ext cx="2142768" cy="17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13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56F4136-88DC-4818-94C2-42EF742AB01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WRF-Chem modeling during SONGNEX</a:t>
            </a:r>
            <a:endParaRPr lang="en-US" sz="30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3EC45-A15F-4A64-B968-6B4170034335}"/>
              </a:ext>
            </a:extLst>
          </p:cNvPr>
          <p:cNvSpPr txBox="1"/>
          <p:nvPr/>
        </p:nvSpPr>
        <p:spPr>
          <a:xfrm>
            <a:off x="0" y="5785026"/>
            <a:ext cx="6627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Simulated in WRF-CHEM (12 km x 12 km) </a:t>
            </a:r>
          </a:p>
          <a:p>
            <a:r>
              <a:rPr lang="en-US" sz="2400" dirty="0"/>
              <a:t>March 28</a:t>
            </a:r>
            <a:r>
              <a:rPr lang="en-US" sz="2400" baseline="30000" dirty="0"/>
              <a:t>th</a:t>
            </a:r>
            <a:r>
              <a:rPr lang="en-US" sz="2400" dirty="0"/>
              <a:t>-April 26</a:t>
            </a:r>
            <a:r>
              <a:rPr lang="en-US" sz="2400" baseline="30000" dirty="0"/>
              <a:t>th</a:t>
            </a:r>
            <a:r>
              <a:rPr lang="en-US" sz="2400" dirty="0"/>
              <a:t> 2015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34B0544-FD79-4E4E-BAC1-F1157CD11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193"/>
            <a:ext cx="8501517" cy="42825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126570-9616-474C-B7D8-F264A56BE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105" y="2112040"/>
            <a:ext cx="3511895" cy="26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76"/>
    </mc:Choice>
    <mc:Fallback xmlns="">
      <p:transition spd="slow" advTm="394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372BAA4-4CD5-4E2B-BDE0-E2EFB0ADC717}"/>
              </a:ext>
            </a:extLst>
          </p:cNvPr>
          <p:cNvSpPr/>
          <p:nvPr/>
        </p:nvSpPr>
        <p:spPr>
          <a:xfrm>
            <a:off x="-1624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Ethane Profile</a:t>
            </a:r>
            <a:endParaRPr lang="en-US" sz="4000" baseline="-250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0071A4-95F2-4B5C-96FE-8D362117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5" y="1398498"/>
            <a:ext cx="4849378" cy="50901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9E43A8-C533-4D28-96B9-EDFF89C38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83" y="1048625"/>
            <a:ext cx="5852172" cy="54400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218678-05C7-482D-932D-9F2FD49F4B2F}"/>
              </a:ext>
            </a:extLst>
          </p:cNvPr>
          <p:cNvCxnSpPr>
            <a:cxnSpLocks/>
          </p:cNvCxnSpPr>
          <p:nvPr/>
        </p:nvCxnSpPr>
        <p:spPr>
          <a:xfrm flipH="1">
            <a:off x="1065403" y="4647501"/>
            <a:ext cx="10167456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F7859CA-10BE-4983-AFEA-86D426C53BC3}"/>
              </a:ext>
            </a:extLst>
          </p:cNvPr>
          <p:cNvSpPr/>
          <p:nvPr/>
        </p:nvSpPr>
        <p:spPr>
          <a:xfrm>
            <a:off x="8178800" y="1198880"/>
            <a:ext cx="1635760" cy="4775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56266-4725-4A0D-94E4-BA6C130B2FBE}"/>
              </a:ext>
            </a:extLst>
          </p:cNvPr>
          <p:cNvSpPr txBox="1"/>
          <p:nvPr/>
        </p:nvSpPr>
        <p:spPr>
          <a:xfrm>
            <a:off x="8260080" y="1290320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Averaging Kernel</a:t>
            </a:r>
          </a:p>
        </p:txBody>
      </p:sp>
    </p:spTree>
    <p:extLst>
      <p:ext uri="{BB962C8B-B14F-4D97-AF65-F5344CB8AC3E}">
        <p14:creationId xmlns:p14="http://schemas.microsoft.com/office/powerpoint/2010/main" val="44872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05D9B6-07F7-4408-A455-0881C622A043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Choosing which AK to apply</a:t>
            </a:r>
            <a:endParaRPr lang="en-US" sz="4000" baseline="-25000" dirty="0"/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40466D14-E5CE-41BD-9620-2ADECA487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" y="914400"/>
            <a:ext cx="10249593" cy="5429082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7160EAD-C3F7-4EA6-B4E2-FAD761AD8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03" y="1089875"/>
            <a:ext cx="10250424" cy="507813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B60756-BB5A-4911-A23E-54CAC201865C}"/>
              </a:ext>
            </a:extLst>
          </p:cNvPr>
          <p:cNvGrpSpPr/>
          <p:nvPr/>
        </p:nvGrpSpPr>
        <p:grpSpPr>
          <a:xfrm>
            <a:off x="6152804" y="3429000"/>
            <a:ext cx="457200" cy="457200"/>
            <a:chOff x="6553200" y="3089564"/>
            <a:chExt cx="457199" cy="457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5479D4B-5AAB-4DCE-9DE3-5DF61EC9C998}"/>
                </a:ext>
              </a:extLst>
            </p:cNvPr>
            <p:cNvSpPr/>
            <p:nvPr/>
          </p:nvSpPr>
          <p:spPr>
            <a:xfrm>
              <a:off x="6553200" y="3089564"/>
              <a:ext cx="457199" cy="457200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41D5DD-372A-4774-9FD1-96E47B55A3FF}"/>
                </a:ext>
              </a:extLst>
            </p:cNvPr>
            <p:cNvSpPr txBox="1"/>
            <p:nvPr/>
          </p:nvSpPr>
          <p:spPr>
            <a:xfrm>
              <a:off x="6650180" y="3133498"/>
              <a:ext cx="263237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B921D-D6C3-4261-A240-461D5783147A}"/>
              </a:ext>
            </a:extLst>
          </p:cNvPr>
          <p:cNvGrpSpPr/>
          <p:nvPr/>
        </p:nvGrpSpPr>
        <p:grpSpPr>
          <a:xfrm>
            <a:off x="4981404" y="3429000"/>
            <a:ext cx="457199" cy="457200"/>
            <a:chOff x="6553200" y="3089564"/>
            <a:chExt cx="457199" cy="457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80AC9F9-4319-4C71-86A0-A5E23F6A4E5E}"/>
                </a:ext>
              </a:extLst>
            </p:cNvPr>
            <p:cNvSpPr/>
            <p:nvPr/>
          </p:nvSpPr>
          <p:spPr>
            <a:xfrm>
              <a:off x="6553200" y="3089564"/>
              <a:ext cx="457199" cy="457200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60287E-03B7-4654-9FA6-62EF1932F26D}"/>
                </a:ext>
              </a:extLst>
            </p:cNvPr>
            <p:cNvSpPr txBox="1"/>
            <p:nvPr/>
          </p:nvSpPr>
          <p:spPr>
            <a:xfrm>
              <a:off x="6650180" y="3133498"/>
              <a:ext cx="263237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04786C-DC53-41F3-9CA4-29E3C536E7B5}"/>
              </a:ext>
            </a:extLst>
          </p:cNvPr>
          <p:cNvGrpSpPr/>
          <p:nvPr/>
        </p:nvGrpSpPr>
        <p:grpSpPr>
          <a:xfrm>
            <a:off x="3649981" y="3429000"/>
            <a:ext cx="457199" cy="457200"/>
            <a:chOff x="6553200" y="3089564"/>
            <a:chExt cx="457199" cy="4572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6D788CB-5509-4982-9FBA-A039F9E014D0}"/>
                </a:ext>
              </a:extLst>
            </p:cNvPr>
            <p:cNvSpPr/>
            <p:nvPr/>
          </p:nvSpPr>
          <p:spPr>
            <a:xfrm>
              <a:off x="6553200" y="3089564"/>
              <a:ext cx="457199" cy="457200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565F61-04EE-40C7-A05E-D9DCB303CE6A}"/>
                </a:ext>
              </a:extLst>
            </p:cNvPr>
            <p:cNvSpPr txBox="1"/>
            <p:nvPr/>
          </p:nvSpPr>
          <p:spPr>
            <a:xfrm>
              <a:off x="6650180" y="3133498"/>
              <a:ext cx="263237" cy="3693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02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C6117-F927-45E6-B715-3ED8061A3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7" y="624835"/>
            <a:ext cx="8310886" cy="6233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E8BB5F-1BC8-4F11-B46E-58D3F67D62D7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Choosing which AK to apply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247941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EAA1C4-3BA6-4E4D-892C-B84BD28C774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and Impact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63BBB-4A4E-4CD1-BF8A-115548B8E83D}"/>
              </a:ext>
            </a:extLst>
          </p:cNvPr>
          <p:cNvSpPr txBox="1"/>
          <p:nvPr/>
        </p:nvSpPr>
        <p:spPr>
          <a:xfrm>
            <a:off x="0" y="91440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7" lvl="2" indent="-4572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Compute averaging kernel and apply to model</a:t>
            </a:r>
          </a:p>
          <a:p>
            <a:pPr marL="1030287" lvl="3" indent="-4572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Computationally expensive</a:t>
            </a:r>
          </a:p>
          <a:p>
            <a:pPr marL="1030287" lvl="3" indent="-4572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Determine skill of instrument</a:t>
            </a:r>
          </a:p>
          <a:p>
            <a:pPr marL="573087" lvl="2" indent="-4572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73087" lvl="2" indent="-4572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Improved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BT could be used to get the trends of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over OG fields</a:t>
            </a:r>
          </a:p>
          <a:p>
            <a:pPr marL="1030287" lvl="3" indent="-4572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2012-Present, as well as guaranteed for 10+ years</a:t>
            </a:r>
          </a:p>
          <a:p>
            <a:pPr marL="915987" lvl="3" indent="-3429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important as a tracer and ozone precursor</a:t>
            </a:r>
          </a:p>
          <a:p>
            <a:pPr marL="915987" lvl="3" indent="-3429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Improving understanding of C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6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trend helps assess other OG emissions</a:t>
            </a:r>
          </a:p>
          <a:p>
            <a:pPr marL="915987" lvl="3" indent="-342900">
              <a:buFont typeface="Wingdings" panose="05000000000000000000" pitchFamily="2" charset="2"/>
              <a:buChar char="Ø"/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4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39D37C-41E1-4A3C-A4DE-F651A5120845}"/>
              </a:ext>
            </a:extLst>
          </p:cNvPr>
          <p:cNvSpPr/>
          <p:nvPr/>
        </p:nvSpPr>
        <p:spPr>
          <a:xfrm>
            <a:off x="0" y="297180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Questions?</a:t>
            </a:r>
            <a:endParaRPr lang="en-US" sz="4000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D29424-13AA-411D-86FC-E3E86F0D6DCC}"/>
              </a:ext>
            </a:extLst>
          </p:cNvPr>
          <p:cNvSpPr txBox="1"/>
          <p:nvPr/>
        </p:nvSpPr>
        <p:spPr>
          <a:xfrm>
            <a:off x="6725920" y="6334780"/>
            <a:ext cx="546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Contact: Colby.Francoeur@noaa.gov</a:t>
            </a:r>
          </a:p>
        </p:txBody>
      </p:sp>
    </p:spTree>
    <p:extLst>
      <p:ext uri="{BB962C8B-B14F-4D97-AF65-F5344CB8AC3E}">
        <p14:creationId xmlns:p14="http://schemas.microsoft.com/office/powerpoint/2010/main" val="283955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 and Natural Gas Growing Source of US Energy Mix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7DA5E8-C474-456D-ADAB-18EAB02740BF}"/>
              </a:ext>
            </a:extLst>
          </p:cNvPr>
          <p:cNvSpPr txBox="1"/>
          <p:nvPr/>
        </p:nvSpPr>
        <p:spPr>
          <a:xfrm>
            <a:off x="9414477" y="4211877"/>
            <a:ext cx="217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to grow</a:t>
            </a:r>
          </a:p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~30% by 2050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3BD3767-547C-417B-B176-750CECC71DDB}"/>
              </a:ext>
            </a:extLst>
          </p:cNvPr>
          <p:cNvSpPr txBox="1"/>
          <p:nvPr/>
        </p:nvSpPr>
        <p:spPr>
          <a:xfrm>
            <a:off x="9134682" y="2844471"/>
            <a:ext cx="2791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to increase,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decrease by 2050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(little change)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28F748-201F-4108-9848-419255839C48}"/>
              </a:ext>
            </a:extLst>
          </p:cNvPr>
          <p:cNvSpPr txBox="1"/>
          <p:nvPr/>
        </p:nvSpPr>
        <p:spPr>
          <a:xfrm>
            <a:off x="8815755" y="1777893"/>
            <a:ext cx="3376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Domestic energy production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~95% of US consumption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F1B9B8-2FB5-44EC-A6FE-0E7AD4395938}"/>
              </a:ext>
            </a:extLst>
          </p:cNvPr>
          <p:cNvSpPr txBox="1"/>
          <p:nvPr/>
        </p:nvSpPr>
        <p:spPr>
          <a:xfrm>
            <a:off x="0" y="649114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Energy Information Administration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Energy Review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2024)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20465-BA07-48A0-9BC2-64C536327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2285"/>
            <a:ext cx="8815755" cy="4865145"/>
          </a:xfrm>
          <a:prstGeom prst="rect">
            <a:avLst/>
          </a:prstGeom>
        </p:spPr>
      </p:pic>
      <p:sp>
        <p:nvSpPr>
          <p:cNvPr id="16" name="Right Arrow 39">
            <a:extLst>
              <a:ext uri="{FF2B5EF4-FFF2-40B4-BE49-F238E27FC236}">
                <a16:creationId xmlns:a16="http://schemas.microsoft.com/office/drawing/2014/main" id="{C0F21D25-0965-4214-AFFA-E7B5C412623E}"/>
              </a:ext>
            </a:extLst>
          </p:cNvPr>
          <p:cNvSpPr/>
          <p:nvPr/>
        </p:nvSpPr>
        <p:spPr>
          <a:xfrm rot="10800000">
            <a:off x="8556343" y="3187401"/>
            <a:ext cx="543316" cy="33228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40">
            <a:extLst>
              <a:ext uri="{FF2B5EF4-FFF2-40B4-BE49-F238E27FC236}">
                <a16:creationId xmlns:a16="http://schemas.microsoft.com/office/drawing/2014/main" id="{8F2B3B1B-1F0C-4051-991B-FAFD420D4CE8}"/>
              </a:ext>
            </a:extLst>
          </p:cNvPr>
          <p:cNvSpPr/>
          <p:nvPr/>
        </p:nvSpPr>
        <p:spPr>
          <a:xfrm rot="10800000">
            <a:off x="8556343" y="4396068"/>
            <a:ext cx="543316" cy="33228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15116-9CC6-49F0-833F-B7D5C66A6F3C}"/>
              </a:ext>
            </a:extLst>
          </p:cNvPr>
          <p:cNvSpPr txBox="1"/>
          <p:nvPr/>
        </p:nvSpPr>
        <p:spPr>
          <a:xfrm>
            <a:off x="0" y="914400"/>
            <a:ext cx="6193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Primary Energy Consumption (1950-2023)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Quadrillion BTUs</a:t>
            </a:r>
          </a:p>
        </p:txBody>
      </p:sp>
    </p:spTree>
    <p:extLst>
      <p:ext uri="{BB962C8B-B14F-4D97-AF65-F5344CB8AC3E}">
        <p14:creationId xmlns:p14="http://schemas.microsoft.com/office/powerpoint/2010/main" val="131294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EB0EA-6C7E-477A-9AB1-6C47F10F0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970538"/>
            <a:ext cx="10942320" cy="5702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3285F2-C4B5-4E24-913A-37DA28A14F4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 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57E1A2-4F6F-411D-A900-DF9A3ECFFAD1}"/>
              </a:ext>
            </a:extLst>
          </p:cNvPr>
          <p:cNvSpPr txBox="1"/>
          <p:nvPr/>
        </p:nvSpPr>
        <p:spPr>
          <a:xfrm>
            <a:off x="660399" y="6488668"/>
            <a:ext cx="1153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Francoeur et al.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Environ. Sci. Technol., 2021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5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253945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7" lvl="2" indent="-457200">
              <a:buAutoNum type="arabicParenBoth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Demonstrate ability to retrieve O&amp;G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Cross-track Infrared Sounder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15887" lvl="2"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65150" lvl="1" indent="-457200">
              <a:buFontTx/>
              <a:buAutoNum type="arabicParenBoth" startAt="2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Evaluate in conjunction with 2015 O&amp;G field campaign</a:t>
            </a:r>
          </a:p>
          <a:p>
            <a:pPr marL="565150" lvl="1" indent="-457200">
              <a:buAutoNum type="arabicParenBoth" startAt="2"/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65150" lvl="1" indent="-457200">
              <a:buFontTx/>
              <a:buAutoNum type="arabicParenBoth" startAt="2"/>
              <a:tabLst>
                <a:tab pos="339725" algn="l"/>
                <a:tab pos="682625" algn="l"/>
              </a:tabLs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Compare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trends with expected production and emission intensity trends</a:t>
            </a:r>
          </a:p>
          <a:p>
            <a:pPr marL="107950" lvl="1">
              <a:tabLst>
                <a:tab pos="339725" algn="l"/>
                <a:tab pos="682625" algn="l"/>
              </a:tabLst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5C921-A1D2-480F-8A69-CB13AFED0168}"/>
              </a:ext>
            </a:extLst>
          </p:cNvPr>
          <p:cNvSpPr txBox="1"/>
          <p:nvPr/>
        </p:nvSpPr>
        <p:spPr>
          <a:xfrm>
            <a:off x="4493686" y="4167704"/>
            <a:ext cx="75374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constructed to measure atmospheric temperature, pressure and moisture profiles, but also relevant for key atmospheric </a:t>
            </a:r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species</a:t>
            </a:r>
          </a:p>
          <a:p>
            <a:pPr algn="ctr"/>
            <a:endParaRPr lang="en-US" sz="2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 NOAA-20 since 2017 and Suomi-NPP since 2011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19EAC4-DE76-4A76-93DE-B840EC07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" y="3642936"/>
            <a:ext cx="431995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7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669F9A-3A10-48EC-9590-3767A8BDF3F2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HITRAN absorptions between 821 and 824 cm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30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443DE9-785E-4801-B2C2-0299E5C5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81" y="1385673"/>
            <a:ext cx="9420837" cy="5195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7657D6-A5F6-4E86-9CC8-7C130E9ECAC4}"/>
              </a:ext>
            </a:extLst>
          </p:cNvPr>
          <p:cNvSpPr txBox="1"/>
          <p:nvPr/>
        </p:nvSpPr>
        <p:spPr>
          <a:xfrm>
            <a:off x="791852" y="6488668"/>
            <a:ext cx="1140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Gordon et al. (2022) 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979B122-CD84-4432-981B-E14D63102F8B}"/>
              </a:ext>
            </a:extLst>
          </p:cNvPr>
          <p:cNvCxnSpPr/>
          <p:nvPr/>
        </p:nvCxnSpPr>
        <p:spPr>
          <a:xfrm flipH="1">
            <a:off x="6969760" y="3302000"/>
            <a:ext cx="1737360" cy="5384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BB2606-754F-4657-AD86-2ED702A107E0}"/>
              </a:ext>
            </a:extLst>
          </p:cNvPr>
          <p:cNvSpPr/>
          <p:nvPr/>
        </p:nvSpPr>
        <p:spPr>
          <a:xfrm>
            <a:off x="-1624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Ethane Brightness Temperature Difference 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BT)</a:t>
            </a:r>
            <a:endParaRPr lang="en-US" sz="30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B8BF42-0CA0-49EA-AD9E-B798BC9852C1}"/>
              </a:ext>
            </a:extLst>
          </p:cNvPr>
          <p:cNvGrpSpPr/>
          <p:nvPr/>
        </p:nvGrpSpPr>
        <p:grpSpPr>
          <a:xfrm>
            <a:off x="0" y="1042416"/>
            <a:ext cx="7805394" cy="5684363"/>
            <a:chOff x="-16240" y="914400"/>
            <a:chExt cx="8276320" cy="5911658"/>
          </a:xfrm>
        </p:grpSpPr>
        <p:pic>
          <p:nvPicPr>
            <p:cNvPr id="25" name="Content Placeholder 4">
              <a:extLst>
                <a:ext uri="{FF2B5EF4-FFF2-40B4-BE49-F238E27FC236}">
                  <a16:creationId xmlns:a16="http://schemas.microsoft.com/office/drawing/2014/main" id="{5E038B58-5D73-47A1-8427-CB8DBFF02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40" y="914400"/>
              <a:ext cx="8276320" cy="5911658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9BEA95-5279-46DD-84B4-9AFA671814DB}"/>
                </a:ext>
              </a:extLst>
            </p:cNvPr>
            <p:cNvCxnSpPr>
              <a:cxnSpLocks/>
            </p:cNvCxnSpPr>
            <p:nvPr/>
          </p:nvCxnSpPr>
          <p:spPr>
            <a:xfrm>
              <a:off x="4630342" y="1244600"/>
              <a:ext cx="0" cy="49428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7CB9646-7516-4E46-8761-D1BED54C6CF4}"/>
                </a:ext>
              </a:extLst>
            </p:cNvPr>
            <p:cNvCxnSpPr>
              <a:cxnSpLocks/>
            </p:cNvCxnSpPr>
            <p:nvPr/>
          </p:nvCxnSpPr>
          <p:spPr>
            <a:xfrm>
              <a:off x="4985942" y="1244600"/>
              <a:ext cx="0" cy="49428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E9197C-85D8-40F5-928E-634C7C0FDEA1}"/>
                </a:ext>
              </a:extLst>
            </p:cNvPr>
            <p:cNvCxnSpPr>
              <a:cxnSpLocks/>
            </p:cNvCxnSpPr>
            <p:nvPr/>
          </p:nvCxnSpPr>
          <p:spPr>
            <a:xfrm>
              <a:off x="5351701" y="1244600"/>
              <a:ext cx="0" cy="494284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4317E9-056E-46AF-B2AE-BC3CC3622D6F}"/>
                </a:ext>
              </a:extLst>
            </p:cNvPr>
            <p:cNvCxnSpPr>
              <a:cxnSpLocks/>
            </p:cNvCxnSpPr>
            <p:nvPr/>
          </p:nvCxnSpPr>
          <p:spPr>
            <a:xfrm>
              <a:off x="5718928" y="1244600"/>
              <a:ext cx="0" cy="49428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4CA486-7AC3-409E-990A-B127655B1F67}"/>
                </a:ext>
              </a:extLst>
            </p:cNvPr>
            <p:cNvCxnSpPr/>
            <p:nvPr/>
          </p:nvCxnSpPr>
          <p:spPr>
            <a:xfrm>
              <a:off x="1734532" y="5420412"/>
              <a:ext cx="141402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F82BC81-D2B1-4D7C-AE54-D7EE7995D094}"/>
                </a:ext>
              </a:extLst>
            </p:cNvPr>
            <p:cNvSpPr/>
            <p:nvPr/>
          </p:nvSpPr>
          <p:spPr>
            <a:xfrm>
              <a:off x="1680109" y="5503181"/>
              <a:ext cx="1467108" cy="57380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DAFC67-6C9C-4202-9878-0BAEE5C84AEC}"/>
                </a:ext>
              </a:extLst>
            </p:cNvPr>
            <p:cNvSpPr/>
            <p:nvPr/>
          </p:nvSpPr>
          <p:spPr>
            <a:xfrm>
              <a:off x="5386793" y="5486400"/>
              <a:ext cx="297044" cy="2545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7FB8C9-8593-4516-9B80-2DC373CB82B4}"/>
              </a:ext>
            </a:extLst>
          </p:cNvPr>
          <p:cNvSpPr txBox="1"/>
          <p:nvPr/>
        </p:nvSpPr>
        <p:spPr>
          <a:xfrm>
            <a:off x="7555208" y="1489548"/>
            <a:ext cx="4636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ΔBT=0.5*(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821.25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+BT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823.125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BT</a:t>
            </a:r>
            <a:r>
              <a:rPr lang="en-US" sz="28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821.875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BT</a:t>
            </a:r>
            <a:r>
              <a:rPr lang="en-US" sz="2800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822.5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 ΔBT→ more absorption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 errors due to clouds, surface temperature, emissivity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7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C0989-D397-4AFD-A1B8-3421EC6732E9}"/>
              </a:ext>
            </a:extLst>
          </p:cNvPr>
          <p:cNvSpPr/>
          <p:nvPr/>
        </p:nvSpPr>
        <p:spPr>
          <a:xfrm>
            <a:off x="-1624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Plotted Brightness Temperature Difference</a:t>
            </a:r>
            <a:endParaRPr lang="en-US" sz="4000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D9885-917C-4677-867F-712CF798F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" y="914400"/>
            <a:ext cx="9611360" cy="5691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7E55F-E7A4-45DF-97B5-8DB8FA6CF58B}"/>
              </a:ext>
            </a:extLst>
          </p:cNvPr>
          <p:cNvSpPr txBox="1"/>
          <p:nvPr/>
        </p:nvSpPr>
        <p:spPr>
          <a:xfrm>
            <a:off x="8925714" y="1951348"/>
            <a:ext cx="32500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NASA Community Long-term Infrared Microwave Coupled Atmospheric Product System (CLIMCAPS) radiances corrected for clouds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A4CC3-DCC6-496D-94E9-2CE1CAD8C70F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Monarrez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CLIMCAPS User Guide,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2021)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EEDE9-74FB-45AD-A748-E30FCD895682}"/>
              </a:ext>
            </a:extLst>
          </p:cNvPr>
          <p:cNvSpPr/>
          <p:nvPr/>
        </p:nvSpPr>
        <p:spPr>
          <a:xfrm>
            <a:off x="3758268" y="4135772"/>
            <a:ext cx="536895" cy="604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2C8ECA-34CE-4C68-914A-0B47D9F53210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VLIDORT Modeling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D2CB6-EC59-44DA-8E20-9AD99AD2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390775" cy="1914525"/>
          </a:xfrm>
          <a:prstGeom prst="rect">
            <a:avLst/>
          </a:prstGeom>
        </p:spPr>
      </p:pic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49A61C5E-912F-4C4A-B891-38FD152DE8F9}"/>
              </a:ext>
            </a:extLst>
          </p:cNvPr>
          <p:cNvCxnSpPr>
            <a:cxnSpLocks/>
            <a:stCxn id="6" idx="2"/>
            <a:endCxn id="18" idx="1"/>
          </p:cNvCxnSpPr>
          <p:nvPr/>
        </p:nvCxnSpPr>
        <p:spPr>
          <a:xfrm rot="16200000" flipH="1">
            <a:off x="2119019" y="1905294"/>
            <a:ext cx="1680182" cy="3527444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EA2E86-6C1E-4504-8EBE-778314C7D0A5}"/>
              </a:ext>
            </a:extLst>
          </p:cNvPr>
          <p:cNvSpPr txBox="1"/>
          <p:nvPr/>
        </p:nvSpPr>
        <p:spPr>
          <a:xfrm>
            <a:off x="1291470" y="2828747"/>
            <a:ext cx="4223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CLIMCAPS retrieved Variables:</a:t>
            </a:r>
          </a:p>
          <a:p>
            <a:r>
              <a:rPr lang="en-US" sz="2400" dirty="0"/>
              <a:t>T(p), q(p), CO</a:t>
            </a:r>
            <a:r>
              <a:rPr lang="en-US" sz="2400" baseline="-25000" dirty="0"/>
              <a:t>2</a:t>
            </a:r>
            <a:r>
              <a:rPr lang="en-US" sz="2400" dirty="0"/>
              <a:t>(p),CH</a:t>
            </a:r>
            <a:r>
              <a:rPr lang="en-US" sz="2400" baseline="-25000" dirty="0"/>
              <a:t>4</a:t>
            </a:r>
            <a:r>
              <a:rPr lang="en-US" sz="2400" dirty="0"/>
              <a:t>(p) Reflectance</a:t>
            </a:r>
          </a:p>
          <a:p>
            <a:r>
              <a:rPr lang="en-US" sz="2400" dirty="0"/>
              <a:t>Solar and Satellite Angles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1D967A-DE54-4897-91F0-6CC5B8C00234}"/>
              </a:ext>
            </a:extLst>
          </p:cNvPr>
          <p:cNvSpPr/>
          <p:nvPr/>
        </p:nvSpPr>
        <p:spPr>
          <a:xfrm>
            <a:off x="4722832" y="3750249"/>
            <a:ext cx="3252247" cy="151771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39B2DB-F762-4D9D-84AB-1A6BC9AA6F83}"/>
              </a:ext>
            </a:extLst>
          </p:cNvPr>
          <p:cNvSpPr txBox="1"/>
          <p:nvPr/>
        </p:nvSpPr>
        <p:spPr>
          <a:xfrm>
            <a:off x="4953788" y="3721777"/>
            <a:ext cx="2790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Vector Linearized Discrete Ordinate</a:t>
            </a:r>
          </a:p>
          <a:p>
            <a:pPr algn="ctr"/>
            <a:r>
              <a:rPr lang="en-US" sz="2400" dirty="0"/>
              <a:t>Radiative Transfer (VLIDORT)</a:t>
            </a:r>
            <a:endParaRPr lang="en-US" sz="5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DC1AA0-1686-413F-AECE-C17ADCC94BA3}"/>
              </a:ext>
            </a:extLst>
          </p:cNvPr>
          <p:cNvSpPr txBox="1"/>
          <p:nvPr/>
        </p:nvSpPr>
        <p:spPr>
          <a:xfrm>
            <a:off x="10047894" y="2172058"/>
            <a:ext cx="210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2400" dirty="0"/>
              <a:t>BT without C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6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B38CF82-796A-465D-BAEB-A28F7CC4ED42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7975079" y="2587557"/>
            <a:ext cx="1970199" cy="192155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ADAB98C-E18D-4614-B250-D92BCC0BE944}"/>
              </a:ext>
            </a:extLst>
          </p:cNvPr>
          <p:cNvSpPr txBox="1"/>
          <p:nvPr/>
        </p:nvSpPr>
        <p:spPr>
          <a:xfrm>
            <a:off x="9042124" y="3306278"/>
            <a:ext cx="153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Simulated Radiance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99495-4D11-422D-9EAB-6D863B00D614}"/>
              </a:ext>
            </a:extLst>
          </p:cNvPr>
          <p:cNvSpPr txBox="1"/>
          <p:nvPr/>
        </p:nvSpPr>
        <p:spPr>
          <a:xfrm>
            <a:off x="2449155" y="1040576"/>
            <a:ext cx="1536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Satellite Radiance</a:t>
            </a:r>
          </a:p>
        </p:txBody>
      </p:sp>
    </p:spTree>
    <p:extLst>
      <p:ext uri="{BB962C8B-B14F-4D97-AF65-F5344CB8AC3E}">
        <p14:creationId xmlns:p14="http://schemas.microsoft.com/office/powerpoint/2010/main" val="4756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F03D528-1060-4E06-A81D-F83EFAA0EBC0}"/>
              </a:ext>
            </a:extLst>
          </p:cNvPr>
          <p:cNvGrpSpPr/>
          <p:nvPr/>
        </p:nvGrpSpPr>
        <p:grpSpPr>
          <a:xfrm>
            <a:off x="380641" y="936173"/>
            <a:ext cx="11398238" cy="5921827"/>
            <a:chOff x="-56322" y="264927"/>
            <a:chExt cx="12248322" cy="65930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044681-8028-4245-BEDB-BAAD7C12A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080" y="3666458"/>
              <a:ext cx="6217920" cy="3191542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72044C8-23EC-4106-AECA-05187E346BED}"/>
                </a:ext>
              </a:extLst>
            </p:cNvPr>
            <p:cNvGrpSpPr/>
            <p:nvPr/>
          </p:nvGrpSpPr>
          <p:grpSpPr>
            <a:xfrm>
              <a:off x="-56322" y="264927"/>
              <a:ext cx="12248322" cy="6593073"/>
              <a:chOff x="-56322" y="264927"/>
              <a:chExt cx="12248322" cy="6593073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EF65D5B-7678-4A1A-9B61-616C37BAC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00037"/>
                <a:ext cx="6217920" cy="3191542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A873EE0-F043-4E8C-803F-4714097C7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4080" y="300037"/>
                <a:ext cx="6217920" cy="319154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8E3F922-F5FA-4C68-8EB2-597080FD5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666458"/>
                <a:ext cx="6217920" cy="3191542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6A6A92-BA35-49A0-B1A4-E3B4AF983F65}"/>
                  </a:ext>
                </a:extLst>
              </p:cNvPr>
              <p:cNvSpPr/>
              <p:nvPr/>
            </p:nvSpPr>
            <p:spPr>
              <a:xfrm>
                <a:off x="34787" y="3564441"/>
                <a:ext cx="12122426" cy="4012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2EA47FB-D48B-419B-AA76-E89B266F6971}"/>
                  </a:ext>
                </a:extLst>
              </p:cNvPr>
              <p:cNvSpPr/>
              <p:nvPr/>
            </p:nvSpPr>
            <p:spPr>
              <a:xfrm>
                <a:off x="34787" y="270883"/>
                <a:ext cx="12122426" cy="4012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80848A-513C-4330-A477-B6FD7017E1C8}"/>
                  </a:ext>
                </a:extLst>
              </p:cNvPr>
              <p:cNvSpPr/>
              <p:nvPr/>
            </p:nvSpPr>
            <p:spPr>
              <a:xfrm>
                <a:off x="4850296" y="407504"/>
                <a:ext cx="640080" cy="3200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8E0040-0D76-4DA0-864C-56C668F871F5}"/>
                  </a:ext>
                </a:extLst>
              </p:cNvPr>
              <p:cNvSpPr/>
              <p:nvPr/>
            </p:nvSpPr>
            <p:spPr>
              <a:xfrm>
                <a:off x="10768717" y="419431"/>
                <a:ext cx="640080" cy="3200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C0E6DF-88F1-4B09-AE83-83B8DCFFAD63}"/>
                  </a:ext>
                </a:extLst>
              </p:cNvPr>
              <p:cNvSpPr/>
              <p:nvPr/>
            </p:nvSpPr>
            <p:spPr>
              <a:xfrm>
                <a:off x="4758856" y="3701059"/>
                <a:ext cx="640080" cy="32004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8A593E7-58F2-4014-9AE0-B322F14C0ADF}"/>
                  </a:ext>
                </a:extLst>
              </p:cNvPr>
              <p:cNvSpPr/>
              <p:nvPr/>
            </p:nvSpPr>
            <p:spPr>
              <a:xfrm>
                <a:off x="10778656" y="3673366"/>
                <a:ext cx="822960" cy="3749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C6A772-F961-47F0-8BF6-FC181B317F42}"/>
                  </a:ext>
                </a:extLst>
              </p:cNvPr>
              <p:cNvSpPr txBox="1"/>
              <p:nvPr/>
            </p:nvSpPr>
            <p:spPr>
              <a:xfrm>
                <a:off x="5974080" y="2476243"/>
                <a:ext cx="576072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5" algn="ctr"/>
                <a:r>
                  <a:rPr lang="en-US" sz="2400" b="1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4.8%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8EDCC0-16C1-4692-911C-4412BC024CAC}"/>
                  </a:ext>
                </a:extLst>
              </p:cNvPr>
              <p:cNvSpPr txBox="1"/>
              <p:nvPr/>
            </p:nvSpPr>
            <p:spPr>
              <a:xfrm>
                <a:off x="0" y="5860124"/>
                <a:ext cx="576072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5" algn="ctr"/>
                <a:r>
                  <a:rPr lang="en-US" sz="2400" b="1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100%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DC399C-3685-4F53-BA74-EC88FF528B4B}"/>
                  </a:ext>
                </a:extLst>
              </p:cNvPr>
              <p:cNvSpPr txBox="1"/>
              <p:nvPr/>
            </p:nvSpPr>
            <p:spPr>
              <a:xfrm>
                <a:off x="-56322" y="2476244"/>
                <a:ext cx="576072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5" algn="ctr"/>
                <a:r>
                  <a:rPr lang="en-US" sz="2400" b="1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20%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AB01CB-F981-4315-8FF0-795B54BB17C9}"/>
                  </a:ext>
                </a:extLst>
              </p:cNvPr>
              <p:cNvSpPr txBox="1"/>
              <p:nvPr/>
            </p:nvSpPr>
            <p:spPr>
              <a:xfrm>
                <a:off x="5974080" y="5860124"/>
                <a:ext cx="576072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5" algn="ctr"/>
                <a:r>
                  <a:rPr lang="en-US" sz="2400" b="1" dirty="0">
                    <a:solidFill>
                      <a:schemeClr val="bg1"/>
                    </a:solidFill>
                    <a:highlight>
                      <a:srgbClr val="0000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60.8%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DE6130-3547-47BA-A604-90BB9D741408}"/>
                  </a:ext>
                </a:extLst>
              </p:cNvPr>
              <p:cNvSpPr txBox="1"/>
              <p:nvPr/>
            </p:nvSpPr>
            <p:spPr>
              <a:xfrm>
                <a:off x="5974080" y="272870"/>
                <a:ext cx="6217920" cy="4111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</a:t>
                </a:r>
                <a:r>
                  <a:rPr lang="en-US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</a:t>
                </a:r>
                <a:r>
                  <a:rPr lang="en-US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-ethane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4E2F3EF-9816-4A99-A344-03F84E2DF9AB}"/>
                  </a:ext>
                </a:extLst>
              </p:cNvPr>
              <p:cNvSpPr txBox="1"/>
              <p:nvPr/>
            </p:nvSpPr>
            <p:spPr>
              <a:xfrm>
                <a:off x="5974080" y="3606112"/>
                <a:ext cx="62179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WRF-Chem Column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55F64D-8C0A-4CE6-A5BC-DD46CDCC20C0}"/>
                  </a:ext>
                </a:extLst>
              </p:cNvPr>
              <p:cNvSpPr txBox="1"/>
              <p:nvPr/>
            </p:nvSpPr>
            <p:spPr>
              <a:xfrm>
                <a:off x="0" y="3604124"/>
                <a:ext cx="6217920" cy="4111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OBS-Model 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</a:t>
                </a:r>
                <a:r>
                  <a:rPr lang="en-US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ethane</a:t>
                </a:r>
                <a:endPara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0EF46A-F9F5-4303-9856-3BD4CE3C613D}"/>
                  </a:ext>
                </a:extLst>
              </p:cNvPr>
              <p:cNvSpPr/>
              <p:nvPr/>
            </p:nvSpPr>
            <p:spPr>
              <a:xfrm>
                <a:off x="5087646" y="519083"/>
                <a:ext cx="402730" cy="22593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82A8DB1-1C0C-4A54-890B-30A8119897F5}"/>
                  </a:ext>
                </a:extLst>
              </p:cNvPr>
              <p:cNvSpPr/>
              <p:nvPr/>
            </p:nvSpPr>
            <p:spPr>
              <a:xfrm>
                <a:off x="10941989" y="3692371"/>
                <a:ext cx="402730" cy="22593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1169BA-A1A8-4C15-A08C-531438FF1425}"/>
                  </a:ext>
                </a:extLst>
              </p:cNvPr>
              <p:cNvSpPr txBox="1"/>
              <p:nvPr/>
            </p:nvSpPr>
            <p:spPr>
              <a:xfrm>
                <a:off x="0" y="270882"/>
                <a:ext cx="6217920" cy="4111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 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BT</a:t>
                </a:r>
                <a:r>
                  <a:rPr lang="en-US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endParaRPr lang="en-US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B6A01E9-8E11-4362-9258-54A866E4D369}"/>
                  </a:ext>
                </a:extLst>
              </p:cNvPr>
              <p:cNvSpPr txBox="1"/>
              <p:nvPr/>
            </p:nvSpPr>
            <p:spPr>
              <a:xfrm>
                <a:off x="10653472" y="264927"/>
                <a:ext cx="1304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301E30-802B-4965-9FEC-D2F3D307A0C2}"/>
                  </a:ext>
                </a:extLst>
              </p:cNvPr>
              <p:cNvSpPr txBox="1"/>
              <p:nvPr/>
            </p:nvSpPr>
            <p:spPr>
              <a:xfrm>
                <a:off x="10714608" y="3594438"/>
                <a:ext cx="1421185" cy="4111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/cm</a:t>
                </a:r>
                <a:r>
                  <a:rPr lang="en-US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AAF277-DFDF-4C47-9AE9-2B3291ADB164}"/>
              </a:ext>
            </a:extLst>
          </p:cNvPr>
          <p:cNvSpPr/>
          <p:nvPr/>
        </p:nvSpPr>
        <p:spPr>
          <a:xfrm>
            <a:off x="-16240" y="0"/>
            <a:ext cx="12192000" cy="9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Removing Interferences from Observations</a:t>
            </a:r>
            <a:endParaRPr lang="en-US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1575820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491</Words>
  <Application>Microsoft Office PowerPoint</Application>
  <PresentationFormat>Widescreen</PresentationFormat>
  <Paragraphs>89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Colby Francoeur</dc:creator>
  <cp:lastModifiedBy>Colby Francoeur</cp:lastModifiedBy>
  <cp:revision>156</cp:revision>
  <dcterms:created xsi:type="dcterms:W3CDTF">2022-08-29T17:38:43Z</dcterms:created>
  <dcterms:modified xsi:type="dcterms:W3CDTF">2024-05-15T20:52:16Z</dcterms:modified>
</cp:coreProperties>
</file>