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260" r:id="rId5"/>
    <p:sldId id="259" r:id="rId6"/>
    <p:sldId id="261" r:id="rId7"/>
    <p:sldId id="266" r:id="rId8"/>
    <p:sldId id="263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A5549-3264-844B-87CF-8A4034AAB02C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8CD2F-5CA1-DF4D-A77F-816D1D2C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8CD2F-5CA1-DF4D-A77F-816D1D2C9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4DF1-CA77-8AE2-8E7E-2F72F49E9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62D4C-9FA3-C971-3129-A4D84468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CA214-8391-0872-2FBA-9E4EEEC9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6B2-C19D-0244-86A4-29D4A274502E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599F-19F2-0262-15DA-80B27032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6D7B-54B3-0EB8-0859-BE9663C3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D5A9-9B8F-EB77-C916-950A26CE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83DA8-E066-D307-D22D-D846A825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DDED8-C3D0-BAA4-0AA2-6FADE7CA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CB5A-F9E5-3442-8468-C86245BF0D25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3869-49D9-7571-D077-02BA0546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A465C-6476-DE89-1496-83F75B4D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A792-F322-DD0B-EE06-93B9396A9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20E22-C9DA-B8A3-8EC3-74C29DC27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0B6DE-42F5-197F-A72B-A327A7C4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33D5-4D4E-6343-8B32-3262FF466B4A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6B32-0738-FB49-448A-34B1CBF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C707-848E-51E2-6D7A-9D4FA7EE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56A9-B050-CA5E-3AEF-57C9A758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55FD-A7CC-2808-A702-4E8C5D29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EF23-B493-3395-B83F-40C33C4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D950-F1C4-BE4D-B2A3-0367D759C6D3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C36C2-183F-2BFC-E976-CEE8B744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C70D-4C07-6CA4-72C7-981EDC74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F33F-333B-B3D8-AAE2-6F815848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F892E-079C-72E4-1CC2-CC6DD653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CD06-BAD3-14F3-DD07-66134CB7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10CC-D5A0-654A-A089-16C7C7E83C49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0956D-CE58-E341-A7EC-F4770540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5BF0-4E39-8666-BD57-40FB8A75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2CB3-B244-B406-574B-BC7F7195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DA3D-886C-F21F-0D8D-7014E25A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682D-B1D4-8809-E877-E9D4C2AC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38DCF-3DF8-B5E3-51D9-15733006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E046-34FC-3645-8FE1-DDA45ED1BE30}" type="datetime1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482E2-0A9F-8013-D6ED-5CEA0211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02E86-2880-C734-0BBC-FE6CA546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E2FD-1573-52BB-89E5-13B5CB21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9260C-C6DB-8EE5-B185-9C51B1057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B96FD-E333-B27E-05AE-0CCC88E1B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ED903-B8FD-C198-EACC-3BE36E0FC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5741B-4781-0654-A5C1-131F95B10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41C28-4182-E209-A6EA-0B2C3627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1CA7-CE05-5D4C-B356-1A68F1F33711}" type="datetime1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58F92-FCAF-512B-2548-E859F47E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0309D4-DE8B-66DE-0E1B-0EF3D9C0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14CE-2CA7-43B0-2ABC-E3900ACD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B0DB5-1D62-C58D-9D60-869A2652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B26-81EE-6241-B2F1-565A21BF912E}" type="datetime1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4C44E-E57E-529F-D781-8795A00C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F624A-96BC-4FE5-BBE8-6AE1890F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7AB86-BBE4-E456-2808-4043E98D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CAC-83A4-ED47-9FEB-BDBA8FEB81E6}" type="datetime1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D3EB-6DA0-7D71-B6D7-14C6412B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EBCF2-9D66-9A8C-5A6E-E8B7BDA6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7097-07D8-F968-1D4F-62D010B7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897E-F7A7-2B3C-0F08-EAD47E89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4537D-BF9D-13FC-FE8F-E2DAA83B2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0A252-72D3-71AC-95F7-BFC96D3C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22A1-AB7A-F244-8DEB-3355B6B9E9F4}" type="datetime1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9F7A7-243C-3285-85F2-CDDEA0B3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35122-B51A-8118-07B0-2A85FB7B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0629-F665-60FF-AE9D-E1EA8032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7084D-DCE0-23A4-58F2-AA955E5F0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B697C-F8E1-CA52-263C-593621E59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F1201-8AA5-640A-EBF7-7DDE9CEA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35F4-7B3D-ED4E-A9AF-953D262FABB4}" type="datetime1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6EC68-E3F8-0831-C304-6DE0C5D9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345A6-82EF-7CA9-C7F1-343A28BA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365A2-9C32-8F34-0CBC-E858119A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B04E1-794F-A6D3-7CFF-2B37A2866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81C4F-DC0A-F56F-FC47-D3C1126FA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DADAD-C084-0240-9011-CCC9CEFAF48D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01B9-70F9-61AF-E524-DDE8200C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A4C4-BB71-36E8-F096-6A5B24A1C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DBBD0-3201-8A40-8118-22541296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CBF67E-09A3-B27E-D8F0-FB748ACAC69F}"/>
              </a:ext>
            </a:extLst>
          </p:cNvPr>
          <p:cNvSpPr txBox="1"/>
          <p:nvPr/>
        </p:nvSpPr>
        <p:spPr>
          <a:xfrm>
            <a:off x="662153" y="1912147"/>
            <a:ext cx="114037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The Joint Single Footprint Retrieval Algorithm (</a:t>
            </a:r>
            <a:r>
              <a:rPr lang="en-US" b="1" dirty="0" err="1">
                <a:latin typeface="Helvetica" pitchFamily="2" charset="0"/>
              </a:rPr>
              <a:t>JoSFRA</a:t>
            </a:r>
            <a:r>
              <a:rPr lang="en-US" b="1" dirty="0">
                <a:latin typeface="Helvetica" pitchFamily="2" charset="0"/>
              </a:rPr>
              <a:t>)</a:t>
            </a:r>
            <a:br>
              <a:rPr lang="en-US" b="1" dirty="0">
                <a:latin typeface="Helvetica" pitchFamily="2" charset="0"/>
              </a:rPr>
            </a:b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Bill Irion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Jet Propulsion Laboratory</a:t>
            </a:r>
          </a:p>
          <a:p>
            <a:r>
              <a:rPr lang="en-US" dirty="0">
                <a:latin typeface="Helvetica" pitchFamily="2" charset="0"/>
              </a:rPr>
              <a:t>California Institute of Technology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with thanks to so many colleagues for its funding, development, testing, documenting, and production.</a:t>
            </a:r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EAC3C-7131-25C9-FC10-C5770292CF52}"/>
              </a:ext>
            </a:extLst>
          </p:cNvPr>
          <p:cNvSpPr txBox="1"/>
          <p:nvPr/>
        </p:nvSpPr>
        <p:spPr>
          <a:xfrm>
            <a:off x="1891862" y="6253655"/>
            <a:ext cx="8544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©️ 2024 California Institute of Technology.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86915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3E9B-B0AF-2B7C-3DAF-A2A051CA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77D22-9901-9652-E43E-B8C7ABE6F1F3}"/>
              </a:ext>
            </a:extLst>
          </p:cNvPr>
          <p:cNvSpPr txBox="1"/>
          <p:nvPr/>
        </p:nvSpPr>
        <p:spPr>
          <a:xfrm>
            <a:off x="3012989" y="2859613"/>
            <a:ext cx="559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Thank you!</a:t>
            </a: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3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E527DD09-534F-7889-21DD-01530F749940}"/>
              </a:ext>
            </a:extLst>
          </p:cNvPr>
          <p:cNvSpPr txBox="1"/>
          <p:nvPr/>
        </p:nvSpPr>
        <p:spPr>
          <a:xfrm>
            <a:off x="3982836" y="597610"/>
            <a:ext cx="4122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Helvetica" pitchFamily="2" charset="0"/>
                <a:ea typeface="Times New Roman" panose="02020603050405020304" pitchFamily="18" charset="0"/>
              </a:rPr>
              <a:t>Joint Single-Footprint Retrieval Algorithm 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301D45-6BB7-BC18-DB6E-175DDC1DCA91}"/>
              </a:ext>
            </a:extLst>
          </p:cNvPr>
          <p:cNvSpPr txBox="1"/>
          <p:nvPr/>
        </p:nvSpPr>
        <p:spPr>
          <a:xfrm>
            <a:off x="5046100" y="106179"/>
            <a:ext cx="184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elvetica" pitchFamily="2" charset="0"/>
              </a:rPr>
              <a:t>JoSFRA</a:t>
            </a:r>
            <a:endParaRPr lang="en-US" sz="3200" b="1" dirty="0">
              <a:latin typeface="Helvetica" pitchFamily="2" charset="0"/>
            </a:endParaRP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7B3190C1-F4AD-25C9-9332-7F1E6CC6DAFA}"/>
              </a:ext>
            </a:extLst>
          </p:cNvPr>
          <p:cNvSpPr/>
          <p:nvPr/>
        </p:nvSpPr>
        <p:spPr>
          <a:xfrm>
            <a:off x="1233558" y="1113250"/>
            <a:ext cx="2192814" cy="130884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itchFamily="2" charset="0"/>
              </a:rPr>
              <a:t>MODIS cloud on AIRS footprint</a:t>
            </a:r>
          </a:p>
          <a:p>
            <a:pPr algn="ctr"/>
            <a:r>
              <a:rPr lang="en-US" sz="1200" dirty="0">
                <a:latin typeface="Helvetica" pitchFamily="2" charset="0"/>
              </a:rPr>
              <a:t>(</a:t>
            </a:r>
            <a:r>
              <a:rPr lang="en-US" sz="1200" dirty="0" err="1">
                <a:latin typeface="Helvetica" pitchFamily="2" charset="0"/>
              </a:rPr>
              <a:t>Cld</a:t>
            </a:r>
            <a:r>
              <a:rPr lang="en-US" sz="1200" dirty="0">
                <a:latin typeface="Helvetica" pitchFamily="2" charset="0"/>
              </a:rPr>
              <a:t> emissivity used day/night for optical depth.)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FDA4ED2-2D20-7E0E-A735-480754D9D16D}"/>
              </a:ext>
            </a:extLst>
          </p:cNvPr>
          <p:cNvSpPr/>
          <p:nvPr/>
        </p:nvSpPr>
        <p:spPr>
          <a:xfrm>
            <a:off x="1074262" y="3007551"/>
            <a:ext cx="1946981" cy="110078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itchFamily="2" charset="0"/>
              </a:rPr>
              <a:t>NCEP forecast</a:t>
            </a:r>
          </a:p>
          <a:p>
            <a:pPr algn="ctr"/>
            <a:r>
              <a:rPr lang="en-US" sz="1400" dirty="0">
                <a:latin typeface="Helvetica" pitchFamily="2" charset="0"/>
              </a:rPr>
              <a:t>a priori</a:t>
            </a:r>
          </a:p>
          <a:p>
            <a:pPr algn="ctr"/>
            <a:r>
              <a:rPr lang="en-US" sz="1200" dirty="0">
                <a:latin typeface="Helvetica" pitchFamily="2" charset="0"/>
              </a:rPr>
              <a:t>(temporally and spatially interpolated)</a:t>
            </a: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CBC1C0E0-A5FF-1DE3-3CFF-611E272CBE6B}"/>
              </a:ext>
            </a:extLst>
          </p:cNvPr>
          <p:cNvSpPr/>
          <p:nvPr/>
        </p:nvSpPr>
        <p:spPr>
          <a:xfrm>
            <a:off x="1059093" y="4385522"/>
            <a:ext cx="1468877" cy="94358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itchFamily="2" charset="0"/>
              </a:rPr>
              <a:t>AIRS L1b spectra &amp; metadata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504A25-821C-66C3-B7D5-4B47B80832C8}"/>
              </a:ext>
            </a:extLst>
          </p:cNvPr>
          <p:cNvSpPr/>
          <p:nvPr/>
        </p:nvSpPr>
        <p:spPr>
          <a:xfrm>
            <a:off x="4782689" y="1385076"/>
            <a:ext cx="1663430" cy="12586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Optimal-Estimation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Solver</a:t>
            </a:r>
          </a:p>
          <a:p>
            <a:pPr algn="ctr"/>
            <a:r>
              <a:rPr lang="en-US" sz="1000" dirty="0">
                <a:latin typeface="Helvetica" pitchFamily="2" charset="0"/>
              </a:rPr>
              <a:t>(TES Heritage)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BAE924-2432-40C0-8DF2-17EEF945D849}"/>
              </a:ext>
            </a:extLst>
          </p:cNvPr>
          <p:cNvSpPr/>
          <p:nvPr/>
        </p:nvSpPr>
        <p:spPr>
          <a:xfrm>
            <a:off x="7304164" y="1615872"/>
            <a:ext cx="1494817" cy="9668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SARTA forward model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490DA7-D4A8-59C2-F751-10B2C658231E}"/>
              </a:ext>
            </a:extLst>
          </p:cNvPr>
          <p:cNvSpPr/>
          <p:nvPr/>
        </p:nvSpPr>
        <p:spPr>
          <a:xfrm>
            <a:off x="9690920" y="1527931"/>
            <a:ext cx="1494817" cy="117603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Delta-4-Stream cloud abs. calc.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6842DE-05BD-9D1E-EE2A-A4CEBF2A2487}"/>
              </a:ext>
            </a:extLst>
          </p:cNvPr>
          <p:cNvCxnSpPr>
            <a:cxnSpLocks/>
            <a:stCxn id="32" idx="2"/>
            <a:endCxn id="35" idx="1"/>
          </p:cNvCxnSpPr>
          <p:nvPr/>
        </p:nvCxnSpPr>
        <p:spPr>
          <a:xfrm>
            <a:off x="3262767" y="1767671"/>
            <a:ext cx="1519922" cy="246754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11CF49-5BFC-3E49-3126-FC6440D08B0F}"/>
              </a:ext>
            </a:extLst>
          </p:cNvPr>
          <p:cNvCxnSpPr>
            <a:cxnSpLocks/>
          </p:cNvCxnSpPr>
          <p:nvPr/>
        </p:nvCxnSpPr>
        <p:spPr>
          <a:xfrm flipV="1">
            <a:off x="3062591" y="2246694"/>
            <a:ext cx="1716261" cy="844198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6312540-FCEC-493C-F232-BC73431EFC3E}"/>
              </a:ext>
            </a:extLst>
          </p:cNvPr>
          <p:cNvCxnSpPr>
            <a:cxnSpLocks/>
          </p:cNvCxnSpPr>
          <p:nvPr/>
        </p:nvCxnSpPr>
        <p:spPr>
          <a:xfrm flipV="1">
            <a:off x="2471452" y="2449345"/>
            <a:ext cx="2286190" cy="2126096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F5248F-7B71-84DB-581F-2456ADF1445C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6461929" y="2099306"/>
            <a:ext cx="842235" cy="29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AEC63F2-02BC-4070-070E-80D9B7E23478}"/>
              </a:ext>
            </a:extLst>
          </p:cNvPr>
          <p:cNvSpPr/>
          <p:nvPr/>
        </p:nvSpPr>
        <p:spPr>
          <a:xfrm>
            <a:off x="3614547" y="3573430"/>
            <a:ext cx="6247602" cy="30298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" pitchFamily="2" charset="0"/>
              </a:rPr>
              <a:t>T</a:t>
            </a:r>
            <a:r>
              <a:rPr lang="en-US" baseline="-25000" dirty="0" err="1">
                <a:latin typeface="Helvetica" pitchFamily="2" charset="0"/>
              </a:rPr>
              <a:t>atm</a:t>
            </a:r>
            <a:r>
              <a:rPr lang="en-US" dirty="0">
                <a:latin typeface="Helvetica" pitchFamily="2" charset="0"/>
              </a:rPr>
              <a:t>/H</a:t>
            </a:r>
            <a:r>
              <a:rPr lang="en-US" baseline="-25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O profiles</a:t>
            </a:r>
          </a:p>
          <a:p>
            <a:pPr algn="ctr"/>
            <a:r>
              <a:rPr lang="en-US" dirty="0">
                <a:latin typeface="Helvetica" pitchFamily="2" charset="0"/>
              </a:rPr>
              <a:t>to cloud-top (if thick)</a:t>
            </a:r>
          </a:p>
          <a:p>
            <a:pPr algn="ctr"/>
            <a:r>
              <a:rPr lang="en-US" dirty="0">
                <a:latin typeface="Helvetica" pitchFamily="2" charset="0"/>
              </a:rPr>
              <a:t>or surface (if thin)</a:t>
            </a:r>
          </a:p>
          <a:p>
            <a:pPr algn="ctr"/>
            <a:endParaRPr lang="en-US" dirty="0">
              <a:latin typeface="Helvetica" pitchFamily="2" charset="0"/>
            </a:endParaRPr>
          </a:p>
          <a:p>
            <a:pPr algn="ctr"/>
            <a:r>
              <a:rPr lang="en-US" dirty="0">
                <a:latin typeface="Helvetica" pitchFamily="2" charset="0"/>
              </a:rPr>
              <a:t>Cloud-top temperature</a:t>
            </a:r>
          </a:p>
          <a:p>
            <a:pPr algn="ctr"/>
            <a:r>
              <a:rPr lang="en-US" dirty="0">
                <a:latin typeface="Helvetica" pitchFamily="2" charset="0"/>
              </a:rPr>
              <a:t>Effective cloud OD &amp; size</a:t>
            </a:r>
          </a:p>
          <a:p>
            <a:pPr algn="ctr"/>
            <a:endParaRPr lang="en-US" dirty="0">
              <a:latin typeface="Helvetica" pitchFamily="2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13.5 km footprint (at nadir) provides detail often washed out in cloud-cleared results (45 km), esp. for H</a:t>
            </a:r>
            <a:r>
              <a:rPr lang="en-US" baseline="-25000" dirty="0">
                <a:solidFill>
                  <a:srgbClr val="FF0000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O.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85E48D-8742-6848-BAE4-C78449D8E7DF}"/>
              </a:ext>
            </a:extLst>
          </p:cNvPr>
          <p:cNvCxnSpPr>
            <a:cxnSpLocks/>
          </p:cNvCxnSpPr>
          <p:nvPr/>
        </p:nvCxnSpPr>
        <p:spPr>
          <a:xfrm>
            <a:off x="5608236" y="2703964"/>
            <a:ext cx="0" cy="853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8EDCD6E-76E7-FA71-73A1-B9C603992305}"/>
              </a:ext>
            </a:extLst>
          </p:cNvPr>
          <p:cNvCxnSpPr>
            <a:cxnSpLocks/>
          </p:cNvCxnSpPr>
          <p:nvPr/>
        </p:nvCxnSpPr>
        <p:spPr>
          <a:xfrm flipH="1">
            <a:off x="8798981" y="2099305"/>
            <a:ext cx="8505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BE45FF-85C7-9B83-AC7F-155994CABDF8}"/>
              </a:ext>
            </a:extLst>
          </p:cNvPr>
          <p:cNvSpPr txBox="1"/>
          <p:nvPr/>
        </p:nvSpPr>
        <p:spPr>
          <a:xfrm>
            <a:off x="7387960" y="2591218"/>
            <a:ext cx="1327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Strow et al., 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6E7D2-88B4-9E71-BE77-057E0A3450D4}"/>
              </a:ext>
            </a:extLst>
          </p:cNvPr>
          <p:cNvSpPr txBox="1"/>
          <p:nvPr/>
        </p:nvSpPr>
        <p:spPr>
          <a:xfrm>
            <a:off x="9862149" y="2736876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Ou</a:t>
            </a:r>
            <a:r>
              <a:rPr lang="en-US" sz="1200" dirty="0"/>
              <a:t> et al., 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6DE79-B01F-5163-B78B-D2C2162EF8A2}"/>
              </a:ext>
            </a:extLst>
          </p:cNvPr>
          <p:cNvSpPr txBox="1"/>
          <p:nvPr/>
        </p:nvSpPr>
        <p:spPr>
          <a:xfrm>
            <a:off x="1051668" y="2406552"/>
            <a:ext cx="219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Platnick</a:t>
            </a:r>
            <a:r>
              <a:rPr lang="en-US" sz="1200" dirty="0"/>
              <a:t> et al., 2003</a:t>
            </a:r>
          </a:p>
          <a:p>
            <a:pPr algn="ctr"/>
            <a:r>
              <a:rPr lang="en-US" sz="1200" dirty="0"/>
              <a:t>Averaging: Wang et al., 2016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188D7-93E8-4FA2-7F07-760D7AC68462}"/>
              </a:ext>
            </a:extLst>
          </p:cNvPr>
          <p:cNvSpPr txBox="1"/>
          <p:nvPr/>
        </p:nvSpPr>
        <p:spPr>
          <a:xfrm>
            <a:off x="8356803" y="3931619"/>
            <a:ext cx="129277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 retrieval ok</a:t>
            </a:r>
          </a:p>
          <a:p>
            <a:r>
              <a:rPr lang="en-US" dirty="0"/>
              <a:t>QC = 1</a:t>
            </a:r>
          </a:p>
          <a:p>
            <a:r>
              <a:rPr lang="en-US" dirty="0"/>
              <a:t>QC = 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BC4AF5-1142-CE81-2E8E-ABEAB0F15B61}"/>
              </a:ext>
            </a:extLst>
          </p:cNvPr>
          <p:cNvCxnSpPr>
            <a:cxnSpLocks/>
          </p:cNvCxnSpPr>
          <p:nvPr/>
        </p:nvCxnSpPr>
        <p:spPr>
          <a:xfrm flipH="1">
            <a:off x="7878553" y="4274311"/>
            <a:ext cx="4527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7C310F-6190-F1A9-91D7-D8207B7B978A}"/>
              </a:ext>
            </a:extLst>
          </p:cNvPr>
          <p:cNvCxnSpPr>
            <a:cxnSpLocks/>
          </p:cNvCxnSpPr>
          <p:nvPr/>
        </p:nvCxnSpPr>
        <p:spPr>
          <a:xfrm flipH="1">
            <a:off x="7890588" y="4575441"/>
            <a:ext cx="4527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2E41BA-4D83-9516-C93C-B231ED0E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3AEA2-D96A-22BE-9459-9EEAA771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CC561AE8-E5B1-215D-940E-BC0C7E32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7" y="2074650"/>
            <a:ext cx="4130566" cy="2614762"/>
          </a:xfrm>
          <a:prstGeom prst="rect">
            <a:avLst/>
          </a:prstGeom>
        </p:spPr>
      </p:pic>
      <p:pic>
        <p:nvPicPr>
          <p:cNvPr id="8" name="Picture 7" descr="A map of a storm&#10;&#10;Description automatically generated with medium confidence">
            <a:extLst>
              <a:ext uri="{FF2B5EF4-FFF2-40B4-BE49-F238E27FC236}">
                <a16:creationId xmlns:a16="http://schemas.microsoft.com/office/drawing/2014/main" id="{B5087DC3-2ABD-82C4-DA8A-7EBD8A69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59" y="1197851"/>
            <a:ext cx="3558541" cy="4462298"/>
          </a:xfrm>
          <a:prstGeom prst="rect">
            <a:avLst/>
          </a:prstGeom>
        </p:spPr>
      </p:pic>
      <p:pic>
        <p:nvPicPr>
          <p:cNvPr id="12" name="Picture 11" descr="A diagram of a data&#10;&#10;Description automatically generated with medium confidence">
            <a:extLst>
              <a:ext uri="{FF2B5EF4-FFF2-40B4-BE49-F238E27FC236}">
                <a16:creationId xmlns:a16="http://schemas.microsoft.com/office/drawing/2014/main" id="{10BFB01A-1AEE-5C0B-6384-A07CE9F76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449" y="1197850"/>
            <a:ext cx="3603481" cy="4556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23D8F6-86C0-BA2E-9914-FB313C5019DD}"/>
              </a:ext>
            </a:extLst>
          </p:cNvPr>
          <p:cNvSpPr txBox="1"/>
          <p:nvPr/>
        </p:nvSpPr>
        <p:spPr>
          <a:xfrm>
            <a:off x="5869033" y="819478"/>
            <a:ext cx="4540469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Note different pressure layers!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707-92A1-E88E-9245-59067C5E4ABF}"/>
              </a:ext>
            </a:extLst>
          </p:cNvPr>
          <p:cNvSpPr txBox="1"/>
          <p:nvPr/>
        </p:nvSpPr>
        <p:spPr>
          <a:xfrm>
            <a:off x="664234" y="1008664"/>
            <a:ext cx="344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From late-stage test retrieval</a:t>
            </a:r>
          </a:p>
          <a:p>
            <a:pPr algn="ctr"/>
            <a:r>
              <a:rPr lang="en-US" dirty="0">
                <a:latin typeface="Helvetica" pitchFamily="2" charset="0"/>
              </a:rPr>
              <a:t>Daytime, Jan 13, 2011</a:t>
            </a:r>
          </a:p>
        </p:txBody>
      </p:sp>
    </p:spTree>
    <p:extLst>
      <p:ext uri="{BB962C8B-B14F-4D97-AF65-F5344CB8AC3E}">
        <p14:creationId xmlns:p14="http://schemas.microsoft.com/office/powerpoint/2010/main" val="10032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colored maps&#10;&#10;Description automatically generated">
            <a:extLst>
              <a:ext uri="{FF2B5EF4-FFF2-40B4-BE49-F238E27FC236}">
                <a16:creationId xmlns:a16="http://schemas.microsoft.com/office/drawing/2014/main" id="{4ED789F0-8D3C-3267-5702-3DEAE1D7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8" y="21022"/>
            <a:ext cx="5566611" cy="6858000"/>
          </a:xfrm>
          <a:prstGeom prst="rect">
            <a:avLst/>
          </a:prstGeom>
        </p:spPr>
      </p:pic>
      <p:pic>
        <p:nvPicPr>
          <p:cNvPr id="3" name="Picture 2" descr="A collage of different colored clouds&#10;&#10;Description automatically generated">
            <a:extLst>
              <a:ext uri="{FF2B5EF4-FFF2-40B4-BE49-F238E27FC236}">
                <a16:creationId xmlns:a16="http://schemas.microsoft.com/office/drawing/2014/main" id="{B214CE69-BE1C-B339-DE3E-A0A4E7E37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009"/>
          <a:stretch/>
        </p:blipFill>
        <p:spPr>
          <a:xfrm>
            <a:off x="9454535" y="21022"/>
            <a:ext cx="2641897" cy="6846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94A86-6FF5-D412-7CE5-758FCF04D2DA}"/>
              </a:ext>
            </a:extLst>
          </p:cNvPr>
          <p:cNvSpPr txBox="1"/>
          <p:nvPr/>
        </p:nvSpPr>
        <p:spPr>
          <a:xfrm>
            <a:off x="5776854" y="720537"/>
            <a:ext cx="35630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Retrievals on 13.5 km footprint</a:t>
            </a:r>
          </a:p>
          <a:p>
            <a:r>
              <a:rPr lang="en-US" sz="1200" dirty="0">
                <a:latin typeface="Helvetica" pitchFamily="2" charset="0"/>
              </a:rPr>
              <a:t>(Compared to 45 km with AIRS V7)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Temperature</a:t>
            </a:r>
          </a:p>
          <a:p>
            <a:r>
              <a:rPr lang="en-US" dirty="0">
                <a:latin typeface="Helvetica" pitchFamily="2" charset="0"/>
              </a:rPr>
              <a:t>Water Vapor</a:t>
            </a:r>
          </a:p>
          <a:p>
            <a:r>
              <a:rPr lang="en-US" dirty="0">
                <a:latin typeface="Helvetica" pitchFamily="2" charset="0"/>
              </a:rPr>
              <a:t>Surface Temperature</a:t>
            </a:r>
          </a:p>
          <a:p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Cloud-top Temperature</a:t>
            </a:r>
          </a:p>
          <a:p>
            <a:r>
              <a:rPr lang="en-US" dirty="0">
                <a:latin typeface="Helvetica" pitchFamily="2" charset="0"/>
              </a:rPr>
              <a:t>Cloud Optical Depth</a:t>
            </a:r>
          </a:p>
          <a:p>
            <a:r>
              <a:rPr lang="en-US" dirty="0">
                <a:latin typeface="Helvetica" pitchFamily="2" charset="0"/>
              </a:rPr>
              <a:t>Cloud Effective Radius </a:t>
            </a:r>
            <a:br>
              <a:rPr lang="en-US" dirty="0">
                <a:latin typeface="Helvetica" pitchFamily="2" charset="0"/>
              </a:rPr>
            </a:b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Ozone and Carbon Dioxide</a:t>
            </a:r>
          </a:p>
          <a:p>
            <a:r>
              <a:rPr lang="en-US" sz="1200" dirty="0">
                <a:latin typeface="Helvetica" pitchFamily="2" charset="0"/>
              </a:rPr>
              <a:t>(not recommended for further study)</a:t>
            </a:r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Optical estimation-type error estimation and DOFS for individual species. </a:t>
            </a:r>
            <a:br>
              <a:rPr lang="en-US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(Averaging kernels calculated but not routinely output.)</a:t>
            </a:r>
            <a:br>
              <a:rPr lang="en-US" sz="12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br>
              <a:rPr lang="en-US" sz="12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C93D6-D035-94BE-1724-AC2C3D47B2CE}"/>
              </a:ext>
            </a:extLst>
          </p:cNvPr>
          <p:cNvSpPr txBox="1"/>
          <p:nvPr/>
        </p:nvSpPr>
        <p:spPr>
          <a:xfrm>
            <a:off x="5913488" y="6390290"/>
            <a:ext cx="328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(Graphics from User’s Guide)</a:t>
            </a:r>
          </a:p>
        </p:txBody>
      </p:sp>
    </p:spTree>
    <p:extLst>
      <p:ext uri="{BB962C8B-B14F-4D97-AF65-F5344CB8AC3E}">
        <p14:creationId xmlns:p14="http://schemas.microsoft.com/office/powerpoint/2010/main" val="101106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84A7-9BCD-D660-0960-19AAB1A0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Helvetica" pitchFamily="2" charset="0"/>
              </a:rPr>
              <a:t>Initial retrievals now available at GES DISC</a:t>
            </a:r>
            <a:endParaRPr lang="en-US" sz="2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FC755-71BE-90FC-5159-C9450691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Global coverage: Jan 13-17, July 13-17, 2011</a:t>
            </a:r>
          </a:p>
          <a:p>
            <a:r>
              <a:rPr lang="en-US" dirty="0">
                <a:latin typeface="Helvetica" pitchFamily="2" charset="0"/>
              </a:rPr>
              <a:t>Dedicated sonde coincidences, 2002-2007</a:t>
            </a:r>
          </a:p>
          <a:p>
            <a:pPr lvl="1"/>
            <a:r>
              <a:rPr lang="en-US" dirty="0">
                <a:latin typeface="Helvetica" pitchFamily="2" charset="0"/>
              </a:rPr>
              <a:t>NSA, SGP, TWP, field campaigns</a:t>
            </a:r>
          </a:p>
          <a:p>
            <a:r>
              <a:rPr lang="en-US" dirty="0">
                <a:latin typeface="Helvetica" pitchFamily="2" charset="0"/>
              </a:rPr>
              <a:t>MAGIC campaign region (Pacific between CA and HI) </a:t>
            </a:r>
          </a:p>
          <a:p>
            <a:pPr marL="457200" lvl="1" indent="0">
              <a:buNone/>
            </a:pPr>
            <a:r>
              <a:rPr lang="en-US" dirty="0">
                <a:latin typeface="Helvetica" pitchFamily="2" charset="0"/>
              </a:rPr>
              <a:t>June 2012 through Sept. 2013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• Southeast United States </a:t>
            </a:r>
          </a:p>
          <a:p>
            <a:pPr marL="0" indent="0">
              <a:buNone/>
            </a:pPr>
            <a:r>
              <a:rPr lang="en-US" sz="2400" dirty="0">
                <a:latin typeface="Helvetica" pitchFamily="2" charset="0"/>
              </a:rPr>
              <a:t>     May – August, 2009 – 2019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164F-98F4-B98A-9937-B64520B8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>
                <a:latin typeface="Helvetica" pitchFamily="2" charset="0"/>
              </a:rPr>
              <a:t>5</a:t>
            </a:fld>
            <a:endParaRPr lang="en-US">
              <a:latin typeface="Helvetica" pitchFamily="2" charset="0"/>
            </a:endParaRPr>
          </a:p>
        </p:txBody>
      </p:sp>
      <p:pic>
        <p:nvPicPr>
          <p:cNvPr id="8" name="Picture 7" descr="A map with a red square&#10;&#10;Description automatically generated">
            <a:extLst>
              <a:ext uri="{FF2B5EF4-FFF2-40B4-BE49-F238E27FC236}">
                <a16:creationId xmlns:a16="http://schemas.microsoft.com/office/drawing/2014/main" id="{2F5D0542-81FE-C0A0-92F5-8F2C0ACE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615" y="4204119"/>
            <a:ext cx="1844769" cy="21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CB88F-1B80-09E9-AB2C-B0288914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BBD0-3201-8A40-8118-2254129699AE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7E9A14-916C-21AC-ECAE-B693D45E6626}"/>
              </a:ext>
            </a:extLst>
          </p:cNvPr>
          <p:cNvGrpSpPr/>
          <p:nvPr/>
        </p:nvGrpSpPr>
        <p:grpSpPr>
          <a:xfrm>
            <a:off x="278522" y="283779"/>
            <a:ext cx="5165837" cy="6574222"/>
            <a:chOff x="1560785" y="468306"/>
            <a:chExt cx="4698124" cy="6087961"/>
          </a:xfrm>
        </p:grpSpPr>
        <p:pic>
          <p:nvPicPr>
            <p:cNvPr id="6" name="Picture 5" descr="A close-up of a test report&#10;&#10;Description automatically generated">
              <a:extLst>
                <a:ext uri="{FF2B5EF4-FFF2-40B4-BE49-F238E27FC236}">
                  <a16:creationId xmlns:a16="http://schemas.microsoft.com/office/drawing/2014/main" id="{6DE983FF-2D07-F18B-1AED-4A1D8DCA0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785" y="468306"/>
              <a:ext cx="4698124" cy="608796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A5235B-26CF-6E8C-AF8E-80578733CEF0}"/>
                </a:ext>
              </a:extLst>
            </p:cNvPr>
            <p:cNvSpPr/>
            <p:nvPr/>
          </p:nvSpPr>
          <p:spPr>
            <a:xfrm>
              <a:off x="1818289" y="468306"/>
              <a:ext cx="4183117" cy="5680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E7D297A-61C8-EFFE-6626-C3167EB7E995}"/>
              </a:ext>
            </a:extLst>
          </p:cNvPr>
          <p:cNvSpPr txBox="1"/>
          <p:nvPr/>
        </p:nvSpPr>
        <p:spPr>
          <a:xfrm>
            <a:off x="5881851" y="798050"/>
            <a:ext cx="54574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User’s Guide, Test Report, and ATBD available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C89E7-F8A3-1658-1032-B9F1E53E0623}"/>
              </a:ext>
            </a:extLst>
          </p:cNvPr>
          <p:cNvSpPr txBox="1"/>
          <p:nvPr/>
        </p:nvSpPr>
        <p:spPr>
          <a:xfrm>
            <a:off x="5444359" y="2186152"/>
            <a:ext cx="6663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Comparisons of </a:t>
            </a:r>
            <a:r>
              <a:rPr lang="en-US" dirty="0" err="1"/>
              <a:t>JoSFRA</a:t>
            </a:r>
            <a:r>
              <a:rPr lang="en-US" dirty="0"/>
              <a:t> retrievals to AIRS V7 and ERA5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Comparisons to IGRA sondes</a:t>
            </a:r>
          </a:p>
          <a:p>
            <a:endParaRPr lang="en-US" dirty="0"/>
          </a:p>
          <a:p>
            <a:r>
              <a:rPr lang="en-US" dirty="0"/>
              <a:t>Calculations of skill under different pressures and latitudes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Things to watch out for …</a:t>
            </a:r>
          </a:p>
          <a:p>
            <a:r>
              <a:rPr lang="en-US" dirty="0"/>
              <a:t>    - biases and RMSE’s and where they can be</a:t>
            </a:r>
          </a:p>
          <a:p>
            <a:r>
              <a:rPr lang="en-US" dirty="0"/>
              <a:t>    - ocean surface temperature biases anti-correlated with </a:t>
            </a:r>
            <a:br>
              <a:rPr lang="en-US" dirty="0"/>
            </a:br>
            <a:r>
              <a:rPr lang="en-US" dirty="0"/>
              <a:t>       deviations from cloud-top temperature or cloud OD from prior 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82341-2ACC-1751-A059-6CEE45850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" t="4506" r="1839" b="9573"/>
          <a:stretch/>
        </p:blipFill>
        <p:spPr>
          <a:xfrm>
            <a:off x="1357158" y="1886805"/>
            <a:ext cx="9543191" cy="479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FC883-4651-57F5-4883-BCFA8873ADF2}"/>
              </a:ext>
            </a:extLst>
          </p:cNvPr>
          <p:cNvSpPr txBox="1"/>
          <p:nvPr/>
        </p:nvSpPr>
        <p:spPr>
          <a:xfrm>
            <a:off x="1454435" y="4777503"/>
            <a:ext cx="181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AIRS+OCO2 retrieval of </a:t>
            </a:r>
          </a:p>
          <a:p>
            <a:r>
              <a:rPr lang="en-US" dirty="0" err="1"/>
              <a:t>Tatm</a:t>
            </a:r>
            <a:r>
              <a:rPr lang="en-US" dirty="0"/>
              <a:t> and H2O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0FCC1-42E2-5DF3-7310-69E083FE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527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Moving forward with </a:t>
            </a:r>
            <a:r>
              <a:rPr lang="en-US" sz="2000" dirty="0" err="1">
                <a:latin typeface="Helvetica" pitchFamily="2" charset="0"/>
              </a:rPr>
              <a:t>JoSFRA</a:t>
            </a:r>
            <a:r>
              <a:rPr lang="en-US" sz="2000" dirty="0">
                <a:latin typeface="Helvetica" pitchFamily="2" charset="0"/>
              </a:rPr>
              <a:t> …</a:t>
            </a:r>
            <a:br>
              <a:rPr lang="en-US" sz="2000" dirty="0">
                <a:latin typeface="Helvetica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Combining AIRS and OCO2 for PBL retrieval</a:t>
            </a:r>
            <a:endParaRPr lang="en-US" sz="32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1CA3A-A6FD-4A86-F9E9-0D2AB9963766}"/>
              </a:ext>
            </a:extLst>
          </p:cNvPr>
          <p:cNvSpPr txBox="1"/>
          <p:nvPr/>
        </p:nvSpPr>
        <p:spPr>
          <a:xfrm>
            <a:off x="3272349" y="1583088"/>
            <a:ext cx="125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Emission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TIR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AC393-912D-9258-41D4-6CAB571995E9}"/>
              </a:ext>
            </a:extLst>
          </p:cNvPr>
          <p:cNvSpPr txBox="1"/>
          <p:nvPr/>
        </p:nvSpPr>
        <p:spPr>
          <a:xfrm>
            <a:off x="4909469" y="1583800"/>
            <a:ext cx="142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Absorption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NIR</a:t>
            </a:r>
          </a:p>
        </p:txBody>
      </p:sp>
    </p:spTree>
    <p:extLst>
      <p:ext uri="{BB962C8B-B14F-4D97-AF65-F5344CB8AC3E}">
        <p14:creationId xmlns:p14="http://schemas.microsoft.com/office/powerpoint/2010/main" val="138332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F785074-AF0B-7CF3-42A8-2406A2C1DB60}"/>
              </a:ext>
            </a:extLst>
          </p:cNvPr>
          <p:cNvSpPr txBox="1"/>
          <p:nvPr/>
        </p:nvSpPr>
        <p:spPr>
          <a:xfrm>
            <a:off x="760010" y="481709"/>
            <a:ext cx="50723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AIRS and OCO2 both on A-train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OCO2 footprint (~1.5 km, ~ 8 minute difference) located within AIRS footprint (~13.5 km)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NCEP a priori for </a:t>
            </a:r>
            <a:r>
              <a:rPr lang="en-US" dirty="0" err="1"/>
              <a:t>Tatm</a:t>
            </a:r>
            <a:r>
              <a:rPr lang="en-US" dirty="0"/>
              <a:t> and H2O</a:t>
            </a:r>
            <a:br>
              <a:rPr lang="en-US" dirty="0"/>
            </a:br>
            <a:r>
              <a:rPr lang="en-US" dirty="0"/>
              <a:t>Same a priori covariances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AIRS forward model: SARTA </a:t>
            </a:r>
          </a:p>
          <a:p>
            <a:r>
              <a:rPr lang="en-US" dirty="0"/>
              <a:t>OCO2 forward model: REFRACTOR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Cloud-retrieval different for AIRS and OCO2, otherwise same state vector.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Combine the Jacobians, and minimize cost function under </a:t>
            </a:r>
            <a:r>
              <a:rPr lang="en-US" dirty="0" err="1"/>
              <a:t>JoSFRA</a:t>
            </a:r>
            <a:r>
              <a:rPr lang="en-US" dirty="0"/>
              <a:t> L-M solver (</a:t>
            </a:r>
            <a:r>
              <a:rPr lang="en-US" dirty="0" err="1"/>
              <a:t>Moré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Optimal estimation error analyses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VERY preliminary results </a:t>
            </a:r>
            <a:br>
              <a:rPr lang="en-US" dirty="0"/>
            </a:br>
            <a:r>
              <a:rPr lang="en-US" dirty="0"/>
              <a:t>(not all data processed for AIRS-OCO2)</a:t>
            </a:r>
          </a:p>
          <a:p>
            <a:endParaRPr lang="en-US" dirty="0"/>
          </a:p>
        </p:txBody>
      </p:sp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C4EDD904-169B-8E80-B170-E9978ABA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19" y="0"/>
            <a:ext cx="5050771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2D1AAC-426A-C94A-B71D-23179D312C05}"/>
              </a:ext>
            </a:extLst>
          </p:cNvPr>
          <p:cNvSpPr txBox="1"/>
          <p:nvPr/>
        </p:nvSpPr>
        <p:spPr>
          <a:xfrm>
            <a:off x="7228703" y="625252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Latitude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5015E-0AC1-941D-EF66-FC1CFB72CF76}"/>
              </a:ext>
            </a:extLst>
          </p:cNvPr>
          <p:cNvSpPr txBox="1"/>
          <p:nvPr/>
        </p:nvSpPr>
        <p:spPr>
          <a:xfrm>
            <a:off x="9901881" y="625252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Latitude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4B19F-1C7B-BBE4-CDC4-A6D171DD809C}"/>
              </a:ext>
            </a:extLst>
          </p:cNvPr>
          <p:cNvSpPr txBox="1"/>
          <p:nvPr/>
        </p:nvSpPr>
        <p:spPr>
          <a:xfrm>
            <a:off x="6299125" y="650909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11, 2017</a:t>
            </a:r>
          </a:p>
        </p:txBody>
      </p:sp>
    </p:spTree>
    <p:extLst>
      <p:ext uri="{BB962C8B-B14F-4D97-AF65-F5344CB8AC3E}">
        <p14:creationId xmlns:p14="http://schemas.microsoft.com/office/powerpoint/2010/main" val="261871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F193737-F448-A1DC-DD0A-938C81A3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92" y="-12357"/>
            <a:ext cx="50507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AA436-7FAA-8777-3E88-FE3F1D88AC9F}"/>
              </a:ext>
            </a:extLst>
          </p:cNvPr>
          <p:cNvSpPr txBox="1"/>
          <p:nvPr/>
        </p:nvSpPr>
        <p:spPr>
          <a:xfrm>
            <a:off x="7228703" y="625252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Latitude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2D601-BE83-A43B-9BBC-3FFF6BF300FE}"/>
              </a:ext>
            </a:extLst>
          </p:cNvPr>
          <p:cNvSpPr txBox="1"/>
          <p:nvPr/>
        </p:nvSpPr>
        <p:spPr>
          <a:xfrm>
            <a:off x="9901881" y="625252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Latitude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A373B-8D23-A3DF-0040-74F1F4551866}"/>
              </a:ext>
            </a:extLst>
          </p:cNvPr>
          <p:cNvSpPr txBox="1"/>
          <p:nvPr/>
        </p:nvSpPr>
        <p:spPr>
          <a:xfrm>
            <a:off x="760010" y="481709"/>
            <a:ext cx="50723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AIRS and OCO2 both on A-train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OCO2 footprint (~1.5 km, ~ 8 minute difference) located within AIRS footprint (~13.5 km)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NCEP a priori for </a:t>
            </a:r>
            <a:r>
              <a:rPr lang="en-US" dirty="0" err="1"/>
              <a:t>Tatm</a:t>
            </a:r>
            <a:r>
              <a:rPr lang="en-US" dirty="0"/>
              <a:t> and H2O</a:t>
            </a:r>
            <a:br>
              <a:rPr lang="en-US" dirty="0"/>
            </a:br>
            <a:r>
              <a:rPr lang="en-US" dirty="0"/>
              <a:t>Same a priori covariances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AIRS forward model: SARTA </a:t>
            </a:r>
          </a:p>
          <a:p>
            <a:r>
              <a:rPr lang="en-US" dirty="0"/>
              <a:t>OCO2 forward model: REFRACTOR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Cloud-retrieval different for AIRS and OCO2, otherwise same state vector.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Combine the Jacobians, and minimize cost function under </a:t>
            </a:r>
            <a:r>
              <a:rPr lang="en-US" dirty="0" err="1"/>
              <a:t>JoSFRA</a:t>
            </a:r>
            <a:r>
              <a:rPr lang="en-US" dirty="0"/>
              <a:t> L-M solver (</a:t>
            </a:r>
            <a:r>
              <a:rPr lang="en-US" dirty="0" err="1"/>
              <a:t>Moré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Optimal estimation error analyses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VERY preliminary results </a:t>
            </a:r>
            <a:br>
              <a:rPr lang="en-US" dirty="0"/>
            </a:br>
            <a:r>
              <a:rPr lang="en-US" dirty="0"/>
              <a:t>(not all data processed for AIRS-OCO2)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DD812-AD9E-2795-7D27-8938BE3FB7E1}"/>
              </a:ext>
            </a:extLst>
          </p:cNvPr>
          <p:cNvSpPr txBox="1"/>
          <p:nvPr/>
        </p:nvSpPr>
        <p:spPr>
          <a:xfrm>
            <a:off x="6299125" y="650909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11, 2017</a:t>
            </a:r>
          </a:p>
        </p:txBody>
      </p:sp>
    </p:spTree>
    <p:extLst>
      <p:ext uri="{BB962C8B-B14F-4D97-AF65-F5344CB8AC3E}">
        <p14:creationId xmlns:p14="http://schemas.microsoft.com/office/powerpoint/2010/main" val="328852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649</Words>
  <Application>Microsoft Macintosh PowerPoint</Application>
  <PresentationFormat>Widescreen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Initial retrievals now available at GES DISC</vt:lpstr>
      <vt:lpstr>PowerPoint Presentation</vt:lpstr>
      <vt:lpstr>Moving forward with JoSFRA … Combining AIRS and OCO2 for PBL retrieval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Irion, Fredrick W (US 329E)</dc:creator>
  <cp:lastModifiedBy>Irion, Fredrick W (US 329E)</cp:lastModifiedBy>
  <cp:revision>10</cp:revision>
  <dcterms:created xsi:type="dcterms:W3CDTF">2024-05-13T19:36:58Z</dcterms:created>
  <dcterms:modified xsi:type="dcterms:W3CDTF">2024-05-23T23:20:57Z</dcterms:modified>
</cp:coreProperties>
</file>