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2" r:id="rId2"/>
    <p:sldId id="274" r:id="rId3"/>
    <p:sldId id="275" r:id="rId4"/>
    <p:sldId id="258" r:id="rId5"/>
    <p:sldId id="259" r:id="rId6"/>
    <p:sldId id="260" r:id="rId7"/>
    <p:sldId id="261" r:id="rId8"/>
    <p:sldId id="262" r:id="rId9"/>
    <p:sldId id="263" r:id="rId10"/>
    <p:sldId id="256" r:id="rId11"/>
    <p:sldId id="271" r:id="rId12"/>
    <p:sldId id="276"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B737"/>
    <a:srgbClr val="1C75BC"/>
    <a:srgbClr val="92D07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45"/>
    <p:restoredTop sz="94686"/>
  </p:normalViewPr>
  <p:slideViewPr>
    <p:cSldViewPr snapToGrid="0" snapToObjects="1">
      <p:cViewPr varScale="1">
        <p:scale>
          <a:sx n="109" d="100"/>
          <a:sy n="109" d="100"/>
        </p:scale>
        <p:origin x="3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E87B-38EC-5F42-B4DC-C4A057027F4C}" type="datetimeFigureOut">
              <a:rPr lang="en-US" smtClean="0"/>
              <a:t>4/19/22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C583-F4B1-834B-9486-C22126F4F188}" type="slidenum">
              <a:rPr lang="en-US" smtClean="0"/>
              <a:t>‹#›</a:t>
            </a:fld>
            <a:endParaRPr lang="en-US"/>
          </a:p>
        </p:txBody>
      </p:sp>
    </p:spTree>
    <p:extLst>
      <p:ext uri="{BB962C8B-B14F-4D97-AF65-F5344CB8AC3E}">
        <p14:creationId xmlns:p14="http://schemas.microsoft.com/office/powerpoint/2010/main" val="29880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BEC583-F4B1-834B-9486-C22126F4F188}" type="slidenum">
              <a:rPr lang="en-US" smtClean="0"/>
              <a:t>10</a:t>
            </a:fld>
            <a:endParaRPr lang="en-US"/>
          </a:p>
        </p:txBody>
      </p:sp>
    </p:spTree>
    <p:extLst>
      <p:ext uri="{BB962C8B-B14F-4D97-AF65-F5344CB8AC3E}">
        <p14:creationId xmlns:p14="http://schemas.microsoft.com/office/powerpoint/2010/main" val="3047331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Date Placeholder 2"/>
          <p:cNvSpPr>
            <a:spLocks noGrp="1"/>
          </p:cNvSpPr>
          <p:nvPr>
            <p:ph type="dt" sz="half" idx="10"/>
          </p:nvPr>
        </p:nvSpPr>
        <p:spPr/>
        <p:txBody>
          <a:bodyPr/>
          <a:lstStyle/>
          <a:p>
            <a:fld id="{B80A0F2B-E692-5549-89C0-DEF97C653501}" type="datetimeFigureOut">
              <a:rPr lang="en-US" smtClean="0"/>
              <a:t>4/19/22</a:t>
            </a:fld>
            <a:endParaRPr lang="en-US"/>
          </a:p>
        </p:txBody>
      </p:sp>
      <p:sp>
        <p:nvSpPr>
          <p:cNvPr id="5" name="Slide Number Placeholder 4"/>
          <p:cNvSpPr>
            <a:spLocks noGrp="1"/>
          </p:cNvSpPr>
          <p:nvPr>
            <p:ph type="sldNum" sz="quarter" idx="12"/>
          </p:nvPr>
        </p:nvSpPr>
        <p:spPr/>
        <p:txBody>
          <a:bodyPr/>
          <a:lstStyle/>
          <a:p>
            <a:fld id="{BDB8D1E3-1DAE-664E-B350-75CA63E753F0}" type="slidenum">
              <a:rPr lang="en-US" smtClean="0"/>
              <a:t>‹#›</a:t>
            </a:fld>
            <a:endParaRPr lang="en-US"/>
          </a:p>
        </p:txBody>
      </p:sp>
      <p:sp>
        <p:nvSpPr>
          <p:cNvPr id="9" name="Text Placeholder 8"/>
          <p:cNvSpPr>
            <a:spLocks noGrp="1"/>
          </p:cNvSpPr>
          <p:nvPr>
            <p:ph type="body" sz="quarter" idx="13" hasCustomPrompt="1"/>
          </p:nvPr>
        </p:nvSpPr>
        <p:spPr>
          <a:xfrm>
            <a:off x="838200" y="1490663"/>
            <a:ext cx="10515600" cy="4594225"/>
          </a:xfrm>
        </p:spPr>
        <p:txBody>
          <a:bodyPr/>
          <a:lstStyle/>
          <a:p>
            <a:pPr lvl="0"/>
            <a:r>
              <a:rPr lang="en-US" dirty="0"/>
              <a:t>Click to edit text.</a:t>
            </a:r>
          </a:p>
        </p:txBody>
      </p:sp>
    </p:spTree>
    <p:extLst>
      <p:ext uri="{BB962C8B-B14F-4D97-AF65-F5344CB8AC3E}">
        <p14:creationId xmlns:p14="http://schemas.microsoft.com/office/powerpoint/2010/main" val="70500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Slide Number Placeholder 2"/>
          <p:cNvSpPr>
            <a:spLocks noGrp="1"/>
          </p:cNvSpPr>
          <p:nvPr>
            <p:ph type="sldNum" sz="quarter" idx="10"/>
          </p:nvPr>
        </p:nvSpPr>
        <p:spPr/>
        <p:txBody>
          <a:bodyPr/>
          <a:lstStyle/>
          <a:p>
            <a:fld id="{BDB8D1E3-1DAE-664E-B350-75CA63E753F0}" type="slidenum">
              <a:rPr lang="en-US" smtClean="0"/>
              <a:t>‹#›</a:t>
            </a:fld>
            <a:endParaRPr lang="en-US"/>
          </a:p>
        </p:txBody>
      </p:sp>
      <p:sp>
        <p:nvSpPr>
          <p:cNvPr id="4" name="Date Placeholder 3"/>
          <p:cNvSpPr>
            <a:spLocks noGrp="1"/>
          </p:cNvSpPr>
          <p:nvPr>
            <p:ph type="dt" sz="half" idx="11"/>
          </p:nvPr>
        </p:nvSpPr>
        <p:spPr/>
        <p:txBody>
          <a:bodyPr/>
          <a:lstStyle/>
          <a:p>
            <a:fld id="{B80A0F2B-E692-5549-89C0-DEF97C653501}" type="datetimeFigureOut">
              <a:rPr lang="en-US" smtClean="0"/>
              <a:pPr/>
              <a:t>4/19/22</a:t>
            </a:fld>
            <a:endParaRPr lang="en-US" dirty="0"/>
          </a:p>
        </p:txBody>
      </p:sp>
    </p:spTree>
    <p:extLst>
      <p:ext uri="{BB962C8B-B14F-4D97-AF65-F5344CB8AC3E}">
        <p14:creationId xmlns:p14="http://schemas.microsoft.com/office/powerpoint/2010/main" val="26187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A0F2B-E692-5549-89C0-DEF97C653501}" type="datetimeFigureOut">
              <a:rPr lang="en-US" smtClean="0"/>
              <a:t>4/19/22</a:t>
            </a:fld>
            <a:endParaRPr lang="en-US"/>
          </a:p>
        </p:txBody>
      </p:sp>
      <p:sp>
        <p:nvSpPr>
          <p:cNvPr id="4" name="Slide Number Placeholder 3"/>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38143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and Subtitle Onl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nchorCtr="0">
            <a:normAutofit/>
          </a:bodyPr>
          <a:lstStyle>
            <a:lvl1pPr algn="ctr">
              <a:defRPr sz="4800"/>
            </a:lvl1pPr>
          </a:lstStyle>
          <a:p>
            <a:r>
              <a:rPr lang="en-US" dirty="0"/>
              <a:t>Click to Edit 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4" name="Date Placeholder 3"/>
          <p:cNvSpPr>
            <a:spLocks noGrp="1"/>
          </p:cNvSpPr>
          <p:nvPr>
            <p:ph type="dt" sz="half" idx="10"/>
          </p:nvPr>
        </p:nvSpPr>
        <p:spPr/>
        <p:txBody>
          <a:bodyPr/>
          <a:lstStyle/>
          <a:p>
            <a:fld id="{B80A0F2B-E692-5549-89C0-DEF97C653501}" type="datetimeFigureOut">
              <a:rPr lang="en-US" smtClean="0"/>
              <a:t>4/19/22</a:t>
            </a:fld>
            <a:endParaRPr lang="en-US"/>
          </a:p>
        </p:txBody>
      </p:sp>
      <p:sp>
        <p:nvSpPr>
          <p:cNvPr id="5" name="Footer Placeholder 4"/>
          <p:cNvSpPr>
            <a:spLocks noGrp="1"/>
          </p:cNvSpPr>
          <p:nvPr>
            <p:ph type="ftr" sz="quarter" idx="11"/>
          </p:nvPr>
        </p:nvSpPr>
        <p:spPr>
          <a:xfrm>
            <a:off x="3934178" y="6445501"/>
            <a:ext cx="5297307"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14311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Text and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hasCustomPrompt="1"/>
          </p:nvPr>
        </p:nvSpPr>
        <p:spPr>
          <a:xfrm>
            <a:off x="838200" y="1490140"/>
            <a:ext cx="10515600" cy="46021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80A0F2B-E692-5549-89C0-DEF97C653501}" type="datetimeFigureOut">
              <a:rPr lang="en-US" smtClean="0"/>
              <a:t>4/19/22</a:t>
            </a:fld>
            <a:endParaRPr lang="en-US"/>
          </a:p>
        </p:txBody>
      </p:sp>
      <p:sp>
        <p:nvSpPr>
          <p:cNvPr id="6" name="Slide Number Placeholder 5"/>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00446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23151" y="733778"/>
            <a:ext cx="3932237" cy="1134533"/>
          </a:xfrm>
        </p:spPr>
        <p:txBody>
          <a:bodyPr anchor="t" anchorCtr="0">
            <a:normAutofit/>
          </a:bodyPr>
          <a:lstStyle>
            <a:lvl1pPr algn="l">
              <a:defRPr sz="2000"/>
            </a:lvl1pPr>
          </a:lstStyle>
          <a:p>
            <a:r>
              <a:rPr lang="en-US" dirty="0"/>
              <a:t>Click to Edit Title</a:t>
            </a:r>
          </a:p>
        </p:txBody>
      </p:sp>
      <p:sp>
        <p:nvSpPr>
          <p:cNvPr id="3" name="Picture Placeholder 2"/>
          <p:cNvSpPr>
            <a:spLocks noGrp="1"/>
          </p:cNvSpPr>
          <p:nvPr>
            <p:ph type="pic" idx="1" hasCustomPrompt="1"/>
          </p:nvPr>
        </p:nvSpPr>
        <p:spPr>
          <a:xfrm>
            <a:off x="675919" y="733778"/>
            <a:ext cx="6172200" cy="51352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a:t>
            </a:r>
          </a:p>
        </p:txBody>
      </p:sp>
      <p:sp>
        <p:nvSpPr>
          <p:cNvPr id="4" name="Text Placeholder 3"/>
          <p:cNvSpPr>
            <a:spLocks noGrp="1"/>
          </p:cNvSpPr>
          <p:nvPr>
            <p:ph type="body" sz="half" idx="2" hasCustomPrompt="1"/>
          </p:nvPr>
        </p:nvSpPr>
        <p:spPr>
          <a:xfrm>
            <a:off x="7423151" y="1952978"/>
            <a:ext cx="3932237" cy="3916010"/>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5" name="Date Placeholder 4"/>
          <p:cNvSpPr>
            <a:spLocks noGrp="1"/>
          </p:cNvSpPr>
          <p:nvPr>
            <p:ph type="dt" sz="half" idx="10"/>
          </p:nvPr>
        </p:nvSpPr>
        <p:spPr/>
        <p:txBody>
          <a:bodyPr/>
          <a:lstStyle/>
          <a:p>
            <a:fld id="{B80A0F2B-E692-5549-89C0-DEF97C653501}" type="datetimeFigureOut">
              <a:rPr lang="en-US" smtClean="0"/>
              <a:t>4/19/22</a:t>
            </a:fld>
            <a:endParaRPr lang="en-US"/>
          </a:p>
        </p:txBody>
      </p:sp>
      <p:sp>
        <p:nvSpPr>
          <p:cNvPr id="7" name="Slide Number Placeholder 6"/>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23074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838200" y="1825625"/>
            <a:ext cx="518160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825625"/>
            <a:ext cx="5181600" cy="4351338"/>
          </a:xfrm>
        </p:spPr>
        <p:txBody>
          <a:bodyPr/>
          <a:lstStyle/>
          <a:p>
            <a:pPr lvl="0"/>
            <a:r>
              <a:rPr lang="en-US" dirty="0"/>
              <a:t>Click to edit </a:t>
            </a:r>
            <a:r>
              <a:rPr lang="en-US"/>
              <a:t>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80A0F2B-E692-5549-89C0-DEF97C653501}" type="datetimeFigureOut">
              <a:rPr lang="en-US" smtClean="0"/>
              <a:t>4/19/22</a:t>
            </a:fld>
            <a:endParaRPr lang="en-US"/>
          </a:p>
        </p:txBody>
      </p:sp>
      <p:sp>
        <p:nvSpPr>
          <p:cNvPr id="7" name="Slide Number Placeholder 6"/>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45808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A0CD520-D785-F445-8CC4-E978AAD93424}"/>
              </a:ext>
            </a:extLst>
          </p:cNvPr>
          <p:cNvSpPr/>
          <p:nvPr userDrawn="1"/>
        </p:nvSpPr>
        <p:spPr>
          <a:xfrm>
            <a:off x="0" y="-23"/>
            <a:ext cx="624254" cy="6858000"/>
          </a:xfrm>
          <a:prstGeom prst="rect">
            <a:avLst/>
          </a:prstGeom>
          <a:solidFill>
            <a:srgbClr val="90B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4254" y="449786"/>
            <a:ext cx="11567744" cy="8202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90140"/>
            <a:ext cx="10515600" cy="4602163"/>
          </a:xfrm>
          <a:prstGeom prst="rect">
            <a:avLst/>
          </a:prstGeom>
        </p:spPr>
        <p:txBody>
          <a:bodyPr vert="horz" lIns="91440" tIns="45720" rIns="91440" bIns="45720" rtlCol="0">
            <a:normAutofit/>
          </a:bodyPr>
          <a:lstStyle/>
          <a:p>
            <a:pPr lvl="0"/>
            <a:r>
              <a:rPr lang="en-US" dirty="0"/>
              <a:t>Click to edit Master text styles</a:t>
            </a:r>
          </a:p>
        </p:txBody>
      </p:sp>
      <p:sp>
        <p:nvSpPr>
          <p:cNvPr id="7" name="Rectangle 6"/>
          <p:cNvSpPr/>
          <p:nvPr userDrawn="1"/>
        </p:nvSpPr>
        <p:spPr>
          <a:xfrm>
            <a:off x="0" y="6312449"/>
            <a:ext cx="12192000" cy="545574"/>
          </a:xfrm>
          <a:prstGeom prst="rect">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sp>
        <p:nvSpPr>
          <p:cNvPr id="9" name="TextBox 8"/>
          <p:cNvSpPr txBox="1"/>
          <p:nvPr userDrawn="1"/>
        </p:nvSpPr>
        <p:spPr>
          <a:xfrm>
            <a:off x="2307006" y="6430036"/>
            <a:ext cx="2581079" cy="235449"/>
          </a:xfrm>
          <a:prstGeom prst="rect">
            <a:avLst/>
          </a:prstGeom>
          <a:noFill/>
        </p:spPr>
        <p:txBody>
          <a:bodyPr wrap="square" lIns="0" tIns="0" rIns="0" bIns="0" rtlCol="0">
            <a:spAutoFit/>
          </a:bodyPr>
          <a:lstStyle/>
          <a:p>
            <a:pPr algn="l">
              <a:lnSpc>
                <a:spcPct val="90000"/>
              </a:lnSpc>
            </a:pPr>
            <a:r>
              <a:rPr lang="en-US" sz="900" b="1" i="0" dirty="0">
                <a:solidFill>
                  <a:srgbClr val="1C75BC"/>
                </a:solidFill>
                <a:ea typeface="Arial Regular" charset="0"/>
              </a:rPr>
              <a:t>Global Modeling</a:t>
            </a:r>
            <a:r>
              <a:rPr lang="en-US" sz="900" b="1" i="0" baseline="0" dirty="0">
                <a:solidFill>
                  <a:srgbClr val="1C75BC"/>
                </a:solidFill>
                <a:ea typeface="Arial Regular" charset="0"/>
              </a:rPr>
              <a:t> </a:t>
            </a:r>
            <a:r>
              <a:rPr lang="en-US" sz="900" b="1" i="0" dirty="0">
                <a:solidFill>
                  <a:srgbClr val="1C75BC"/>
                </a:solidFill>
                <a:ea typeface="Arial Regular" charset="0"/>
              </a:rPr>
              <a:t>and</a:t>
            </a:r>
            <a:r>
              <a:rPr lang="en-US" sz="900" b="1" i="0" baseline="0" dirty="0">
                <a:solidFill>
                  <a:srgbClr val="1C75BC"/>
                </a:solidFill>
                <a:ea typeface="Arial Regular" charset="0"/>
              </a:rPr>
              <a:t> </a:t>
            </a:r>
            <a:r>
              <a:rPr lang="en-US" sz="900" b="1" i="0" dirty="0">
                <a:solidFill>
                  <a:srgbClr val="1C75BC"/>
                </a:solidFill>
                <a:ea typeface="Arial Regular" charset="0"/>
              </a:rPr>
              <a:t>Assimilation Office</a:t>
            </a:r>
          </a:p>
          <a:p>
            <a:pPr marL="0" marR="0" indent="0" algn="l" defTabSz="914400" rtl="0" eaLnBrk="1" fontAlgn="auto" latinLnBrk="0" hangingPunct="1">
              <a:lnSpc>
                <a:spcPct val="90000"/>
              </a:lnSpc>
              <a:spcBef>
                <a:spcPts val="0"/>
              </a:spcBef>
              <a:spcAft>
                <a:spcPts val="0"/>
              </a:spcAft>
              <a:buClrTx/>
              <a:buSzTx/>
              <a:buFontTx/>
              <a:buNone/>
              <a:tabLst/>
              <a:defRPr/>
            </a:pPr>
            <a:r>
              <a:rPr lang="en-US" sz="800" b="0" i="0" dirty="0">
                <a:solidFill>
                  <a:srgbClr val="1C75BC"/>
                </a:solidFill>
                <a:ea typeface="Arial Regular" charset="0"/>
              </a:rPr>
              <a:t>gmao.gsfc.nasa.gov</a:t>
            </a:r>
          </a:p>
        </p:txBody>
      </p:sp>
      <p:sp>
        <p:nvSpPr>
          <p:cNvPr id="6" name="Slide Number Placeholder 5"/>
          <p:cNvSpPr>
            <a:spLocks noGrp="1"/>
          </p:cNvSpPr>
          <p:nvPr>
            <p:ph type="sldNum" sz="quarter" idx="4"/>
          </p:nvPr>
        </p:nvSpPr>
        <p:spPr>
          <a:xfrm>
            <a:off x="11514666" y="6440922"/>
            <a:ext cx="567267"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DB8D1E3-1DAE-664E-B350-75CA63E753F0}" type="slidenum">
              <a:rPr lang="en-US" smtClean="0"/>
              <a:pPr/>
              <a:t>‹#›</a:t>
            </a:fld>
            <a:endParaRPr lang="en-US" dirty="0"/>
          </a:p>
        </p:txBody>
      </p:sp>
      <p:sp>
        <p:nvSpPr>
          <p:cNvPr id="4" name="Date Placeholder 3"/>
          <p:cNvSpPr>
            <a:spLocks noGrp="1"/>
          </p:cNvSpPr>
          <p:nvPr>
            <p:ph type="dt" sz="half" idx="2"/>
          </p:nvPr>
        </p:nvSpPr>
        <p:spPr>
          <a:xfrm>
            <a:off x="10233378" y="6440922"/>
            <a:ext cx="1224844"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80A0F2B-E692-5549-89C0-DEF97C653501}" type="datetimeFigureOut">
              <a:rPr lang="en-US" smtClean="0"/>
              <a:pPr/>
              <a:t>4/19/22</a:t>
            </a:fld>
            <a:endParaRPr lang="en-US" dirty="0"/>
          </a:p>
        </p:txBody>
      </p:sp>
      <p:sp>
        <p:nvSpPr>
          <p:cNvPr id="11" name="Rectangle 10"/>
          <p:cNvSpPr>
            <a:spLocks noChangeArrowheads="1"/>
          </p:cNvSpPr>
          <p:nvPr userDrawn="1"/>
        </p:nvSpPr>
        <p:spPr bwMode="auto">
          <a:xfrm>
            <a:off x="838200" y="127916"/>
            <a:ext cx="3442242" cy="3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defTabSz="1019175">
              <a:defRPr sz="4000">
                <a:solidFill>
                  <a:srgbClr val="939BA8"/>
                </a:solidFill>
                <a:latin typeface="Arial" charset="0"/>
              </a:defRPr>
            </a:lvl1pPr>
            <a:lvl2pPr defTabSz="1019175">
              <a:defRPr sz="4000">
                <a:solidFill>
                  <a:srgbClr val="939BA8"/>
                </a:solidFill>
                <a:latin typeface="Arial" charset="0"/>
              </a:defRPr>
            </a:lvl2pPr>
            <a:lvl3pPr defTabSz="1019175">
              <a:defRPr sz="4000">
                <a:solidFill>
                  <a:srgbClr val="939BA8"/>
                </a:solidFill>
                <a:latin typeface="Arial" charset="0"/>
              </a:defRPr>
            </a:lvl3pPr>
            <a:lvl4pPr defTabSz="1019175">
              <a:defRPr sz="4000">
                <a:solidFill>
                  <a:srgbClr val="939BA8"/>
                </a:solidFill>
                <a:latin typeface="Arial" charset="0"/>
              </a:defRPr>
            </a:lvl4pPr>
            <a:lvl5pPr defTabSz="1019175">
              <a:defRPr sz="4000">
                <a:solidFill>
                  <a:srgbClr val="939BA8"/>
                </a:solidFill>
                <a:latin typeface="Arial" charset="0"/>
              </a:defRPr>
            </a:lvl5pPr>
            <a:lvl6pPr marL="457200" defTabSz="1019175" fontAlgn="base">
              <a:spcBef>
                <a:spcPct val="0"/>
              </a:spcBef>
              <a:spcAft>
                <a:spcPct val="0"/>
              </a:spcAft>
              <a:defRPr sz="4000">
                <a:solidFill>
                  <a:srgbClr val="939BA8"/>
                </a:solidFill>
                <a:latin typeface="Arial" charset="0"/>
              </a:defRPr>
            </a:lvl6pPr>
            <a:lvl7pPr marL="914400" defTabSz="1019175" fontAlgn="base">
              <a:spcBef>
                <a:spcPct val="0"/>
              </a:spcBef>
              <a:spcAft>
                <a:spcPct val="0"/>
              </a:spcAft>
              <a:defRPr sz="4000">
                <a:solidFill>
                  <a:srgbClr val="939BA8"/>
                </a:solidFill>
                <a:latin typeface="Arial" charset="0"/>
              </a:defRPr>
            </a:lvl7pPr>
            <a:lvl8pPr marL="1371600" defTabSz="1019175" fontAlgn="base">
              <a:spcBef>
                <a:spcPct val="0"/>
              </a:spcBef>
              <a:spcAft>
                <a:spcPct val="0"/>
              </a:spcAft>
              <a:defRPr sz="4000">
                <a:solidFill>
                  <a:srgbClr val="939BA8"/>
                </a:solidFill>
                <a:latin typeface="Arial" charset="0"/>
              </a:defRPr>
            </a:lvl8pPr>
            <a:lvl9pPr marL="1828800" defTabSz="1019175" fontAlgn="base">
              <a:spcBef>
                <a:spcPct val="0"/>
              </a:spcBef>
              <a:spcAft>
                <a:spcPct val="0"/>
              </a:spcAft>
              <a:defRPr sz="4000">
                <a:solidFill>
                  <a:srgbClr val="939BA8"/>
                </a:solidFill>
                <a:latin typeface="Arial" charset="0"/>
              </a:defRPr>
            </a:lvl9pPr>
          </a:lstStyle>
          <a:p>
            <a:pPr eaLnBrk="1" hangingPunct="1"/>
            <a:r>
              <a:rPr lang="en-US" altLang="en-US" sz="933" b="0" i="0" dirty="0">
                <a:solidFill>
                  <a:schemeClr val="tx1">
                    <a:lumMod val="65000"/>
                  </a:schemeClr>
                </a:solidFill>
                <a:ea typeface="Arial Regular" charset="0"/>
              </a:rPr>
              <a:t>National Aeronautics and Space Administration</a:t>
            </a:r>
          </a:p>
        </p:txBody>
      </p:sp>
      <p:pic>
        <p:nvPicPr>
          <p:cNvPr id="13" name="Picture 25" descr="NASA insigniaCMYK"/>
          <p:cNvPicPr preferRelativeResize="0">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11458222" y="127907"/>
            <a:ext cx="575446" cy="48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BED0B9B-9887-9A47-94D6-3EAAF7742079}"/>
              </a:ext>
            </a:extLst>
          </p:cNvPr>
          <p:cNvPicPr>
            <a:picLocks noChangeAspect="1"/>
          </p:cNvPicPr>
          <p:nvPr userDrawn="1"/>
        </p:nvPicPr>
        <p:blipFill>
          <a:blip r:embed="rId10"/>
          <a:stretch>
            <a:fillRect/>
          </a:stretch>
        </p:blipFill>
        <p:spPr>
          <a:xfrm>
            <a:off x="10183950" y="6404141"/>
            <a:ext cx="1753903" cy="372089"/>
          </a:xfrm>
          <a:prstGeom prst="rect">
            <a:avLst/>
          </a:prstGeom>
        </p:spPr>
      </p:pic>
      <p:pic>
        <p:nvPicPr>
          <p:cNvPr id="5" name="Picture 4">
            <a:extLst>
              <a:ext uri="{FF2B5EF4-FFF2-40B4-BE49-F238E27FC236}">
                <a16:creationId xmlns:a16="http://schemas.microsoft.com/office/drawing/2014/main" id="{EF36E619-8AEE-C94F-B790-5BC7501047F8}"/>
              </a:ext>
            </a:extLst>
          </p:cNvPr>
          <p:cNvPicPr>
            <a:picLocks noChangeAspect="1"/>
          </p:cNvPicPr>
          <p:nvPr userDrawn="1"/>
        </p:nvPicPr>
        <p:blipFill>
          <a:blip r:embed="rId11"/>
          <a:stretch>
            <a:fillRect/>
          </a:stretch>
        </p:blipFill>
        <p:spPr>
          <a:xfrm>
            <a:off x="838200" y="6414441"/>
            <a:ext cx="1336221" cy="341590"/>
          </a:xfrm>
          <a:prstGeom prst="rect">
            <a:avLst/>
          </a:prstGeom>
        </p:spPr>
      </p:pic>
      <p:sp>
        <p:nvSpPr>
          <p:cNvPr id="10" name="Rectangle 9">
            <a:extLst>
              <a:ext uri="{FF2B5EF4-FFF2-40B4-BE49-F238E27FC236}">
                <a16:creationId xmlns:a16="http://schemas.microsoft.com/office/drawing/2014/main" id="{7F5BDFF9-70BA-8842-ABD3-7009B85B8F18}"/>
              </a:ext>
            </a:extLst>
          </p:cNvPr>
          <p:cNvSpPr/>
          <p:nvPr userDrawn="1"/>
        </p:nvSpPr>
        <p:spPr>
          <a:xfrm>
            <a:off x="0" y="0"/>
            <a:ext cx="624254" cy="6858000"/>
          </a:xfrm>
          <a:prstGeom prst="rect">
            <a:avLst/>
          </a:prstGeom>
          <a:solidFill>
            <a:srgbClr val="90B737">
              <a:alpha val="352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515587"/>
      </p:ext>
    </p:extLst>
  </p:cSld>
  <p:clrMap bg1="lt1" tx1="dk1" bg2="lt2" tx2="dk2" accent1="accent1" accent2="accent2" accent3="accent3" accent4="accent4" accent5="accent5" accent6="accent6" hlink="hlink" folHlink="folHlink"/>
  <p:sldLayoutIdLst>
    <p:sldLayoutId id="2147483654" r:id="rId1"/>
    <p:sldLayoutId id="2147483658" r:id="rId2"/>
    <p:sldLayoutId id="2147483655" r:id="rId3"/>
    <p:sldLayoutId id="2147483649" r:id="rId4"/>
    <p:sldLayoutId id="2147483650" r:id="rId5"/>
    <p:sldLayoutId id="2147483657" r:id="rId6"/>
    <p:sldLayoutId id="2147483652" r:id="rId7"/>
  </p:sldLayoutIdLst>
  <p:txStyles>
    <p:titleStyle>
      <a:lvl1pPr algn="ctr" defTabSz="914400" rtl="0" eaLnBrk="1" latinLnBrk="0" hangingPunct="1">
        <a:lnSpc>
          <a:spcPct val="90000"/>
        </a:lnSpc>
        <a:spcBef>
          <a:spcPct val="0"/>
        </a:spcBef>
        <a:buNone/>
        <a:defRPr sz="2800" b="1" kern="1200">
          <a:solidFill>
            <a:srgbClr val="90B737"/>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000" kern="1200">
          <a:solidFill>
            <a:schemeClr val="tx1"/>
          </a:solidFill>
          <a:latin typeface="+mn-lt"/>
          <a:ea typeface="+mn-ea"/>
          <a:cs typeface="+mn-cs"/>
        </a:defRPr>
      </a:lvl1pPr>
      <a:lvl2pPr marL="274320" indent="-194310" algn="ctr"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2pPr>
      <a:lvl3pPr marL="651510" indent="-194310" algn="ctr" defTabSz="914400" rtl="0" eaLnBrk="1" latinLnBrk="0" hangingPunct="1">
        <a:lnSpc>
          <a:spcPct val="90000"/>
        </a:lnSpc>
        <a:spcBef>
          <a:spcPts val="500"/>
        </a:spcBef>
        <a:buFont typeface="Arial" charset="0"/>
        <a:buChar char="•"/>
        <a:defRPr sz="1600" kern="1200">
          <a:solidFill>
            <a:schemeClr val="tx1"/>
          </a:solidFill>
          <a:latin typeface="+mn-lt"/>
          <a:ea typeface="+mn-ea"/>
          <a:cs typeface="+mn-cs"/>
        </a:defRPr>
      </a:lvl3pPr>
      <a:lvl4pPr marL="1291590" indent="-194310" algn="ctr" defTabSz="914400" rtl="0" eaLnBrk="1" latinLnBrk="0" hangingPunct="1">
        <a:lnSpc>
          <a:spcPct val="90000"/>
        </a:lnSpc>
        <a:spcBef>
          <a:spcPts val="500"/>
        </a:spcBef>
        <a:buFont typeface="Arial" charset="0"/>
        <a:buChar char="•"/>
        <a:defRPr sz="1400" kern="1200">
          <a:solidFill>
            <a:schemeClr val="tx1"/>
          </a:solidFill>
          <a:latin typeface="+mn-lt"/>
          <a:ea typeface="+mn-ea"/>
          <a:cs typeface="+mn-cs"/>
        </a:defRPr>
      </a:lvl4pPr>
      <a:lvl5pPr marL="1634490" indent="-171450" algn="ctr" defTabSz="914400" rtl="0" eaLnBrk="1" latinLnBrk="0" hangingPunct="1">
        <a:lnSpc>
          <a:spcPct val="90000"/>
        </a:lnSpc>
        <a:spcBef>
          <a:spcPts val="500"/>
        </a:spcBef>
        <a:buFont typeface="Arial"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dx.doi.org/10.1002/qj.4166"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rmets.onlinelibrary.wiley.com/doi/full/10.1002/qj.4166#qj4166-bib-0029" TargetMode="Externa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rmets.onlinelibrary.wiley.com/doi/full/10.1002/qj.4166#qj4166-bib-002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B21FCA-A4D3-9C5B-56C7-497A7C1073EC}"/>
              </a:ext>
            </a:extLst>
          </p:cNvPr>
          <p:cNvSpPr/>
          <p:nvPr/>
        </p:nvSpPr>
        <p:spPr>
          <a:xfrm>
            <a:off x="1477109" y="739952"/>
            <a:ext cx="10222522" cy="3662541"/>
          </a:xfrm>
          <a:prstGeom prst="rect">
            <a:avLst/>
          </a:prstGeom>
        </p:spPr>
        <p:txBody>
          <a:bodyPr wrap="square">
            <a:spAutoFit/>
          </a:bodyPr>
          <a:lstStyle/>
          <a:p>
            <a:pPr algn="ctr"/>
            <a:r>
              <a:rPr lang="en-US" sz="2400" dirty="0">
                <a:solidFill>
                  <a:schemeClr val="bg1"/>
                </a:solidFill>
                <a:latin typeface="Calibri" panose="020F0502020204030204" pitchFamily="34" charset="0"/>
              </a:rPr>
              <a:t>Recently published article overview:</a:t>
            </a:r>
          </a:p>
          <a:p>
            <a:pPr algn="ctr"/>
            <a:endParaRPr lang="en-US" sz="2400" u="sng" dirty="0"/>
          </a:p>
          <a:p>
            <a:pPr algn="ctr"/>
            <a:r>
              <a:rPr lang="en-US" sz="2400" b="1" dirty="0">
                <a:solidFill>
                  <a:srgbClr val="FFC000"/>
                </a:solidFill>
              </a:rPr>
              <a:t>Erica McGrath-Spangler, Manisha </a:t>
            </a:r>
            <a:r>
              <a:rPr lang="en-US" sz="2400" b="1" dirty="0" err="1">
                <a:solidFill>
                  <a:srgbClr val="FFC000"/>
                </a:solidFill>
              </a:rPr>
              <a:t>Ganeshan</a:t>
            </a:r>
            <a:r>
              <a:rPr lang="en-US" sz="2400" b="1" dirty="0">
                <a:solidFill>
                  <a:srgbClr val="FFC000"/>
                </a:solidFill>
              </a:rPr>
              <a:t>, Oreste Reale,</a:t>
            </a:r>
          </a:p>
          <a:p>
            <a:pPr algn="ctr"/>
            <a:r>
              <a:rPr lang="en-US" sz="2400" b="1" dirty="0" err="1">
                <a:solidFill>
                  <a:srgbClr val="FFC000"/>
                </a:solidFill>
              </a:rPr>
              <a:t>Niama</a:t>
            </a:r>
            <a:r>
              <a:rPr lang="en-US" sz="2400" b="1" dirty="0">
                <a:solidFill>
                  <a:srgbClr val="FFC000"/>
                </a:solidFill>
              </a:rPr>
              <a:t> </a:t>
            </a:r>
            <a:r>
              <a:rPr lang="en-US" sz="2400" b="1" dirty="0" err="1">
                <a:solidFill>
                  <a:srgbClr val="FFC000"/>
                </a:solidFill>
              </a:rPr>
              <a:t>Boukachaba</a:t>
            </a:r>
            <a:r>
              <a:rPr lang="en-US" sz="2400" b="1" dirty="0">
                <a:solidFill>
                  <a:srgbClr val="FFC000"/>
                </a:solidFill>
              </a:rPr>
              <a:t>, Will McCarty and  Ron </a:t>
            </a:r>
            <a:r>
              <a:rPr lang="en-US" sz="2400" b="1" dirty="0" err="1">
                <a:solidFill>
                  <a:srgbClr val="FFC000"/>
                </a:solidFill>
              </a:rPr>
              <a:t>Gelaro</a:t>
            </a:r>
            <a:r>
              <a:rPr lang="en-US" sz="2400" b="1" dirty="0">
                <a:solidFill>
                  <a:srgbClr val="FFC000"/>
                </a:solidFill>
              </a:rPr>
              <a:t>: 2021.</a:t>
            </a:r>
            <a:endParaRPr lang="en-US" sz="2400" dirty="0"/>
          </a:p>
          <a:p>
            <a:pPr algn="ctr"/>
            <a:r>
              <a:rPr lang="en-US" sz="2400" dirty="0"/>
              <a:t>"Sensitivity of low tropospheric Arctic temperatures to assimilation of AIRS cloud‐cleared radiances: Impact on mid‐latitude waves." </a:t>
            </a:r>
          </a:p>
          <a:p>
            <a:pPr algn="ctr"/>
            <a:r>
              <a:rPr lang="en-US" sz="2400" i="1" dirty="0"/>
              <a:t>Quarterly Journal of the Royal Meteorological Society</a:t>
            </a:r>
            <a:r>
              <a:rPr lang="en-US" sz="2400" dirty="0"/>
              <a:t>, </a:t>
            </a:r>
            <a:r>
              <a:rPr lang="en-US" sz="2400" b="1" dirty="0"/>
              <a:t>147 (741):</a:t>
            </a:r>
            <a:r>
              <a:rPr lang="en-US" sz="2400" dirty="0"/>
              <a:t>4032-4047 [</a:t>
            </a:r>
            <a:r>
              <a:rPr lang="en-US" sz="2400" dirty="0">
                <a:hlinkClick r:id="rId2"/>
              </a:rPr>
              <a:t>10.1002/qj.4166</a:t>
            </a:r>
            <a:r>
              <a:rPr lang="en-US" sz="2400" dirty="0"/>
              <a:t>]</a:t>
            </a:r>
          </a:p>
          <a:p>
            <a:endParaRPr lang="en-US" sz="2400" dirty="0">
              <a:solidFill>
                <a:schemeClr val="bg1"/>
              </a:solidFill>
            </a:endParaRPr>
          </a:p>
          <a:p>
            <a:pPr algn="ctr"/>
            <a:r>
              <a:rPr lang="en-US" sz="1600" dirty="0">
                <a:solidFill>
                  <a:schemeClr val="bg1"/>
                </a:solidFill>
              </a:rPr>
              <a:t>Presented by Oreste Reale </a:t>
            </a:r>
          </a:p>
        </p:txBody>
      </p:sp>
    </p:spTree>
    <p:extLst>
      <p:ext uri="{BB962C8B-B14F-4D97-AF65-F5344CB8AC3E}">
        <p14:creationId xmlns:p14="http://schemas.microsoft.com/office/powerpoint/2010/main" val="3869307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4917FC-5736-6940-B787-8DBE7CC84F8C}"/>
              </a:ext>
            </a:extLst>
          </p:cNvPr>
          <p:cNvPicPr>
            <a:picLocks noChangeAspect="1"/>
          </p:cNvPicPr>
          <p:nvPr/>
        </p:nvPicPr>
        <p:blipFill rotWithShape="1">
          <a:blip r:embed="rId3"/>
          <a:srcRect r="18867" b="36410"/>
          <a:stretch/>
        </p:blipFill>
        <p:spPr>
          <a:xfrm>
            <a:off x="894413" y="0"/>
            <a:ext cx="5288922" cy="5181600"/>
          </a:xfrm>
          <a:prstGeom prst="rect">
            <a:avLst/>
          </a:prstGeom>
        </p:spPr>
      </p:pic>
      <p:sp>
        <p:nvSpPr>
          <p:cNvPr id="7" name="TextBox 6">
            <a:extLst>
              <a:ext uri="{FF2B5EF4-FFF2-40B4-BE49-F238E27FC236}">
                <a16:creationId xmlns:a16="http://schemas.microsoft.com/office/drawing/2014/main" id="{5DF85462-5FAA-074E-8DE7-5836EACD4E09}"/>
              </a:ext>
            </a:extLst>
          </p:cNvPr>
          <p:cNvSpPr txBox="1"/>
          <p:nvPr/>
        </p:nvSpPr>
        <p:spPr>
          <a:xfrm>
            <a:off x="6486321" y="941926"/>
            <a:ext cx="5486400" cy="2462213"/>
          </a:xfrm>
          <a:prstGeom prst="rect">
            <a:avLst/>
          </a:prstGeom>
          <a:noFill/>
        </p:spPr>
        <p:txBody>
          <a:bodyPr wrap="square" rtlCol="0">
            <a:spAutoFit/>
          </a:bodyPr>
          <a:lstStyle/>
          <a:p>
            <a:r>
              <a:rPr lang="en-US" sz="1400" dirty="0"/>
              <a:t>Comparison of (RAD) clear-sky and (CLD3) cloud-cleared AIRS coverage over the Arctic for the 12 </a:t>
            </a:r>
            <a:r>
              <a:rPr lang="en-US" sz="1400" dirty="0" err="1"/>
              <a:t>hr</a:t>
            </a:r>
            <a:r>
              <a:rPr lang="en-US" sz="1400" dirty="0"/>
              <a:t> assimilation window </a:t>
            </a:r>
            <a:r>
              <a:rPr lang="en-US" sz="1400" dirty="0">
                <a:solidFill>
                  <a:srgbClr val="90B737"/>
                </a:solidFill>
              </a:rPr>
              <a:t>of 0900 to 2100 UTC 21 October 2014</a:t>
            </a:r>
            <a:r>
              <a:rPr lang="en-US" sz="1400" dirty="0"/>
              <a:t>, the assimilation time relevant to the generation of the 0000 UTC 22 October forecast. Circles indicate locations of assimilated radiances: O–F brightness temperatures (K) for channels 215 (wavenumber 711 𝑐𝑚</a:t>
            </a:r>
            <a:r>
              <a:rPr lang="en-US" sz="1400" baseline="30000" dirty="0"/>
              <a:t>−1</a:t>
            </a:r>
            <a:r>
              <a:rPr lang="en-US" sz="1400" dirty="0"/>
              <a:t>) and 261 (wavenumber 724.52 𝑐𝑚</a:t>
            </a:r>
            <a:r>
              <a:rPr lang="en-US" sz="1400" baseline="30000" dirty="0"/>
              <a:t>−1</a:t>
            </a:r>
            <a:r>
              <a:rPr lang="en-US" sz="1400" dirty="0"/>
              <a:t>), corresponding to approximately 487 hPa and 891 hPa pressure levels respectively. </a:t>
            </a:r>
            <a:r>
              <a:rPr lang="en-US" sz="1400" dirty="0">
                <a:solidFill>
                  <a:srgbClr val="90B737"/>
                </a:solidFill>
              </a:rPr>
              <a:t>The area outlined in green highlights a region that is well-sampled in  in the CLD3 experiment but is comparatively data void in the RAD experiment. </a:t>
            </a:r>
          </a:p>
        </p:txBody>
      </p:sp>
      <p:sp>
        <p:nvSpPr>
          <p:cNvPr id="5" name="TextBox 4">
            <a:extLst>
              <a:ext uri="{FF2B5EF4-FFF2-40B4-BE49-F238E27FC236}">
                <a16:creationId xmlns:a16="http://schemas.microsoft.com/office/drawing/2014/main" id="{3B5D9D9E-71D1-170B-F01E-5ABFEE5E9061}"/>
              </a:ext>
            </a:extLst>
          </p:cNvPr>
          <p:cNvSpPr txBox="1"/>
          <p:nvPr/>
        </p:nvSpPr>
        <p:spPr>
          <a:xfrm>
            <a:off x="7202773" y="4100307"/>
            <a:ext cx="3479868" cy="1754326"/>
          </a:xfrm>
          <a:prstGeom prst="rect">
            <a:avLst/>
          </a:prstGeom>
          <a:noFill/>
        </p:spPr>
        <p:txBody>
          <a:bodyPr wrap="square" rtlCol="0">
            <a:spAutoFit/>
          </a:bodyPr>
          <a:lstStyle/>
          <a:p>
            <a:pPr algn="ctr"/>
            <a:r>
              <a:rPr lang="en-US" dirty="0">
                <a:solidFill>
                  <a:srgbClr val="FFC000"/>
                </a:solidFill>
              </a:rPr>
              <a:t>Difference in coverage at two different levels between the RAD and CLD3 analyses. The green box is where we focus our attention (error growth will be large).</a:t>
            </a:r>
          </a:p>
        </p:txBody>
      </p:sp>
      <p:sp>
        <p:nvSpPr>
          <p:cNvPr id="2" name="Up Arrow 1">
            <a:extLst>
              <a:ext uri="{FF2B5EF4-FFF2-40B4-BE49-F238E27FC236}">
                <a16:creationId xmlns:a16="http://schemas.microsoft.com/office/drawing/2014/main" id="{F5801F2C-3D64-F1DE-754D-98007F62A65B}"/>
              </a:ext>
            </a:extLst>
          </p:cNvPr>
          <p:cNvSpPr/>
          <p:nvPr/>
        </p:nvSpPr>
        <p:spPr>
          <a:xfrm>
            <a:off x="2954215" y="16764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C1C3BBBB-953A-7ECE-FB63-BCE0FCA5EF21}"/>
              </a:ext>
            </a:extLst>
          </p:cNvPr>
          <p:cNvSpPr/>
          <p:nvPr/>
        </p:nvSpPr>
        <p:spPr>
          <a:xfrm>
            <a:off x="5256333" y="161239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115DB2AD-2F32-9A5F-8632-6A39F49DE6DC}"/>
              </a:ext>
            </a:extLst>
          </p:cNvPr>
          <p:cNvSpPr/>
          <p:nvPr/>
        </p:nvSpPr>
        <p:spPr>
          <a:xfrm>
            <a:off x="2954215" y="399906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FCBC6076-2289-9864-D658-6430D876ED43}"/>
              </a:ext>
            </a:extLst>
          </p:cNvPr>
          <p:cNvSpPr/>
          <p:nvPr/>
        </p:nvSpPr>
        <p:spPr>
          <a:xfrm>
            <a:off x="5369169" y="399906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46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E69B1D-A061-AF40-A9F6-EF48545A1D84}"/>
              </a:ext>
            </a:extLst>
          </p:cNvPr>
          <p:cNvPicPr>
            <a:picLocks noChangeAspect="1"/>
          </p:cNvPicPr>
          <p:nvPr/>
        </p:nvPicPr>
        <p:blipFill>
          <a:blip r:embed="rId2"/>
          <a:stretch>
            <a:fillRect/>
          </a:stretch>
        </p:blipFill>
        <p:spPr>
          <a:xfrm>
            <a:off x="218190" y="177800"/>
            <a:ext cx="8128000" cy="6502400"/>
          </a:xfrm>
          <a:prstGeom prst="rect">
            <a:avLst/>
          </a:prstGeom>
        </p:spPr>
      </p:pic>
      <p:sp>
        <p:nvSpPr>
          <p:cNvPr id="4" name="Rectangle 3">
            <a:extLst>
              <a:ext uri="{FF2B5EF4-FFF2-40B4-BE49-F238E27FC236}">
                <a16:creationId xmlns:a16="http://schemas.microsoft.com/office/drawing/2014/main" id="{5FEBE5BA-CD13-394D-A6D5-C5DE8000796F}"/>
              </a:ext>
            </a:extLst>
          </p:cNvPr>
          <p:cNvSpPr/>
          <p:nvPr/>
        </p:nvSpPr>
        <p:spPr>
          <a:xfrm>
            <a:off x="8381961" y="1232210"/>
            <a:ext cx="3845810" cy="1600438"/>
          </a:xfrm>
          <a:prstGeom prst="rect">
            <a:avLst/>
          </a:prstGeom>
        </p:spPr>
        <p:txBody>
          <a:bodyPr wrap="square">
            <a:spAutoFit/>
          </a:bodyPr>
          <a:lstStyle/>
          <a:p>
            <a:r>
              <a:rPr lang="en-US" sz="1400" dirty="0"/>
              <a:t>The spatiotemporal evolution of the minimum (blue shading) and maximum (red shading) 500 </a:t>
            </a:r>
            <a:r>
              <a:rPr lang="en-US" sz="1400" dirty="0" err="1"/>
              <a:t>hPa</a:t>
            </a:r>
            <a:r>
              <a:rPr lang="en-US" sz="1400" dirty="0"/>
              <a:t> geopotential height differences (m) through the 24, 48, 72, 96, and 120 </a:t>
            </a:r>
            <a:r>
              <a:rPr lang="en-US" sz="1400" dirty="0" err="1"/>
              <a:t>hr</a:t>
            </a:r>
            <a:r>
              <a:rPr lang="en-US" sz="1400" dirty="0"/>
              <a:t>  for forecasts initialized at 0000 UTC 22 October 2014.  </a:t>
            </a:r>
            <a:r>
              <a:rPr lang="en-US" sz="1400" dirty="0">
                <a:solidFill>
                  <a:srgbClr val="FF0000"/>
                </a:solidFill>
              </a:rPr>
              <a:t>The scale needs to change after 72 h and 96h.</a:t>
            </a:r>
          </a:p>
        </p:txBody>
      </p:sp>
      <p:sp>
        <p:nvSpPr>
          <p:cNvPr id="6" name="TextBox 5">
            <a:extLst>
              <a:ext uri="{FF2B5EF4-FFF2-40B4-BE49-F238E27FC236}">
                <a16:creationId xmlns:a16="http://schemas.microsoft.com/office/drawing/2014/main" id="{4E66C60A-E0B1-FBD4-06CD-E48B47510D8E}"/>
              </a:ext>
            </a:extLst>
          </p:cNvPr>
          <p:cNvSpPr txBox="1"/>
          <p:nvPr/>
        </p:nvSpPr>
        <p:spPr>
          <a:xfrm>
            <a:off x="8493942" y="3668877"/>
            <a:ext cx="3479868" cy="1754326"/>
          </a:xfrm>
          <a:prstGeom prst="rect">
            <a:avLst/>
          </a:prstGeom>
          <a:noFill/>
        </p:spPr>
        <p:txBody>
          <a:bodyPr wrap="square" rtlCol="0">
            <a:spAutoFit/>
          </a:bodyPr>
          <a:lstStyle/>
          <a:p>
            <a:pPr algn="ctr"/>
            <a:r>
              <a:rPr lang="en-US" dirty="0">
                <a:solidFill>
                  <a:srgbClr val="FFC000"/>
                </a:solidFill>
              </a:rPr>
              <a:t>Error growth is very large in the selected region in the 24 hours, and rapidly propagates  throughout the entire hemisphere. Similar results in the other 2 cases selected.</a:t>
            </a:r>
          </a:p>
        </p:txBody>
      </p:sp>
    </p:spTree>
    <p:extLst>
      <p:ext uri="{BB962C8B-B14F-4D97-AF65-F5344CB8AC3E}">
        <p14:creationId xmlns:p14="http://schemas.microsoft.com/office/powerpoint/2010/main" val="1069553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B235-B58C-5499-DD61-5673F5062B3A}"/>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A96FA37D-A446-BEE6-9FC9-CA2B71DE65AC}"/>
              </a:ext>
            </a:extLst>
          </p:cNvPr>
          <p:cNvSpPr>
            <a:spLocks noGrp="1"/>
          </p:cNvSpPr>
          <p:nvPr>
            <p:ph type="body" sz="quarter" idx="13"/>
          </p:nvPr>
        </p:nvSpPr>
        <p:spPr/>
        <p:txBody>
          <a:bodyPr>
            <a:normAutofit lnSpcReduction="10000"/>
          </a:bodyPr>
          <a:lstStyle/>
          <a:p>
            <a:pPr marL="342900" indent="-342900" algn="l">
              <a:buFont typeface="Arial" panose="020B0604020202020204" pitchFamily="34" charset="0"/>
              <a:buChar char="•"/>
            </a:pPr>
            <a:r>
              <a:rPr lang="en-US" dirty="0"/>
              <a:t>Assimilation of cloud-cleared radiances affects the representation of the thermal structure of the low and mid-troposphere in the Arctic producing a slight cooling which is caused by improved representation of  broken low-level stratus clouds.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Situations in which stratus cloud cover is extended cause temporary loss of AIRS coverage for operational systems which use only clear-sky radiances, which translates in forecast skill drop. The drop does not occur if cloud-cleared radiances are assimilated.</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The different low- and mid-tropospheric thermal structure between the control and the experiment assimilating CCRs affects the 500 </a:t>
            </a:r>
            <a:r>
              <a:rPr lang="en-US" dirty="0" err="1"/>
              <a:t>hPa</a:t>
            </a:r>
            <a:r>
              <a:rPr lang="en-US" dirty="0"/>
              <a:t> geopotential height and the geopotential gradients which are the root of rapidly growing baroclinic disturbances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b="1" u="sng" dirty="0">
                <a:solidFill>
                  <a:srgbClr val="FF0000"/>
                </a:solidFill>
              </a:rPr>
              <a:t>The Arctic region is very sensitive to initialization in a global forecasting framework</a:t>
            </a:r>
          </a:p>
          <a:p>
            <a:pPr marL="342900" indent="-342900"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16667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B235-B58C-5499-DD61-5673F5062B3A}"/>
              </a:ext>
            </a:extLst>
          </p:cNvPr>
          <p:cNvSpPr>
            <a:spLocks noGrp="1"/>
          </p:cNvSpPr>
          <p:nvPr>
            <p:ph type="title"/>
          </p:nvPr>
        </p:nvSpPr>
        <p:spPr/>
        <p:txBody>
          <a:bodyPr/>
          <a:lstStyle/>
          <a:p>
            <a:r>
              <a:rPr lang="en-US" dirty="0"/>
              <a:t>Acknowledgments</a:t>
            </a:r>
          </a:p>
        </p:txBody>
      </p:sp>
      <p:sp>
        <p:nvSpPr>
          <p:cNvPr id="3" name="Text Placeholder 2">
            <a:extLst>
              <a:ext uri="{FF2B5EF4-FFF2-40B4-BE49-F238E27FC236}">
                <a16:creationId xmlns:a16="http://schemas.microsoft.com/office/drawing/2014/main" id="{A96FA37D-A446-BEE6-9FC9-CA2B71DE65AC}"/>
              </a:ext>
            </a:extLst>
          </p:cNvPr>
          <p:cNvSpPr>
            <a:spLocks noGrp="1"/>
          </p:cNvSpPr>
          <p:nvPr>
            <p:ph type="body" sz="quarter" idx="13"/>
          </p:nvPr>
        </p:nvSpPr>
        <p:spPr/>
        <p:txBody>
          <a:bodyPr>
            <a:normAutofit/>
          </a:bodyPr>
          <a:lstStyle/>
          <a:p>
            <a:pPr marL="342900" indent="-342900" algn="l">
              <a:buFont typeface="Arial" panose="020B0604020202020204" pitchFamily="34" charset="0"/>
              <a:buChar char="•"/>
            </a:pPr>
            <a:r>
              <a:rPr lang="en-US" sz="2200" dirty="0"/>
              <a:t>Work supported by NASA Grant 80NSSC18K0927</a:t>
            </a:r>
          </a:p>
          <a:p>
            <a:pPr marL="342900" indent="-342900" algn="l">
              <a:buFont typeface="Arial" panose="020B0604020202020204" pitchFamily="34" charset="0"/>
              <a:buChar char="•"/>
            </a:pPr>
            <a:r>
              <a:rPr lang="en-US" sz="2200" dirty="0"/>
              <a:t>Thanks to </a:t>
            </a:r>
            <a:r>
              <a:rPr lang="en-US" sz="2200" dirty="0">
                <a:solidFill>
                  <a:srgbClr val="FFC000"/>
                </a:solidFill>
              </a:rPr>
              <a:t>Dr. </a:t>
            </a:r>
            <a:r>
              <a:rPr lang="en-US" sz="2200" dirty="0" err="1">
                <a:solidFill>
                  <a:srgbClr val="FFC000"/>
                </a:solidFill>
              </a:rPr>
              <a:t>Tsengdar</a:t>
            </a:r>
            <a:r>
              <a:rPr lang="en-US" sz="2200" dirty="0">
                <a:solidFill>
                  <a:srgbClr val="FFC000"/>
                </a:solidFill>
              </a:rPr>
              <a:t> Lee </a:t>
            </a:r>
            <a:r>
              <a:rPr lang="en-US" sz="2200" dirty="0"/>
              <a:t>(NASA HQ) for support and for allocations on NASA High-End Computing resources. </a:t>
            </a:r>
          </a:p>
          <a:p>
            <a:pPr marL="342900" indent="-342900" algn="l">
              <a:buFont typeface="Arial" panose="020B0604020202020204" pitchFamily="34" charset="0"/>
              <a:buChar char="•"/>
            </a:pPr>
            <a:r>
              <a:rPr lang="en-US" sz="2200" dirty="0"/>
              <a:t>Thanks to </a:t>
            </a:r>
            <a:r>
              <a:rPr lang="en-US" sz="2200" dirty="0">
                <a:solidFill>
                  <a:srgbClr val="FFC000"/>
                </a:solidFill>
              </a:rPr>
              <a:t>Dr. Chris Barnet </a:t>
            </a:r>
            <a:r>
              <a:rPr lang="en-US" sz="2200" dirty="0"/>
              <a:t>for his role in the development of cloud-cleared radiance algorithms and valuable advice.</a:t>
            </a:r>
          </a:p>
          <a:p>
            <a:pPr marL="342900" indent="-342900" algn="l">
              <a:buFont typeface="Arial" panose="020B0604020202020204" pitchFamily="34" charset="0"/>
              <a:buChar char="•"/>
            </a:pPr>
            <a:r>
              <a:rPr lang="en-US" sz="2200" dirty="0"/>
              <a:t>All simulations were performed at the </a:t>
            </a:r>
            <a:r>
              <a:rPr lang="en-US" sz="2200" dirty="0">
                <a:solidFill>
                  <a:srgbClr val="FFC000"/>
                </a:solidFill>
              </a:rPr>
              <a:t>NASA Center for Climate Studies </a:t>
            </a:r>
            <a:r>
              <a:rPr lang="en-US" sz="2200" dirty="0"/>
              <a:t>(NCCS) in Greenbelt, Maryland.</a:t>
            </a:r>
          </a:p>
          <a:p>
            <a:pPr marL="342900" indent="-342900" algn="l">
              <a:buFont typeface="Arial" panose="020B0604020202020204" pitchFamily="34" charset="0"/>
              <a:buChar char="•"/>
            </a:pPr>
            <a:r>
              <a:rPr lang="en-US" sz="2200" dirty="0"/>
              <a:t>Thanks to </a:t>
            </a:r>
            <a:r>
              <a:rPr lang="en-US" sz="2200" dirty="0">
                <a:solidFill>
                  <a:srgbClr val="FFC000"/>
                </a:solidFill>
              </a:rPr>
              <a:t>Joel Susskind </a:t>
            </a:r>
            <a:r>
              <a:rPr lang="en-US" sz="2200" dirty="0"/>
              <a:t>and his former team, particularly </a:t>
            </a:r>
            <a:r>
              <a:rPr lang="en-US" sz="2200" dirty="0">
                <a:solidFill>
                  <a:srgbClr val="FFC000"/>
                </a:solidFill>
              </a:rPr>
              <a:t>John Blaisdell</a:t>
            </a:r>
            <a:r>
              <a:rPr lang="en-US" sz="2200" dirty="0"/>
              <a:t>, </a:t>
            </a:r>
            <a:r>
              <a:rPr lang="en-US" sz="2200" dirty="0">
                <a:solidFill>
                  <a:srgbClr val="FFC000"/>
                </a:solidFill>
              </a:rPr>
              <a:t>Lena Iredell</a:t>
            </a:r>
            <a:r>
              <a:rPr lang="en-US" sz="2200" dirty="0"/>
              <a:t>, </a:t>
            </a:r>
            <a:r>
              <a:rPr lang="en-US" sz="2200" dirty="0">
                <a:solidFill>
                  <a:srgbClr val="FFC000"/>
                </a:solidFill>
              </a:rPr>
              <a:t>Lou </a:t>
            </a:r>
            <a:r>
              <a:rPr lang="en-US" sz="2200" dirty="0" err="1">
                <a:solidFill>
                  <a:srgbClr val="FFC000"/>
                </a:solidFill>
              </a:rPr>
              <a:t>Kouvaris</a:t>
            </a:r>
            <a:r>
              <a:rPr lang="en-US" sz="2200" dirty="0">
                <a:solidFill>
                  <a:srgbClr val="FFC000"/>
                </a:solidFill>
              </a:rPr>
              <a:t> </a:t>
            </a:r>
            <a:r>
              <a:rPr lang="en-US" sz="2200" dirty="0">
                <a:solidFill>
                  <a:schemeClr val="bg1"/>
                </a:solidFill>
              </a:rPr>
              <a:t>for previous collaborative efforts.</a:t>
            </a:r>
          </a:p>
          <a:p>
            <a:pPr marL="342900" indent="-342900" algn="l">
              <a:buFont typeface="Arial" panose="020B0604020202020204" pitchFamily="34" charset="0"/>
              <a:buChar char="•"/>
            </a:pPr>
            <a:r>
              <a:rPr lang="en-US" sz="2200" dirty="0"/>
              <a:t>AIRS data obtained from the Goddard Earth Sciences (GES) Data and Information Services Center (DISC)</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283149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B235-B58C-5499-DD61-5673F5062B3A}"/>
              </a:ext>
            </a:extLst>
          </p:cNvPr>
          <p:cNvSpPr>
            <a:spLocks noGrp="1"/>
          </p:cNvSpPr>
          <p:nvPr>
            <p:ph type="title"/>
          </p:nvPr>
        </p:nvSpPr>
        <p:spPr/>
        <p:txBody>
          <a:bodyPr/>
          <a:lstStyle/>
          <a:p>
            <a:r>
              <a:rPr lang="en-US" dirty="0"/>
              <a:t>Focus on the Arctic Region </a:t>
            </a:r>
          </a:p>
        </p:txBody>
      </p:sp>
      <p:sp>
        <p:nvSpPr>
          <p:cNvPr id="3" name="Text Placeholder 2">
            <a:extLst>
              <a:ext uri="{FF2B5EF4-FFF2-40B4-BE49-F238E27FC236}">
                <a16:creationId xmlns:a16="http://schemas.microsoft.com/office/drawing/2014/main" id="{A96FA37D-A446-BEE6-9FC9-CA2B71DE65AC}"/>
              </a:ext>
            </a:extLst>
          </p:cNvPr>
          <p:cNvSpPr>
            <a:spLocks noGrp="1"/>
          </p:cNvSpPr>
          <p:nvPr>
            <p:ph type="body" sz="quarter" idx="13"/>
          </p:nvPr>
        </p:nvSpPr>
        <p:spPr/>
        <p:txBody>
          <a:bodyPr>
            <a:normAutofit/>
          </a:bodyPr>
          <a:lstStyle/>
          <a:p>
            <a:pPr marL="342900" indent="-342900" algn="l">
              <a:buFont typeface="Arial" panose="020B0604020202020204" pitchFamily="34" charset="0"/>
              <a:buChar char="•"/>
            </a:pPr>
            <a:r>
              <a:rPr lang="en-US" dirty="0"/>
              <a:t>Most of the </a:t>
            </a:r>
            <a:r>
              <a:rPr lang="en-US" dirty="0">
                <a:solidFill>
                  <a:srgbClr val="FFC000"/>
                </a:solidFill>
              </a:rPr>
              <a:t>previous work </a:t>
            </a:r>
            <a:r>
              <a:rPr lang="en-US" dirty="0"/>
              <a:t>by this team was centered on Observing System Experiments (OSEs) also known as “impact studies”, with the goal of assimilating </a:t>
            </a:r>
            <a:r>
              <a:rPr lang="en-US" dirty="0">
                <a:solidFill>
                  <a:srgbClr val="FFC000"/>
                </a:solidFill>
              </a:rPr>
              <a:t>AIRS and </a:t>
            </a:r>
            <a:r>
              <a:rPr lang="en-US" dirty="0" err="1">
                <a:solidFill>
                  <a:srgbClr val="FFC000"/>
                </a:solidFill>
              </a:rPr>
              <a:t>CrIS</a:t>
            </a:r>
            <a:r>
              <a:rPr lang="en-US" dirty="0">
                <a:solidFill>
                  <a:srgbClr val="FFC000"/>
                </a:solidFill>
              </a:rPr>
              <a:t> data in regions affected by clouds</a:t>
            </a:r>
            <a:r>
              <a:rPr lang="en-US" dirty="0"/>
              <a:t> to improve </a:t>
            </a:r>
            <a:r>
              <a:rPr lang="en-US" dirty="0">
                <a:solidFill>
                  <a:srgbClr val="FFC000"/>
                </a:solidFill>
              </a:rPr>
              <a:t>tropical cyclone (TC) </a:t>
            </a:r>
            <a:r>
              <a:rPr lang="en-US" dirty="0"/>
              <a:t>analysis and forecast </a:t>
            </a:r>
          </a:p>
          <a:p>
            <a:pPr marL="342900" indent="-342900" algn="l">
              <a:buFont typeface="Arial" panose="020B0604020202020204" pitchFamily="34" charset="0"/>
              <a:buChar char="•"/>
            </a:pPr>
            <a:r>
              <a:rPr lang="en-US" dirty="0"/>
              <a:t>In the same set of Observing System Experiments used to investigate TCs occurred during the 2014 Atlantic Season (whose results were published in 2018), it was found that a strong impact consequent to the assimilation of cloud-cleared radiances was noted on the </a:t>
            </a:r>
            <a:r>
              <a:rPr lang="en-US" dirty="0">
                <a:solidFill>
                  <a:srgbClr val="FFC000"/>
                </a:solidFill>
              </a:rPr>
              <a:t>Arctic Region.</a:t>
            </a:r>
          </a:p>
          <a:p>
            <a:pPr marL="342900" indent="-342900" algn="l">
              <a:buFont typeface="Arial" panose="020B0604020202020204" pitchFamily="34" charset="0"/>
              <a:buChar char="•"/>
            </a:pPr>
            <a:r>
              <a:rPr lang="en-US" dirty="0"/>
              <a:t>The Arctic ocean and adjacent regions are affected in summer and fall by broken </a:t>
            </a:r>
            <a:r>
              <a:rPr lang="en-US" dirty="0">
                <a:solidFill>
                  <a:srgbClr val="FFC000"/>
                </a:solidFill>
              </a:rPr>
              <a:t>low-level stratus clouds. </a:t>
            </a:r>
            <a:r>
              <a:rPr lang="en-US" dirty="0">
                <a:solidFill>
                  <a:schemeClr val="bg1"/>
                </a:solidFill>
              </a:rPr>
              <a:t>Assimilation </a:t>
            </a:r>
            <a:r>
              <a:rPr lang="en-US" dirty="0">
                <a:solidFill>
                  <a:srgbClr val="FFC000"/>
                </a:solidFill>
              </a:rPr>
              <a:t>of clear-sky radiances </a:t>
            </a:r>
            <a:r>
              <a:rPr lang="en-US" dirty="0"/>
              <a:t>only (as done in the operational setting) </a:t>
            </a:r>
            <a:r>
              <a:rPr lang="en-US" dirty="0">
                <a:solidFill>
                  <a:srgbClr val="FFC000"/>
                </a:solidFill>
              </a:rPr>
              <a:t>can some time be afflicted large data voids </a:t>
            </a:r>
            <a:r>
              <a:rPr lang="en-US" dirty="0"/>
              <a:t>which  are associated with substantial </a:t>
            </a:r>
            <a:r>
              <a:rPr lang="en-US" dirty="0">
                <a:solidFill>
                  <a:srgbClr val="FFC000"/>
                </a:solidFill>
              </a:rPr>
              <a:t>drops in forecast skill</a:t>
            </a:r>
            <a:r>
              <a:rPr lang="en-US" dirty="0"/>
              <a:t> over the entire northern hemisphere</a:t>
            </a:r>
          </a:p>
          <a:p>
            <a:pPr marL="342900" indent="-342900" algn="l">
              <a:buFont typeface="Arial" panose="020B0604020202020204" pitchFamily="34" charset="0"/>
              <a:buChar char="•"/>
            </a:pPr>
            <a:r>
              <a:rPr lang="en-US" dirty="0"/>
              <a:t>The paper shows that assimilation of </a:t>
            </a:r>
            <a:r>
              <a:rPr lang="en-US" dirty="0">
                <a:solidFill>
                  <a:srgbClr val="FFC000"/>
                </a:solidFill>
              </a:rPr>
              <a:t>AIRS cloud-cleared radiances (CCRs) </a:t>
            </a:r>
            <a:r>
              <a:rPr lang="en-US" dirty="0"/>
              <a:t>improves the coverage, </a:t>
            </a:r>
            <a:r>
              <a:rPr lang="en-US" dirty="0">
                <a:solidFill>
                  <a:srgbClr val="FFC000"/>
                </a:solidFill>
              </a:rPr>
              <a:t>changing the thermal structure of the lower and mid-troposphere </a:t>
            </a:r>
            <a:r>
              <a:rPr lang="en-US" dirty="0"/>
              <a:t>over the Arctic region, which leads to </a:t>
            </a:r>
            <a:r>
              <a:rPr lang="en-US" dirty="0">
                <a:solidFill>
                  <a:srgbClr val="FFC000"/>
                </a:solidFill>
              </a:rPr>
              <a:t>improved weather forecasts </a:t>
            </a:r>
            <a:r>
              <a:rPr lang="en-US" dirty="0"/>
              <a:t>in these situations.</a:t>
            </a:r>
          </a:p>
          <a:p>
            <a:endParaRPr lang="en-US" dirty="0"/>
          </a:p>
        </p:txBody>
      </p:sp>
    </p:spTree>
    <p:extLst>
      <p:ext uri="{BB962C8B-B14F-4D97-AF65-F5344CB8AC3E}">
        <p14:creationId xmlns:p14="http://schemas.microsoft.com/office/powerpoint/2010/main" val="268468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079D7-9EF8-A5CB-A278-AD22100078E0}"/>
              </a:ext>
            </a:extLst>
          </p:cNvPr>
          <p:cNvSpPr>
            <a:spLocks noGrp="1"/>
          </p:cNvSpPr>
          <p:nvPr>
            <p:ph type="title"/>
          </p:nvPr>
        </p:nvSpPr>
        <p:spPr>
          <a:xfrm>
            <a:off x="624254" y="320841"/>
            <a:ext cx="11567744" cy="1169821"/>
          </a:xfrm>
        </p:spPr>
        <p:txBody>
          <a:bodyPr>
            <a:normAutofit fontScale="90000"/>
          </a:bodyPr>
          <a:lstStyle/>
          <a:p>
            <a:r>
              <a:rPr lang="en-US" dirty="0"/>
              <a:t>Observing System Experiment to compare the impact of assimilating cloud-cleared radiances (CLD3) against the Control (RAD) which uses clear-sky radiances as in the operational setting</a:t>
            </a:r>
          </a:p>
        </p:txBody>
      </p:sp>
      <p:pic>
        <p:nvPicPr>
          <p:cNvPr id="7" name="Picture 6" descr="Table&#10;&#10;Description automatically generated">
            <a:extLst>
              <a:ext uri="{FF2B5EF4-FFF2-40B4-BE49-F238E27FC236}">
                <a16:creationId xmlns:a16="http://schemas.microsoft.com/office/drawing/2014/main" id="{FB96898A-F7BB-2F76-1C79-08615D5F275C}"/>
              </a:ext>
            </a:extLst>
          </p:cNvPr>
          <p:cNvPicPr>
            <a:picLocks noChangeAspect="1"/>
          </p:cNvPicPr>
          <p:nvPr/>
        </p:nvPicPr>
        <p:blipFill>
          <a:blip r:embed="rId2"/>
          <a:stretch>
            <a:fillRect/>
          </a:stretch>
        </p:blipFill>
        <p:spPr>
          <a:xfrm>
            <a:off x="1490296" y="2294022"/>
            <a:ext cx="9211408" cy="2605950"/>
          </a:xfrm>
          <a:prstGeom prst="rect">
            <a:avLst/>
          </a:prstGeom>
        </p:spPr>
      </p:pic>
      <p:sp>
        <p:nvSpPr>
          <p:cNvPr id="9" name="Text Placeholder 8">
            <a:extLst>
              <a:ext uri="{FF2B5EF4-FFF2-40B4-BE49-F238E27FC236}">
                <a16:creationId xmlns:a16="http://schemas.microsoft.com/office/drawing/2014/main" id="{193800C8-0D4B-7EB2-67F9-A5FFA14AADE8}"/>
              </a:ext>
            </a:extLst>
          </p:cNvPr>
          <p:cNvSpPr>
            <a:spLocks noGrp="1"/>
          </p:cNvSpPr>
          <p:nvPr>
            <p:ph type="body" sz="quarter" idx="13"/>
          </p:nvPr>
        </p:nvSpPr>
        <p:spPr>
          <a:xfrm>
            <a:off x="838200" y="1490664"/>
            <a:ext cx="10359189" cy="803358"/>
          </a:xfrm>
        </p:spPr>
        <p:txBody>
          <a:bodyPr/>
          <a:lstStyle/>
          <a:p>
            <a:r>
              <a:rPr lang="en-US" dirty="0"/>
              <a:t>Experiments  start on 01 September 2014 and end on 10 November 2014, </a:t>
            </a:r>
          </a:p>
          <a:p>
            <a:r>
              <a:rPr lang="en-US" dirty="0"/>
              <a:t>with daily 7-day forecasts, initialized at 0000 UTC. </a:t>
            </a:r>
          </a:p>
          <a:p>
            <a:endParaRPr lang="en-US" dirty="0"/>
          </a:p>
        </p:txBody>
      </p:sp>
      <p:sp>
        <p:nvSpPr>
          <p:cNvPr id="10" name="Text Placeholder 8">
            <a:extLst>
              <a:ext uri="{FF2B5EF4-FFF2-40B4-BE49-F238E27FC236}">
                <a16:creationId xmlns:a16="http://schemas.microsoft.com/office/drawing/2014/main" id="{6F82D968-C6FB-6E67-D2BD-3BB89E076F97}"/>
              </a:ext>
            </a:extLst>
          </p:cNvPr>
          <p:cNvSpPr txBox="1">
            <a:spLocks/>
          </p:cNvSpPr>
          <p:nvPr/>
        </p:nvSpPr>
        <p:spPr>
          <a:xfrm>
            <a:off x="1014046" y="4965657"/>
            <a:ext cx="10359189" cy="80335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Tx/>
              <a:buNone/>
              <a:defRPr sz="2000" kern="1200">
                <a:solidFill>
                  <a:schemeClr val="tx1"/>
                </a:solidFill>
                <a:latin typeface="+mn-lt"/>
                <a:ea typeface="+mn-ea"/>
                <a:cs typeface="+mn-cs"/>
              </a:defRPr>
            </a:lvl1pPr>
            <a:lvl2pPr marL="274320" indent="-194310" algn="ctr"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2pPr>
            <a:lvl3pPr marL="651510" indent="-194310" algn="ctr" defTabSz="914400" rtl="0" eaLnBrk="1" latinLnBrk="0" hangingPunct="1">
              <a:lnSpc>
                <a:spcPct val="90000"/>
              </a:lnSpc>
              <a:spcBef>
                <a:spcPts val="500"/>
              </a:spcBef>
              <a:buFont typeface="Arial" charset="0"/>
              <a:buChar char="•"/>
              <a:defRPr sz="1600" kern="1200">
                <a:solidFill>
                  <a:schemeClr val="tx1"/>
                </a:solidFill>
                <a:latin typeface="+mn-lt"/>
                <a:ea typeface="+mn-ea"/>
                <a:cs typeface="+mn-cs"/>
              </a:defRPr>
            </a:lvl3pPr>
            <a:lvl4pPr marL="1291590" indent="-194310" algn="ctr" defTabSz="914400" rtl="0" eaLnBrk="1" latinLnBrk="0" hangingPunct="1">
              <a:lnSpc>
                <a:spcPct val="90000"/>
              </a:lnSpc>
              <a:spcBef>
                <a:spcPts val="500"/>
              </a:spcBef>
              <a:buFont typeface="Arial" charset="0"/>
              <a:buChar char="•"/>
              <a:defRPr sz="1400" kern="1200">
                <a:solidFill>
                  <a:schemeClr val="tx1"/>
                </a:solidFill>
                <a:latin typeface="+mn-lt"/>
                <a:ea typeface="+mn-ea"/>
                <a:cs typeface="+mn-cs"/>
              </a:defRPr>
            </a:lvl4pPr>
            <a:lvl5pPr marL="1634490" indent="-171450" algn="ctr" defTabSz="914400" rtl="0" eaLnBrk="1" latinLnBrk="0" hangingPunct="1">
              <a:lnSpc>
                <a:spcPct val="90000"/>
              </a:lnSpc>
              <a:spcBef>
                <a:spcPts val="500"/>
              </a:spcBef>
              <a:buFont typeface="Arial"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FFC000"/>
                </a:solidFill>
              </a:rPr>
              <a:t>All data used operationally are assimilated in both</a:t>
            </a:r>
            <a:r>
              <a:rPr lang="en-US" dirty="0"/>
              <a:t>. RAD and CLD3 differ only because of the different assimilation of AIRS. </a:t>
            </a:r>
            <a:r>
              <a:rPr lang="en-US" dirty="0">
                <a:solidFill>
                  <a:srgbClr val="90B737"/>
                </a:solidFill>
              </a:rPr>
              <a:t>RAD</a:t>
            </a:r>
            <a:r>
              <a:rPr lang="en-US" dirty="0"/>
              <a:t> uses </a:t>
            </a:r>
            <a:r>
              <a:rPr lang="en-US" dirty="0">
                <a:solidFill>
                  <a:srgbClr val="90B737"/>
                </a:solidFill>
              </a:rPr>
              <a:t>clear-sky radiances</a:t>
            </a:r>
            <a:r>
              <a:rPr lang="en-US" dirty="0"/>
              <a:t>, thinned on a </a:t>
            </a:r>
            <a:r>
              <a:rPr lang="en-US" dirty="0">
                <a:solidFill>
                  <a:srgbClr val="90B737"/>
                </a:solidFill>
              </a:rPr>
              <a:t>145km x145km</a:t>
            </a:r>
            <a:r>
              <a:rPr lang="en-US" dirty="0"/>
              <a:t> box, </a:t>
            </a:r>
            <a:r>
              <a:rPr lang="en-US" dirty="0">
                <a:solidFill>
                  <a:srgbClr val="00B0F0"/>
                </a:solidFill>
              </a:rPr>
              <a:t>CLD3</a:t>
            </a:r>
            <a:r>
              <a:rPr lang="en-US" dirty="0"/>
              <a:t> uses </a:t>
            </a:r>
            <a:r>
              <a:rPr lang="en-US" dirty="0">
                <a:solidFill>
                  <a:srgbClr val="00B0F0"/>
                </a:solidFill>
              </a:rPr>
              <a:t>cloud-cleared radiances </a:t>
            </a:r>
            <a:r>
              <a:rPr lang="en-US" dirty="0"/>
              <a:t>thinned on a </a:t>
            </a:r>
            <a:r>
              <a:rPr lang="en-US" dirty="0">
                <a:solidFill>
                  <a:srgbClr val="00B0F0"/>
                </a:solidFill>
              </a:rPr>
              <a:t>300km x 300km box</a:t>
            </a:r>
            <a:r>
              <a:rPr lang="en-US" dirty="0"/>
              <a:t>. </a:t>
            </a:r>
          </a:p>
        </p:txBody>
      </p:sp>
    </p:spTree>
    <p:extLst>
      <p:ext uri="{BB962C8B-B14F-4D97-AF65-F5344CB8AC3E}">
        <p14:creationId xmlns:p14="http://schemas.microsoft.com/office/powerpoint/2010/main" val="3073917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2D9DE0-24EF-324D-8456-1842654C2C8F}"/>
              </a:ext>
            </a:extLst>
          </p:cNvPr>
          <p:cNvPicPr>
            <a:picLocks noChangeAspect="1"/>
          </p:cNvPicPr>
          <p:nvPr/>
        </p:nvPicPr>
        <p:blipFill rotWithShape="1">
          <a:blip r:embed="rId2"/>
          <a:srcRect t="7870" b="6833"/>
          <a:stretch/>
        </p:blipFill>
        <p:spPr>
          <a:xfrm>
            <a:off x="173219" y="524656"/>
            <a:ext cx="8128000" cy="5546360"/>
          </a:xfrm>
          <a:prstGeom prst="rect">
            <a:avLst/>
          </a:prstGeom>
        </p:spPr>
      </p:pic>
      <p:sp>
        <p:nvSpPr>
          <p:cNvPr id="4" name="TextBox 3">
            <a:extLst>
              <a:ext uri="{FF2B5EF4-FFF2-40B4-BE49-F238E27FC236}">
                <a16:creationId xmlns:a16="http://schemas.microsoft.com/office/drawing/2014/main" id="{63649F0C-562E-5149-B8DE-36D8D45026E4}"/>
              </a:ext>
            </a:extLst>
          </p:cNvPr>
          <p:cNvSpPr txBox="1"/>
          <p:nvPr/>
        </p:nvSpPr>
        <p:spPr>
          <a:xfrm>
            <a:off x="8495774" y="1079291"/>
            <a:ext cx="3136594" cy="1815882"/>
          </a:xfrm>
          <a:prstGeom prst="rect">
            <a:avLst/>
          </a:prstGeom>
          <a:noFill/>
        </p:spPr>
        <p:txBody>
          <a:bodyPr wrap="square" rtlCol="0">
            <a:spAutoFit/>
          </a:bodyPr>
          <a:lstStyle/>
          <a:p>
            <a:r>
              <a:rPr lang="en-US" sz="1400" dirty="0"/>
              <a:t>CLD3 minus RAD vertically integrated temperature difference in the analyses (from the surface to 800 hPa) and sea ice concentration (Peng </a:t>
            </a:r>
            <a:r>
              <a:rPr lang="en-US" sz="1400" i="1" dirty="0"/>
              <a:t>et al.</a:t>
            </a:r>
            <a:r>
              <a:rPr lang="en-US" sz="1400" dirty="0"/>
              <a:t>, </a:t>
            </a:r>
            <a:r>
              <a:rPr lang="en-US" sz="1400" dirty="0">
                <a:hlinkClick r:id="rId3">
                  <a:extLst>
                    <a:ext uri="{A12FA001-AC4F-418D-AE19-62706E023703}">
                      <ahyp:hlinkClr xmlns:ahyp="http://schemas.microsoft.com/office/drawing/2018/hyperlinkcolor" val="tx"/>
                    </a:ext>
                  </a:extLst>
                </a:hlinkClick>
              </a:rPr>
              <a:t>2013</a:t>
            </a:r>
            <a:r>
              <a:rPr lang="en-US" sz="1400" dirty="0"/>
              <a:t>; Meier </a:t>
            </a:r>
            <a:r>
              <a:rPr lang="en-US" sz="1400" i="1" dirty="0"/>
              <a:t>et al.</a:t>
            </a:r>
            <a:r>
              <a:rPr lang="en-US" sz="1400" dirty="0"/>
              <a:t>, </a:t>
            </a:r>
            <a:r>
              <a:rPr lang="en-US" sz="1400" dirty="0">
                <a:hlinkClick r:id="rId4">
                  <a:extLst>
                    <a:ext uri="{A12FA001-AC4F-418D-AE19-62706E023703}">
                      <ahyp:hlinkClr xmlns:ahyp="http://schemas.microsoft.com/office/drawing/2018/hyperlinkcolor" val="tx"/>
                    </a:ext>
                  </a:extLst>
                </a:hlinkClick>
              </a:rPr>
              <a:t>2017</a:t>
            </a:r>
            <a:r>
              <a:rPr lang="en-US" sz="1400" dirty="0"/>
              <a:t>) temporally averaged from 0000 UTC 21 September to 1800 UTC 31 October 2014</a:t>
            </a:r>
          </a:p>
        </p:txBody>
      </p:sp>
      <p:sp>
        <p:nvSpPr>
          <p:cNvPr id="2" name="TextBox 1">
            <a:extLst>
              <a:ext uri="{FF2B5EF4-FFF2-40B4-BE49-F238E27FC236}">
                <a16:creationId xmlns:a16="http://schemas.microsoft.com/office/drawing/2014/main" id="{148CF252-4525-30D9-BCDA-8FAB8EC928F0}"/>
              </a:ext>
            </a:extLst>
          </p:cNvPr>
          <p:cNvSpPr txBox="1"/>
          <p:nvPr/>
        </p:nvSpPr>
        <p:spPr>
          <a:xfrm>
            <a:off x="8301219" y="4528774"/>
            <a:ext cx="3479868" cy="1477328"/>
          </a:xfrm>
          <a:prstGeom prst="rect">
            <a:avLst/>
          </a:prstGeom>
          <a:noFill/>
        </p:spPr>
        <p:txBody>
          <a:bodyPr wrap="square" rtlCol="0">
            <a:spAutoFit/>
          </a:bodyPr>
          <a:lstStyle/>
          <a:p>
            <a:pPr algn="ctr"/>
            <a:r>
              <a:rPr lang="en-US" dirty="0">
                <a:solidFill>
                  <a:srgbClr val="FFC000"/>
                </a:solidFill>
              </a:rPr>
              <a:t>Assimilation of cloud-cleared radiances makes the low-mid troposphere slightly cooler over the Arctic region, roughly in correspondence to sea ice.</a:t>
            </a:r>
          </a:p>
        </p:txBody>
      </p:sp>
    </p:spTree>
    <p:extLst>
      <p:ext uri="{BB962C8B-B14F-4D97-AF65-F5344CB8AC3E}">
        <p14:creationId xmlns:p14="http://schemas.microsoft.com/office/powerpoint/2010/main" val="15922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829F2D-20A9-1B43-80B6-2C6D9CA2B92C}"/>
              </a:ext>
            </a:extLst>
          </p:cNvPr>
          <p:cNvPicPr>
            <a:picLocks noChangeAspect="1"/>
          </p:cNvPicPr>
          <p:nvPr/>
        </p:nvPicPr>
        <p:blipFill rotWithShape="1">
          <a:blip r:embed="rId2"/>
          <a:srcRect l="16127" r="7336" b="5450"/>
          <a:stretch/>
        </p:blipFill>
        <p:spPr>
          <a:xfrm>
            <a:off x="239842" y="192791"/>
            <a:ext cx="6220919" cy="6148049"/>
          </a:xfrm>
          <a:prstGeom prst="rect">
            <a:avLst/>
          </a:prstGeom>
        </p:spPr>
      </p:pic>
      <p:sp>
        <p:nvSpPr>
          <p:cNvPr id="4" name="TextBox 3">
            <a:extLst>
              <a:ext uri="{FF2B5EF4-FFF2-40B4-BE49-F238E27FC236}">
                <a16:creationId xmlns:a16="http://schemas.microsoft.com/office/drawing/2014/main" id="{5CE64C0A-9EAD-C244-BC0B-E912E0089E69}"/>
              </a:ext>
            </a:extLst>
          </p:cNvPr>
          <p:cNvSpPr txBox="1"/>
          <p:nvPr/>
        </p:nvSpPr>
        <p:spPr>
          <a:xfrm>
            <a:off x="6848809" y="1064301"/>
            <a:ext cx="3164621" cy="1600438"/>
          </a:xfrm>
          <a:prstGeom prst="rect">
            <a:avLst/>
          </a:prstGeom>
          <a:noFill/>
        </p:spPr>
        <p:txBody>
          <a:bodyPr wrap="square" rtlCol="0">
            <a:spAutoFit/>
          </a:bodyPr>
          <a:lstStyle/>
          <a:p>
            <a:r>
              <a:rPr lang="en-US" sz="1400" dirty="0"/>
              <a:t>500 hPa geopotential height difference for CLD3 minus RAD (shading) and RAD 500 hPa geopotential height (contours) temporally averaged in the analyses from 0000 UTC 21 September 2014 to 1800 UTC 31 October 2014</a:t>
            </a:r>
          </a:p>
        </p:txBody>
      </p:sp>
      <p:sp>
        <p:nvSpPr>
          <p:cNvPr id="6" name="TextBox 5">
            <a:extLst>
              <a:ext uri="{FF2B5EF4-FFF2-40B4-BE49-F238E27FC236}">
                <a16:creationId xmlns:a16="http://schemas.microsoft.com/office/drawing/2014/main" id="{5EDC7AD7-FD09-810F-2A99-B5F2E0540E2F}"/>
              </a:ext>
            </a:extLst>
          </p:cNvPr>
          <p:cNvSpPr txBox="1"/>
          <p:nvPr/>
        </p:nvSpPr>
        <p:spPr>
          <a:xfrm>
            <a:off x="7398542" y="4118467"/>
            <a:ext cx="3479868" cy="1477328"/>
          </a:xfrm>
          <a:prstGeom prst="rect">
            <a:avLst/>
          </a:prstGeom>
          <a:noFill/>
        </p:spPr>
        <p:txBody>
          <a:bodyPr wrap="square" rtlCol="0">
            <a:spAutoFit/>
          </a:bodyPr>
          <a:lstStyle/>
          <a:p>
            <a:pPr algn="ctr"/>
            <a:r>
              <a:rPr lang="en-US" dirty="0">
                <a:solidFill>
                  <a:srgbClr val="FFC000"/>
                </a:solidFill>
              </a:rPr>
              <a:t>The cooling consequent to the assimilation of cloud-cleared radiances causes a drop in mid-tropospheric geopotential height due to hydrostatic adjustment</a:t>
            </a:r>
          </a:p>
        </p:txBody>
      </p:sp>
    </p:spTree>
    <p:extLst>
      <p:ext uri="{BB962C8B-B14F-4D97-AF65-F5344CB8AC3E}">
        <p14:creationId xmlns:p14="http://schemas.microsoft.com/office/powerpoint/2010/main" val="202989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B8CE05-184E-3746-A782-AD8923613F20}"/>
              </a:ext>
            </a:extLst>
          </p:cNvPr>
          <p:cNvPicPr>
            <a:picLocks noChangeAspect="1"/>
          </p:cNvPicPr>
          <p:nvPr/>
        </p:nvPicPr>
        <p:blipFill>
          <a:blip r:embed="rId2"/>
          <a:stretch>
            <a:fillRect/>
          </a:stretch>
        </p:blipFill>
        <p:spPr>
          <a:xfrm>
            <a:off x="263160" y="177800"/>
            <a:ext cx="8128000" cy="6502400"/>
          </a:xfrm>
          <a:prstGeom prst="rect">
            <a:avLst/>
          </a:prstGeom>
        </p:spPr>
      </p:pic>
      <p:sp>
        <p:nvSpPr>
          <p:cNvPr id="4" name="Rectangle 3">
            <a:extLst>
              <a:ext uri="{FF2B5EF4-FFF2-40B4-BE49-F238E27FC236}">
                <a16:creationId xmlns:a16="http://schemas.microsoft.com/office/drawing/2014/main" id="{2EA52AF8-2D53-F348-AE4E-F16533F3B96F}"/>
              </a:ext>
            </a:extLst>
          </p:cNvPr>
          <p:cNvSpPr/>
          <p:nvPr/>
        </p:nvSpPr>
        <p:spPr>
          <a:xfrm>
            <a:off x="8391160" y="1509702"/>
            <a:ext cx="3537680" cy="1384995"/>
          </a:xfrm>
          <a:prstGeom prst="rect">
            <a:avLst/>
          </a:prstGeom>
        </p:spPr>
        <p:txBody>
          <a:bodyPr wrap="square">
            <a:spAutoFit/>
          </a:bodyPr>
          <a:lstStyle/>
          <a:p>
            <a:r>
              <a:rPr lang="en-US" sz="1400" dirty="0"/>
              <a:t>Time–height cross-section of temperature difference for CLD3 minus RAD analyses, </a:t>
            </a:r>
            <a:r>
              <a:rPr lang="en-US" sz="1400" u="sng" dirty="0"/>
              <a:t>averaged from 70°N poleward</a:t>
            </a:r>
            <a:r>
              <a:rPr lang="en-US" sz="1400" dirty="0"/>
              <a:t>. The black vertical lines denote the forecast period used to assess the skill (first part of Sep discarded for </a:t>
            </a:r>
            <a:r>
              <a:rPr lang="en-US" sz="1400" dirty="0" err="1"/>
              <a:t>spinup</a:t>
            </a:r>
            <a:r>
              <a:rPr lang="en-US" sz="1400" dirty="0"/>
              <a:t>)</a:t>
            </a:r>
          </a:p>
        </p:txBody>
      </p:sp>
      <p:sp>
        <p:nvSpPr>
          <p:cNvPr id="6" name="TextBox 5">
            <a:extLst>
              <a:ext uri="{FF2B5EF4-FFF2-40B4-BE49-F238E27FC236}">
                <a16:creationId xmlns:a16="http://schemas.microsoft.com/office/drawing/2014/main" id="{78C03501-5299-BE2D-FE0C-63161DCA4267}"/>
              </a:ext>
            </a:extLst>
          </p:cNvPr>
          <p:cNvSpPr txBox="1"/>
          <p:nvPr/>
        </p:nvSpPr>
        <p:spPr>
          <a:xfrm>
            <a:off x="8448972" y="4071574"/>
            <a:ext cx="3479868" cy="1754326"/>
          </a:xfrm>
          <a:prstGeom prst="rect">
            <a:avLst/>
          </a:prstGeom>
          <a:noFill/>
        </p:spPr>
        <p:txBody>
          <a:bodyPr wrap="square" rtlCol="0">
            <a:spAutoFit/>
          </a:bodyPr>
          <a:lstStyle/>
          <a:p>
            <a:pPr algn="ctr"/>
            <a:r>
              <a:rPr lang="en-US" dirty="0">
                <a:solidFill>
                  <a:srgbClr val="FFC000"/>
                </a:solidFill>
              </a:rPr>
              <a:t>The  cooling consequent to the assimilation of AIRS CCRs slopes downward with the progress of time from 800 </a:t>
            </a:r>
            <a:r>
              <a:rPr lang="en-US" dirty="0" err="1">
                <a:solidFill>
                  <a:srgbClr val="FFC000"/>
                </a:solidFill>
              </a:rPr>
              <a:t>hPa</a:t>
            </a:r>
            <a:r>
              <a:rPr lang="en-US" dirty="0">
                <a:solidFill>
                  <a:srgbClr val="FFC000"/>
                </a:solidFill>
              </a:rPr>
              <a:t> in early September to 900 </a:t>
            </a:r>
            <a:r>
              <a:rPr lang="en-US" dirty="0" err="1">
                <a:solidFill>
                  <a:srgbClr val="FFC000"/>
                </a:solidFill>
              </a:rPr>
              <a:t>hPa</a:t>
            </a:r>
            <a:r>
              <a:rPr lang="en-US" dirty="0">
                <a:solidFill>
                  <a:srgbClr val="FFC000"/>
                </a:solidFill>
              </a:rPr>
              <a:t> in early November </a:t>
            </a:r>
          </a:p>
        </p:txBody>
      </p:sp>
    </p:spTree>
    <p:extLst>
      <p:ext uri="{BB962C8B-B14F-4D97-AF65-F5344CB8AC3E}">
        <p14:creationId xmlns:p14="http://schemas.microsoft.com/office/powerpoint/2010/main" val="3753440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F8E1CC-B860-034D-9F30-41AE42941DCC}"/>
              </a:ext>
            </a:extLst>
          </p:cNvPr>
          <p:cNvPicPr>
            <a:picLocks noChangeAspect="1"/>
          </p:cNvPicPr>
          <p:nvPr/>
        </p:nvPicPr>
        <p:blipFill>
          <a:blip r:embed="rId2"/>
          <a:stretch>
            <a:fillRect/>
          </a:stretch>
        </p:blipFill>
        <p:spPr>
          <a:xfrm>
            <a:off x="143240" y="177800"/>
            <a:ext cx="8128000" cy="6502400"/>
          </a:xfrm>
          <a:prstGeom prst="rect">
            <a:avLst/>
          </a:prstGeom>
        </p:spPr>
      </p:pic>
      <p:sp>
        <p:nvSpPr>
          <p:cNvPr id="6" name="TextBox 5">
            <a:extLst>
              <a:ext uri="{FF2B5EF4-FFF2-40B4-BE49-F238E27FC236}">
                <a16:creationId xmlns:a16="http://schemas.microsoft.com/office/drawing/2014/main" id="{0384900B-7DE6-FC8D-F51D-9793E15EC527}"/>
              </a:ext>
            </a:extLst>
          </p:cNvPr>
          <p:cNvSpPr txBox="1"/>
          <p:nvPr/>
        </p:nvSpPr>
        <p:spPr>
          <a:xfrm>
            <a:off x="8413803" y="2571020"/>
            <a:ext cx="3479868" cy="2585323"/>
          </a:xfrm>
          <a:prstGeom prst="rect">
            <a:avLst/>
          </a:prstGeom>
          <a:noFill/>
        </p:spPr>
        <p:txBody>
          <a:bodyPr wrap="square" rtlCol="0">
            <a:spAutoFit/>
          </a:bodyPr>
          <a:lstStyle/>
          <a:p>
            <a:pPr algn="ctr"/>
            <a:r>
              <a:rPr lang="en-US" dirty="0">
                <a:solidFill>
                  <a:srgbClr val="FFC000"/>
                </a:solidFill>
              </a:rPr>
              <a:t>The increase in relative humidity between 800hPa and 600 </a:t>
            </a:r>
            <a:r>
              <a:rPr lang="en-US" dirty="0" err="1">
                <a:solidFill>
                  <a:srgbClr val="FFC000"/>
                </a:solidFill>
              </a:rPr>
              <a:t>hPa</a:t>
            </a:r>
            <a:r>
              <a:rPr lang="en-US" dirty="0">
                <a:solidFill>
                  <a:srgbClr val="FFC000"/>
                </a:solidFill>
              </a:rPr>
              <a:t> suggests an increased probability of low-level stratus clouds in the CLD3 experiment (compared to RAD), indicating that the cooling in the previous slide occurs below the cloud layer.</a:t>
            </a:r>
          </a:p>
        </p:txBody>
      </p:sp>
      <p:sp>
        <p:nvSpPr>
          <p:cNvPr id="2" name="Rectangle 1">
            <a:extLst>
              <a:ext uri="{FF2B5EF4-FFF2-40B4-BE49-F238E27FC236}">
                <a16:creationId xmlns:a16="http://schemas.microsoft.com/office/drawing/2014/main" id="{89C3923C-1B23-65FE-FB95-0025ED175F5F}"/>
              </a:ext>
            </a:extLst>
          </p:cNvPr>
          <p:cNvSpPr/>
          <p:nvPr/>
        </p:nvSpPr>
        <p:spPr>
          <a:xfrm>
            <a:off x="8663354" y="662767"/>
            <a:ext cx="2766646" cy="954107"/>
          </a:xfrm>
          <a:prstGeom prst="rect">
            <a:avLst/>
          </a:prstGeom>
        </p:spPr>
        <p:txBody>
          <a:bodyPr wrap="square">
            <a:spAutoFit/>
          </a:bodyPr>
          <a:lstStyle/>
          <a:p>
            <a:r>
              <a:rPr lang="en-US" sz="1400" dirty="0"/>
              <a:t>Time–height cross-section of specific humidity difference for CLD3 minus RAD analyses, </a:t>
            </a:r>
            <a:r>
              <a:rPr lang="en-US" sz="1400" u="sng" dirty="0"/>
              <a:t>averaged from 70°N poleward</a:t>
            </a:r>
            <a:r>
              <a:rPr lang="en-US" sz="1400" dirty="0"/>
              <a:t>. </a:t>
            </a:r>
          </a:p>
        </p:txBody>
      </p:sp>
    </p:spTree>
    <p:extLst>
      <p:ext uri="{BB962C8B-B14F-4D97-AF65-F5344CB8AC3E}">
        <p14:creationId xmlns:p14="http://schemas.microsoft.com/office/powerpoint/2010/main" val="3765159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B9FA68-5001-814D-B290-313F4DF1E833}"/>
              </a:ext>
            </a:extLst>
          </p:cNvPr>
          <p:cNvPicPr>
            <a:picLocks noChangeAspect="1"/>
          </p:cNvPicPr>
          <p:nvPr/>
        </p:nvPicPr>
        <p:blipFill rotWithShape="1">
          <a:blip r:embed="rId2"/>
          <a:srcRect l="9857" r="9918" b="4527"/>
          <a:stretch/>
        </p:blipFill>
        <p:spPr>
          <a:xfrm>
            <a:off x="974361" y="177800"/>
            <a:ext cx="6520722" cy="6208010"/>
          </a:xfrm>
          <a:prstGeom prst="rect">
            <a:avLst/>
          </a:prstGeom>
        </p:spPr>
      </p:pic>
      <p:sp>
        <p:nvSpPr>
          <p:cNvPr id="4" name="Rectangle 3">
            <a:extLst>
              <a:ext uri="{FF2B5EF4-FFF2-40B4-BE49-F238E27FC236}">
                <a16:creationId xmlns:a16="http://schemas.microsoft.com/office/drawing/2014/main" id="{0D3AE9A3-5CF1-6340-9ABD-56A136D87817}"/>
              </a:ext>
            </a:extLst>
          </p:cNvPr>
          <p:cNvSpPr/>
          <p:nvPr/>
        </p:nvSpPr>
        <p:spPr>
          <a:xfrm>
            <a:off x="7495083" y="1113417"/>
            <a:ext cx="4122294" cy="3693319"/>
          </a:xfrm>
          <a:prstGeom prst="rect">
            <a:avLst/>
          </a:prstGeom>
        </p:spPr>
        <p:txBody>
          <a:bodyPr wrap="square">
            <a:spAutoFit/>
          </a:bodyPr>
          <a:lstStyle/>
          <a:p>
            <a:r>
              <a:rPr lang="en-US" dirty="0"/>
              <a:t>Northern Hemisphere Extratropics (20°–80°N) 500 hPa geopotential height anomaly correlation for AIRS cloud-cleared experiment (CLD3) compared to AIRS clear-sky experiment (RAD), computed for the forecasts initialized from 21 September to 31 October 2014 (41 7-day forecasts). Forecast skill as a function of forecast time and CLD3 minus RAD forecast skill difference. The horizontal bars represent statistical significance</a:t>
            </a:r>
          </a:p>
        </p:txBody>
      </p:sp>
      <p:sp>
        <p:nvSpPr>
          <p:cNvPr id="6" name="TextBox 5">
            <a:extLst>
              <a:ext uri="{FF2B5EF4-FFF2-40B4-BE49-F238E27FC236}">
                <a16:creationId xmlns:a16="http://schemas.microsoft.com/office/drawing/2014/main" id="{EAC71A6E-78C9-D052-5AD6-D254A3773729}"/>
              </a:ext>
            </a:extLst>
          </p:cNvPr>
          <p:cNvSpPr txBox="1"/>
          <p:nvPr/>
        </p:nvSpPr>
        <p:spPr>
          <a:xfrm>
            <a:off x="7816296" y="4981750"/>
            <a:ext cx="3479868" cy="1200329"/>
          </a:xfrm>
          <a:prstGeom prst="rect">
            <a:avLst/>
          </a:prstGeom>
          <a:noFill/>
        </p:spPr>
        <p:txBody>
          <a:bodyPr wrap="square" rtlCol="0">
            <a:spAutoFit/>
          </a:bodyPr>
          <a:lstStyle/>
          <a:p>
            <a:pPr algn="ctr"/>
            <a:r>
              <a:rPr lang="en-US" dirty="0">
                <a:solidFill>
                  <a:srgbClr val="FFC000"/>
                </a:solidFill>
              </a:rPr>
              <a:t>Assimilation of CCRs positively impacts the skill for the entire period, but without reaching significance </a:t>
            </a:r>
          </a:p>
        </p:txBody>
      </p:sp>
    </p:spTree>
    <p:extLst>
      <p:ext uri="{BB962C8B-B14F-4D97-AF65-F5344CB8AC3E}">
        <p14:creationId xmlns:p14="http://schemas.microsoft.com/office/powerpoint/2010/main" val="194154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CD792-8CCB-FE4E-A285-738E35F152F0}"/>
              </a:ext>
            </a:extLst>
          </p:cNvPr>
          <p:cNvPicPr>
            <a:picLocks noChangeAspect="1"/>
          </p:cNvPicPr>
          <p:nvPr/>
        </p:nvPicPr>
        <p:blipFill>
          <a:blip r:embed="rId2"/>
          <a:stretch>
            <a:fillRect/>
          </a:stretch>
        </p:blipFill>
        <p:spPr>
          <a:xfrm>
            <a:off x="278151" y="177800"/>
            <a:ext cx="7529635" cy="6023708"/>
          </a:xfrm>
          <a:prstGeom prst="rect">
            <a:avLst/>
          </a:prstGeom>
        </p:spPr>
      </p:pic>
      <p:sp>
        <p:nvSpPr>
          <p:cNvPr id="4" name="Rectangle 3">
            <a:extLst>
              <a:ext uri="{FF2B5EF4-FFF2-40B4-BE49-F238E27FC236}">
                <a16:creationId xmlns:a16="http://schemas.microsoft.com/office/drawing/2014/main" id="{53B38A82-53D7-BB4F-8D22-F9132A7D42D8}"/>
              </a:ext>
            </a:extLst>
          </p:cNvPr>
          <p:cNvSpPr/>
          <p:nvPr/>
        </p:nvSpPr>
        <p:spPr>
          <a:xfrm>
            <a:off x="8382001" y="1326870"/>
            <a:ext cx="3810000" cy="2677656"/>
          </a:xfrm>
          <a:prstGeom prst="rect">
            <a:avLst/>
          </a:prstGeom>
        </p:spPr>
        <p:txBody>
          <a:bodyPr wrap="square">
            <a:spAutoFit/>
          </a:bodyPr>
          <a:lstStyle/>
          <a:p>
            <a:r>
              <a:rPr lang="en-US" sz="1400" dirty="0"/>
              <a:t>500 hPa geopotential height anomaly correlation for day 5 in the Northern Hemisphere Extratropics for RAD and CLD3 time series. Each dot is valid at the given date and is the value for a 5-day forecast, initialized at 0000 UTC 5 days prior. The horizontal lines indicate perfect anomaly correlation of 1.00 and the average anomaly correlation coefficient for each experiment. Blue circles indicate dates for which the RAD experiment suffered a drastic drop in skill which did not occur in the CLD3 experiment</a:t>
            </a:r>
          </a:p>
        </p:txBody>
      </p:sp>
      <p:sp>
        <p:nvSpPr>
          <p:cNvPr id="2" name="Up Arrow 1">
            <a:extLst>
              <a:ext uri="{FF2B5EF4-FFF2-40B4-BE49-F238E27FC236}">
                <a16:creationId xmlns:a16="http://schemas.microsoft.com/office/drawing/2014/main" id="{A00F630B-3D15-7D0C-7027-732073F1A935}"/>
              </a:ext>
            </a:extLst>
          </p:cNvPr>
          <p:cNvSpPr/>
          <p:nvPr/>
        </p:nvSpPr>
        <p:spPr>
          <a:xfrm>
            <a:off x="5780711" y="5122503"/>
            <a:ext cx="315289" cy="5528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F082746-ECA1-8112-3BFA-1C1659E0DC87}"/>
              </a:ext>
            </a:extLst>
          </p:cNvPr>
          <p:cNvSpPr txBox="1"/>
          <p:nvPr/>
        </p:nvSpPr>
        <p:spPr>
          <a:xfrm>
            <a:off x="8146428" y="4522338"/>
            <a:ext cx="3479868" cy="1200329"/>
          </a:xfrm>
          <a:prstGeom prst="rect">
            <a:avLst/>
          </a:prstGeom>
          <a:noFill/>
        </p:spPr>
        <p:txBody>
          <a:bodyPr wrap="square" rtlCol="0">
            <a:spAutoFit/>
          </a:bodyPr>
          <a:lstStyle/>
          <a:p>
            <a:pPr algn="ctr"/>
            <a:r>
              <a:rPr lang="en-US" dirty="0">
                <a:solidFill>
                  <a:srgbClr val="FF0000"/>
                </a:solidFill>
              </a:rPr>
              <a:t>However,</a:t>
            </a:r>
            <a:r>
              <a:rPr lang="en-US" dirty="0">
                <a:solidFill>
                  <a:srgbClr val="FFC000"/>
                </a:solidFill>
              </a:rPr>
              <a:t> there are isolated drops in skill </a:t>
            </a:r>
            <a:r>
              <a:rPr lang="en-US" dirty="0">
                <a:solidFill>
                  <a:srgbClr val="FF0000"/>
                </a:solidFill>
              </a:rPr>
              <a:t>(busted forecasts in RAD)</a:t>
            </a:r>
            <a:r>
              <a:rPr lang="en-US" dirty="0">
                <a:solidFill>
                  <a:srgbClr val="FFC000"/>
                </a:solidFill>
              </a:rPr>
              <a:t> that are the source of the improved skill in CLD3. </a:t>
            </a:r>
          </a:p>
        </p:txBody>
      </p:sp>
    </p:spTree>
    <p:extLst>
      <p:ext uri="{BB962C8B-B14F-4D97-AF65-F5344CB8AC3E}">
        <p14:creationId xmlns:p14="http://schemas.microsoft.com/office/powerpoint/2010/main" val="109154332"/>
      </p:ext>
    </p:extLst>
  </p:cSld>
  <p:clrMapOvr>
    <a:masterClrMapping/>
  </p:clrMapOvr>
</p:sld>
</file>

<file path=ppt/theme/theme1.xml><?xml version="1.0" encoding="utf-8"?>
<a:theme xmlns:a="http://schemas.openxmlformats.org/drawingml/2006/main" name="Office Theme">
  <a:themeElements>
    <a:clrScheme name="Custom 1">
      <a:dk1>
        <a:srgbClr val="FFFF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1293</Words>
  <Application>Microsoft Macintosh PowerPoint</Application>
  <PresentationFormat>Widescreen</PresentationFormat>
  <Paragraphs>51</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Focus on the Arctic Region </vt:lpstr>
      <vt:lpstr>Observing System Experiment to compare the impact of assimilating cloud-cleared radiances (CLD3) against the Control (RAD) which uses clear-sky radiances as in the operational setting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Sterling Spangler</dc:creator>
  <cp:lastModifiedBy>Reale, Oreste (GSFC-610.0)[SCIENCE SYSTEMS AND APPLICATIONS INC]</cp:lastModifiedBy>
  <cp:revision>91</cp:revision>
  <dcterms:created xsi:type="dcterms:W3CDTF">2017-09-25T14:06:05Z</dcterms:created>
  <dcterms:modified xsi:type="dcterms:W3CDTF">2022-04-20T16:25:29Z</dcterms:modified>
</cp:coreProperties>
</file>