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8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721"/>
  </p:normalViewPr>
  <p:slideViewPr>
    <p:cSldViewPr snapToGrid="0">
      <p:cViewPr varScale="1">
        <p:scale>
          <a:sx n="90" d="100"/>
          <a:sy n="90" d="100"/>
        </p:scale>
        <p:origin x="232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BE87B-38EC-5F42-B4DC-C4A057027F4C}" type="datetimeFigureOut">
              <a:rPr lang="en-US" smtClean="0"/>
              <a:t>3/22/22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EC583-F4B1-834B-9486-C22126F4F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3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BEC583-F4B1-834B-9486-C22126F4F1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7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870D-3742-7F47-8352-B64F413CEE9E}" type="datetime1">
              <a:rPr lang="en-US" smtClean="0"/>
              <a:t>3/22/22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490663"/>
            <a:ext cx="10515600" cy="4594225"/>
          </a:xfrm>
        </p:spPr>
        <p:txBody>
          <a:bodyPr/>
          <a:lstStyle/>
          <a:p>
            <a:pPr lvl="0"/>
            <a:r>
              <a:rPr lang="en-US"/>
              <a:t>Click to edit text.</a:t>
            </a:r>
          </a:p>
        </p:txBody>
      </p:sp>
    </p:spTree>
    <p:extLst>
      <p:ext uri="{BB962C8B-B14F-4D97-AF65-F5344CB8AC3E}">
        <p14:creationId xmlns:p14="http://schemas.microsoft.com/office/powerpoint/2010/main" val="70500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2F40E4BF-B6DD-9A4D-BBEE-8F255C02CDA2}" type="datetime1">
              <a:rPr lang="en-US" smtClean="0"/>
              <a:t>3/22/22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C656E-8942-9446-93FD-AA24187E7659}" type="datetime1">
              <a:rPr lang="en-US" smtClean="0"/>
              <a:t>3/22/22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35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and Subtitle Onl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ctr" anchorCtr="0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2D389-233E-E046-92FC-009E0AC74611}" type="datetime1">
              <a:rPr lang="en-US" smtClean="0"/>
              <a:t>3/22/22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4178" y="6445501"/>
            <a:ext cx="5297307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1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 and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490140"/>
            <a:ext cx="10515600" cy="4602163"/>
          </a:xfrm>
        </p:spPr>
        <p:txBody>
          <a:bodyPr/>
          <a:lstStyle/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7D2CE-CAE7-5246-9E82-1D8D5495368A}" type="datetime1">
              <a:rPr lang="en-US" smtClean="0"/>
              <a:t>3/22/22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61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23151" y="733778"/>
            <a:ext cx="3932237" cy="1134533"/>
          </a:xfrm>
        </p:spPr>
        <p:txBody>
          <a:bodyPr anchor="t" anchorCtr="0">
            <a:normAutofit/>
          </a:bodyPr>
          <a:lstStyle>
            <a:lvl1pPr algn="l">
              <a:defRPr sz="2000"/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75919" y="733778"/>
            <a:ext cx="6172200" cy="51352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1" y="1952978"/>
            <a:ext cx="3932237" cy="3916010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text.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3E794-D4F2-E64C-B3C8-2A8200A339D3}" type="datetime1">
              <a:rPr lang="en-US" smtClean="0"/>
              <a:t>3/22/22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40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text.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text.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A73F6-59C5-C94A-8E89-D2372A2165C4}" type="datetime1">
              <a:rPr lang="en-US" smtClean="0"/>
              <a:t>3/22/22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84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tiff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49786"/>
            <a:ext cx="10515600" cy="820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90140"/>
            <a:ext cx="10515600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388947"/>
            <a:ext cx="12192000" cy="46907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extBox 8"/>
          <p:cNvSpPr txBox="1"/>
          <p:nvPr userDrawn="1"/>
        </p:nvSpPr>
        <p:spPr>
          <a:xfrm>
            <a:off x="1353099" y="6464945"/>
            <a:ext cx="2581079" cy="2354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900" b="1" i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Global Modeling</a:t>
            </a:r>
            <a:r>
              <a:rPr lang="en-US" sz="900" b="1" i="0" baseline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 </a:t>
            </a:r>
            <a:r>
              <a:rPr lang="en-US" sz="900" b="1" i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and</a:t>
            </a:r>
            <a:r>
              <a:rPr lang="en-US" sz="900" b="1" i="0" baseline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 </a:t>
            </a:r>
            <a:r>
              <a:rPr lang="en-US" sz="900" b="1" i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Assimilation Office</a:t>
            </a:r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gmao.gsfc.nasa.gov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14666" y="6440922"/>
            <a:ext cx="5672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8D1E3-1DAE-664E-B350-75CA63E753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33378" y="6440922"/>
            <a:ext cx="12248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2B1C9-988B-6944-B85A-D3B4A7D1FDF9}" type="datetime1">
              <a:rPr lang="en-US" smtClean="0"/>
              <a:t>3/22/22</a:t>
            </a:fld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43107" y="127916"/>
            <a:ext cx="3571124" cy="308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35844" tIns="67921" rIns="135844" bIns="67921"/>
          <a:lstStyle>
            <a:lvl1pPr defTabSz="1019175">
              <a:defRPr sz="4000">
                <a:solidFill>
                  <a:srgbClr val="939BA8"/>
                </a:solidFill>
                <a:latin typeface="Arial" charset="0"/>
              </a:defRPr>
            </a:lvl1pPr>
            <a:lvl2pPr defTabSz="1019175">
              <a:defRPr sz="4000">
                <a:solidFill>
                  <a:srgbClr val="939BA8"/>
                </a:solidFill>
                <a:latin typeface="Arial" charset="0"/>
              </a:defRPr>
            </a:lvl2pPr>
            <a:lvl3pPr defTabSz="1019175">
              <a:defRPr sz="4000">
                <a:solidFill>
                  <a:srgbClr val="939BA8"/>
                </a:solidFill>
                <a:latin typeface="Arial" charset="0"/>
              </a:defRPr>
            </a:lvl3pPr>
            <a:lvl4pPr defTabSz="1019175">
              <a:defRPr sz="4000">
                <a:solidFill>
                  <a:srgbClr val="939BA8"/>
                </a:solidFill>
                <a:latin typeface="Arial" charset="0"/>
              </a:defRPr>
            </a:lvl4pPr>
            <a:lvl5pPr defTabSz="1019175">
              <a:defRPr sz="4000">
                <a:solidFill>
                  <a:srgbClr val="939BA8"/>
                </a:solidFill>
                <a:latin typeface="Arial" charset="0"/>
              </a:defRPr>
            </a:lvl5pPr>
            <a:lvl6pPr marL="4572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6pPr>
            <a:lvl7pPr marL="9144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7pPr>
            <a:lvl8pPr marL="13716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8pPr>
            <a:lvl9pPr marL="18288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933" b="0" i="0">
                <a:solidFill>
                  <a:schemeClr val="tx1">
                    <a:lumMod val="65000"/>
                  </a:schemeClr>
                </a:solidFill>
                <a:ea typeface="Arial Regular" charset="0"/>
              </a:rPr>
              <a:t>National Aeronautics and Space Administration</a:t>
            </a:r>
          </a:p>
        </p:txBody>
      </p:sp>
      <p:pic>
        <p:nvPicPr>
          <p:cNvPr id="13" name="Picture 25" descr="NASA insigniaCMYK"/>
          <p:cNvPicPr preferRelativeResize="0"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58222" y="127907"/>
            <a:ext cx="575446" cy="481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204719" y="6465698"/>
            <a:ext cx="1038865" cy="266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51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8" r:id="rId2"/>
    <p:sldLayoutId id="2147483655" r:id="rId3"/>
    <p:sldLayoutId id="2147483649" r:id="rId4"/>
    <p:sldLayoutId id="2147483650" r:id="rId5"/>
    <p:sldLayoutId id="2147483657" r:id="rId6"/>
    <p:sldLayoutId id="2147483652" r:id="rId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B0F0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19431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51510" indent="-19431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91590" indent="-19431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634490" indent="-17145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x.doi.org/10.1002/qj.4166" TargetMode="External"/><Relationship Id="rId2" Type="http://schemas.openxmlformats.org/officeDocument/2006/relationships/hyperlink" Target="http://dx.doi.org/10.1175/waf-d-17-0175.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96613" y="2628900"/>
            <a:ext cx="6990000" cy="367868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Reale, O., E. McGrath-Spangler,  W. McCarty,  D. Holdaway, R, </a:t>
            </a:r>
            <a:r>
              <a:rPr lang="en-US" sz="1800" dirty="0" err="1">
                <a:solidFill>
                  <a:srgbClr val="FFFFFF"/>
                </a:solidFill>
              </a:rPr>
              <a:t>Gelaro</a:t>
            </a:r>
            <a:r>
              <a:rPr lang="en-US" sz="1800" dirty="0">
                <a:solidFill>
                  <a:srgbClr val="FFFFFF"/>
                </a:solidFill>
              </a:rPr>
              <a:t>, 2018: Impact of adaptively thinned AIRS cloud-cleared radiances on tropical cyclone representation in a global data assimilation and forecast system. </a:t>
            </a:r>
            <a:r>
              <a:rPr lang="en-US" sz="1800" i="1" dirty="0">
                <a:solidFill>
                  <a:srgbClr val="FFFFFF"/>
                </a:solidFill>
              </a:rPr>
              <a:t>Weather and Forecasting, 33, 908-931.</a:t>
            </a:r>
            <a:r>
              <a:rPr lang="en-US" sz="1800" dirty="0"/>
              <a:t>  [</a:t>
            </a:r>
            <a:r>
              <a:rPr lang="en-US" sz="1800" dirty="0">
                <a:hlinkClick r:id="rId2"/>
              </a:rPr>
              <a:t>10.1175/waf-d-17-0175.1</a:t>
            </a:r>
            <a:r>
              <a:rPr lang="en-US" sz="1800" dirty="0"/>
              <a:t>]</a:t>
            </a:r>
            <a:endParaRPr lang="en-US" sz="1800" i="1" dirty="0">
              <a:solidFill>
                <a:srgbClr val="FFFFFF"/>
              </a:solidFill>
            </a:endParaRP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FFFFFF"/>
                </a:solidFill>
              </a:rPr>
              <a:t>McGrath-Spangler,  E., M. </a:t>
            </a:r>
            <a:r>
              <a:rPr lang="en-US" sz="1800" dirty="0" err="1">
                <a:solidFill>
                  <a:srgbClr val="FFFFFF"/>
                </a:solidFill>
              </a:rPr>
              <a:t>Ganeshan</a:t>
            </a:r>
            <a:r>
              <a:rPr lang="en-US" sz="1800" dirty="0">
                <a:solidFill>
                  <a:srgbClr val="FFFFFF"/>
                </a:solidFill>
              </a:rPr>
              <a:t>, O. Reale, O.,N. </a:t>
            </a:r>
            <a:r>
              <a:rPr lang="en-US" sz="1800" dirty="0" err="1">
                <a:solidFill>
                  <a:srgbClr val="FFFFFF"/>
                </a:solidFill>
              </a:rPr>
              <a:t>Boukachaba</a:t>
            </a:r>
            <a:r>
              <a:rPr lang="en-US" sz="1800" dirty="0">
                <a:solidFill>
                  <a:srgbClr val="FFFFFF"/>
                </a:solidFill>
              </a:rPr>
              <a:t>, W. McCarty, R. </a:t>
            </a:r>
            <a:r>
              <a:rPr lang="en-US" sz="1800" dirty="0" err="1">
                <a:solidFill>
                  <a:srgbClr val="FFFFFF"/>
                </a:solidFill>
              </a:rPr>
              <a:t>Gelaro</a:t>
            </a:r>
            <a:r>
              <a:rPr lang="en-US" sz="1800" dirty="0">
                <a:solidFill>
                  <a:srgbClr val="FFFFFF"/>
                </a:solidFill>
              </a:rPr>
              <a:t>, 2021:  </a:t>
            </a:r>
            <a:r>
              <a:rPr lang="en-US" sz="1800" dirty="0"/>
              <a:t>"Sensitivity of low tropospheric Arctic temperatures to assimilation of AIRS cloud‐cleared radiances: Impact on mid‐latitude waves." </a:t>
            </a:r>
            <a:r>
              <a:rPr lang="en-US" sz="1800" i="1" dirty="0"/>
              <a:t>Quarterly Journal of the Royal Meteorological Society</a:t>
            </a:r>
            <a:r>
              <a:rPr lang="en-US" sz="1800" dirty="0"/>
              <a:t>, </a:t>
            </a:r>
            <a:r>
              <a:rPr lang="en-US" sz="1800" b="1" dirty="0"/>
              <a:t>147 (741):</a:t>
            </a:r>
            <a:r>
              <a:rPr lang="en-US" sz="1800" dirty="0"/>
              <a:t>4032-4047 [</a:t>
            </a:r>
            <a:r>
              <a:rPr lang="en-US" sz="1800" dirty="0">
                <a:hlinkClick r:id="rId3"/>
              </a:rPr>
              <a:t>10.1002/qj.4166</a:t>
            </a:r>
            <a:r>
              <a:rPr lang="en-US" sz="1800" dirty="0"/>
              <a:t>]</a:t>
            </a:r>
            <a:endParaRPr lang="en-US" sz="1800" i="1" dirty="0">
              <a:solidFill>
                <a:srgbClr val="FFFFFF"/>
              </a:solidFill>
            </a:endParaRPr>
          </a:p>
          <a:p>
            <a:pPr algn="l">
              <a:lnSpc>
                <a:spcPct val="100000"/>
              </a:lnSpc>
            </a:pPr>
            <a:endParaRPr lang="en-US" sz="1800" i="1" dirty="0">
              <a:solidFill>
                <a:srgbClr val="FFC000"/>
              </a:solidFill>
            </a:endParaRPr>
          </a:p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3E9503E-38D9-7148-9197-FF4DAB0DFA4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19"/>
          <a:stretch/>
        </p:blipFill>
        <p:spPr>
          <a:xfrm>
            <a:off x="7380049" y="2466864"/>
            <a:ext cx="1994039" cy="1833531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3590E4-41FA-6444-974A-D24ECAAA5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1</a:t>
            </a:fld>
            <a:endParaRPr lang="en-US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A9055E1-FCF4-4C41-9ECE-162FA7EDE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221"/>
            <a:ext cx="10515600" cy="820208"/>
          </a:xfrm>
        </p:spPr>
        <p:txBody>
          <a:bodyPr>
            <a:normAutofit/>
          </a:bodyPr>
          <a:lstStyle/>
          <a:p>
            <a:r>
              <a:rPr lang="en-US" sz="3200" dirty="0"/>
              <a:t>Previous Work/Background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B57E31-058D-414F-ADB0-E1D27017079C}"/>
              </a:ext>
            </a:extLst>
          </p:cNvPr>
          <p:cNvSpPr txBox="1"/>
          <p:nvPr/>
        </p:nvSpPr>
        <p:spPr>
          <a:xfrm>
            <a:off x="196613" y="919180"/>
            <a:ext cx="117987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Past work performed under </a:t>
            </a:r>
            <a:r>
              <a:rPr lang="en-US" dirty="0">
                <a:solidFill>
                  <a:srgbClr val="FFC000"/>
                </a:solidFill>
              </a:rPr>
              <a:t>predecessor</a:t>
            </a:r>
            <a:r>
              <a:rPr lang="en-US" dirty="0"/>
              <a:t> Grant 80NSSC18K0927 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en-US" dirty="0">
                <a:solidFill>
                  <a:srgbClr val="0070C0"/>
                </a:solidFill>
              </a:rPr>
              <a:t>PI: Oreste Reale</a:t>
            </a:r>
            <a:r>
              <a:rPr lang="en-US" dirty="0"/>
              <a:t>) demonstrated that the operational use of </a:t>
            </a:r>
            <a:r>
              <a:rPr lang="en-US" dirty="0">
                <a:solidFill>
                  <a:srgbClr val="FFC000"/>
                </a:solidFill>
              </a:rPr>
              <a:t>AIRS</a:t>
            </a:r>
            <a:r>
              <a:rPr lang="en-US" dirty="0"/>
              <a:t> clear-sky radiances was suboptimal. Assimilation of cloud-cleared radiances  improves the representation of tropical cyclones </a:t>
            </a:r>
            <a:r>
              <a:rPr lang="en-US" dirty="0">
                <a:solidFill>
                  <a:srgbClr val="FFC000"/>
                </a:solidFill>
              </a:rPr>
              <a:t>(Reale et al. 2018)</a:t>
            </a:r>
            <a:r>
              <a:rPr lang="en-US" dirty="0"/>
              <a:t> and the representation of the low-tropospheric thermal structure of the Arctic </a:t>
            </a:r>
            <a:r>
              <a:rPr lang="en-US" dirty="0">
                <a:solidFill>
                  <a:srgbClr val="FFC000"/>
                </a:solidFill>
              </a:rPr>
              <a:t>(McGrath-Spangler et al. 2021) </a:t>
            </a:r>
            <a:r>
              <a:rPr lang="en-US" dirty="0"/>
              <a:t>which led to improved midlatitude forecasts. In addition, the team ported and customized the AIRS cloud-clearing algorithm on NCCS improving latency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37BAD29-26E9-1C49-86B7-F974B63E7C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01225" y="3791988"/>
            <a:ext cx="2194162" cy="251559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21661DF-9895-2F40-8099-9A1DFE8E21B6}"/>
              </a:ext>
            </a:extLst>
          </p:cNvPr>
          <p:cNvSpPr txBox="1"/>
          <p:nvPr/>
        </p:nvSpPr>
        <p:spPr>
          <a:xfrm>
            <a:off x="9251670" y="2364320"/>
            <a:ext cx="27029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C000"/>
                </a:solidFill>
              </a:rPr>
              <a:t>Improvement on the representation of Hurricane Gonzalo (Reale et al.2018) consequent to assimilation of adaptively thinned cloud-cleared radiances</a:t>
            </a:r>
            <a:endParaRPr lang="en-US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2783D1-A164-B548-B69C-7E3E36054FE8}"/>
              </a:ext>
            </a:extLst>
          </p:cNvPr>
          <p:cNvSpPr txBox="1"/>
          <p:nvPr/>
        </p:nvSpPr>
        <p:spPr>
          <a:xfrm>
            <a:off x="7607063" y="4389686"/>
            <a:ext cx="219416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C000"/>
                </a:solidFill>
              </a:rPr>
              <a:t>Improved coverage from cloud-cleared compared to clear-sky radiances over the Arctic (McGrath-Spangler et al. 2021) reduces forecast error growth</a:t>
            </a:r>
          </a:p>
        </p:txBody>
      </p:sp>
    </p:spTree>
    <p:extLst>
      <p:ext uri="{BB962C8B-B14F-4D97-AF65-F5344CB8AC3E}">
        <p14:creationId xmlns:p14="http://schemas.microsoft.com/office/powerpoint/2010/main" val="1745739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C4FF16D-D30E-4444-9562-186EEC8AD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1" y="542745"/>
            <a:ext cx="11388437" cy="183459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dirty="0">
                <a:solidFill>
                  <a:schemeClr val="bg1"/>
                </a:solidFill>
              </a:rPr>
              <a:t>New</a:t>
            </a:r>
            <a:r>
              <a:rPr lang="en-US" sz="1800" dirty="0">
                <a:solidFill>
                  <a:srgbClr val="FFC000"/>
                </a:solidFill>
              </a:rPr>
              <a:t> selected </a:t>
            </a:r>
            <a:r>
              <a:rPr lang="en-US" sz="1800" dirty="0">
                <a:solidFill>
                  <a:schemeClr val="bg1"/>
                </a:solidFill>
              </a:rPr>
              <a:t>proposal:</a:t>
            </a:r>
            <a:br>
              <a:rPr lang="en-US" sz="2400" dirty="0"/>
            </a:br>
            <a:r>
              <a:rPr lang="en-US" sz="2400" dirty="0"/>
              <a:t>USING AIRS AND CRIS RADIANCES IN AREAS AFFECTED BY CLOUDS TO BETTER UNDERSTAND PROCESSES</a:t>
            </a:r>
            <a:br>
              <a:rPr lang="en-US" sz="2400" dirty="0"/>
            </a:br>
            <a:r>
              <a:rPr lang="en-US" sz="2400" dirty="0"/>
              <a:t>AFFECTING TROPICAL CYCLONE STRUCTURE IN A GLOBAL DATA ASSIMILATION AND FORECASTING FRAMEWORK.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50D5CF7-025F-B841-803F-08CEF6F85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591" y="2517570"/>
            <a:ext cx="9845909" cy="102573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200" dirty="0"/>
              <a:t>PI: </a:t>
            </a:r>
            <a:r>
              <a:rPr lang="en-US" sz="2200" dirty="0">
                <a:solidFill>
                  <a:srgbClr val="FFC000"/>
                </a:solidFill>
              </a:rPr>
              <a:t>Oreste Reale</a:t>
            </a:r>
            <a:r>
              <a:rPr lang="en-US" sz="2200" baseline="30000" dirty="0">
                <a:solidFill>
                  <a:srgbClr val="FFC000"/>
                </a:solidFill>
              </a:rPr>
              <a:t>1,2</a:t>
            </a:r>
            <a:r>
              <a:rPr lang="en-US" sz="2200" dirty="0">
                <a:solidFill>
                  <a:srgbClr val="FFC000"/>
                </a:solidFill>
              </a:rPr>
              <a:t>,  </a:t>
            </a:r>
            <a:r>
              <a:rPr lang="en-US" sz="2200" dirty="0" err="1"/>
              <a:t>Co:Is</a:t>
            </a:r>
            <a:r>
              <a:rPr lang="en-US" sz="2200" dirty="0"/>
              <a:t> </a:t>
            </a:r>
            <a:r>
              <a:rPr lang="en-US" sz="2200" dirty="0">
                <a:solidFill>
                  <a:srgbClr val="FFC000"/>
                </a:solidFill>
              </a:rPr>
              <a:t>Erica McGrath-Spangler</a:t>
            </a:r>
            <a:r>
              <a:rPr lang="en-US" sz="2200" baseline="30000" dirty="0">
                <a:solidFill>
                  <a:srgbClr val="FFC000"/>
                </a:solidFill>
              </a:rPr>
              <a:t>2,3</a:t>
            </a:r>
            <a:r>
              <a:rPr lang="en-US" sz="2200" dirty="0">
                <a:solidFill>
                  <a:srgbClr val="FFC000"/>
                </a:solidFill>
              </a:rPr>
              <a:t>, Manisha Ganeshan</a:t>
            </a:r>
            <a:r>
              <a:rPr lang="en-US" sz="2200" baseline="30000" dirty="0">
                <a:solidFill>
                  <a:srgbClr val="FFC000"/>
                </a:solidFill>
              </a:rPr>
              <a:t>2,3</a:t>
            </a:r>
            <a:r>
              <a:rPr lang="en-US" sz="2200" dirty="0">
                <a:solidFill>
                  <a:srgbClr val="FFC000"/>
                </a:solidFill>
              </a:rPr>
              <a:t>, </a:t>
            </a:r>
            <a:r>
              <a:rPr lang="en-US" sz="2200" dirty="0" err="1">
                <a:solidFill>
                  <a:srgbClr val="FFC000"/>
                </a:solidFill>
              </a:rPr>
              <a:t>Niama</a:t>
            </a:r>
            <a:r>
              <a:rPr lang="en-US" sz="2200" dirty="0">
                <a:solidFill>
                  <a:srgbClr val="FFC000"/>
                </a:solidFill>
              </a:rPr>
              <a:t> Boukachaba</a:t>
            </a:r>
            <a:r>
              <a:rPr lang="en-US" sz="2200" baseline="30000" dirty="0">
                <a:solidFill>
                  <a:srgbClr val="FFC000"/>
                </a:solidFill>
              </a:rPr>
              <a:t>2,3</a:t>
            </a:r>
            <a:r>
              <a:rPr lang="en-US" sz="2200" dirty="0">
                <a:solidFill>
                  <a:srgbClr val="FFC000"/>
                </a:solidFill>
              </a:rPr>
              <a:t>,   </a:t>
            </a:r>
            <a:r>
              <a:rPr lang="en-US" sz="2200" dirty="0" err="1">
                <a:solidFill>
                  <a:srgbClr val="FFC000"/>
                </a:solidFill>
              </a:rPr>
              <a:t>Yanqiu</a:t>
            </a:r>
            <a:r>
              <a:rPr lang="en-US" sz="2200" dirty="0">
                <a:solidFill>
                  <a:srgbClr val="FFC000"/>
                </a:solidFill>
              </a:rPr>
              <a:t> Zhu</a:t>
            </a:r>
            <a:r>
              <a:rPr lang="en-US" sz="2200" baseline="30000" dirty="0">
                <a:solidFill>
                  <a:srgbClr val="FFC000"/>
                </a:solidFill>
              </a:rPr>
              <a:t>2</a:t>
            </a:r>
            <a:r>
              <a:rPr lang="en-US" sz="2200" dirty="0">
                <a:solidFill>
                  <a:srgbClr val="FFC000"/>
                </a:solidFill>
              </a:rPr>
              <a:t>,  Ata Akbari Asanjan</a:t>
            </a:r>
            <a:r>
              <a:rPr lang="en-US" sz="2200" baseline="30000" dirty="0">
                <a:solidFill>
                  <a:srgbClr val="FFC000"/>
                </a:solidFill>
              </a:rPr>
              <a:t>4</a:t>
            </a:r>
            <a:endParaRPr lang="en-US" baseline="30000" dirty="0"/>
          </a:p>
          <a:p>
            <a:pPr algn="l">
              <a:lnSpc>
                <a:spcPct val="100000"/>
              </a:lnSpc>
              <a:spcBef>
                <a:spcPts val="500"/>
              </a:spcBef>
            </a:pPr>
            <a:r>
              <a:rPr lang="en-US" sz="1300" baseline="30000" dirty="0"/>
              <a:t>1</a:t>
            </a:r>
            <a:r>
              <a:rPr lang="en-US" sz="1300" dirty="0"/>
              <a:t>SSAI,  </a:t>
            </a:r>
            <a:r>
              <a:rPr lang="en-US" sz="1300" baseline="30000" dirty="0"/>
              <a:t>2</a:t>
            </a:r>
            <a:r>
              <a:rPr lang="en-US" sz="1300" dirty="0"/>
              <a:t>NASA GSFC, </a:t>
            </a:r>
            <a:r>
              <a:rPr lang="en-US" sz="1300" baseline="30000" dirty="0">
                <a:solidFill>
                  <a:srgbClr val="FFFFFF"/>
                </a:solidFill>
              </a:rPr>
              <a:t>3</a:t>
            </a:r>
            <a:r>
              <a:rPr lang="en-US" sz="1300" dirty="0"/>
              <a:t>MSU,  </a:t>
            </a:r>
            <a:r>
              <a:rPr lang="en-US" sz="1300" baseline="30000" dirty="0">
                <a:solidFill>
                  <a:srgbClr val="FFFFFF"/>
                </a:solidFill>
              </a:rPr>
              <a:t>4</a:t>
            </a:r>
            <a:r>
              <a:rPr lang="en-US" sz="1300" dirty="0">
                <a:solidFill>
                  <a:srgbClr val="FFFFFF"/>
                </a:solidFill>
              </a:rPr>
              <a:t>USRA</a:t>
            </a:r>
          </a:p>
          <a:p>
            <a:pPr algn="l">
              <a:lnSpc>
                <a:spcPct val="100000"/>
              </a:lnSpc>
              <a:spcBef>
                <a:spcPts val="500"/>
              </a:spcBef>
            </a:pPr>
            <a:endParaRPr lang="en-US" sz="1300" dirty="0"/>
          </a:p>
          <a:p>
            <a:pPr algn="l">
              <a:lnSpc>
                <a:spcPct val="100000"/>
              </a:lnSpc>
              <a:spcBef>
                <a:spcPts val="500"/>
              </a:spcBef>
            </a:pPr>
            <a:endParaRPr lang="en-US" sz="1300" dirty="0"/>
          </a:p>
          <a:p>
            <a:pPr algn="l">
              <a:lnSpc>
                <a:spcPct val="100000"/>
              </a:lnSpc>
              <a:spcBef>
                <a:spcPts val="500"/>
              </a:spcBef>
            </a:pPr>
            <a:endParaRPr lang="en-US" sz="1300" dirty="0">
              <a:cs typeface="Arial" panose="020B0604020202020204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AEA67C-FAB2-844C-9E3B-B7B83F7A7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2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6B772C-79FF-FF41-A257-25C50399AF57}"/>
              </a:ext>
            </a:extLst>
          </p:cNvPr>
          <p:cNvSpPr txBox="1"/>
          <p:nvPr/>
        </p:nvSpPr>
        <p:spPr>
          <a:xfrm>
            <a:off x="401781" y="3683532"/>
            <a:ext cx="11528281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B0F0"/>
                </a:solidFill>
              </a:rPr>
              <a:t>Planned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Applying same modifications to the </a:t>
            </a:r>
            <a:r>
              <a:rPr lang="en-US" sz="2400" b="1" dirty="0" err="1">
                <a:solidFill>
                  <a:schemeClr val="bg1"/>
                </a:solidFill>
              </a:rPr>
              <a:t>CrIS</a:t>
            </a:r>
            <a:r>
              <a:rPr lang="en-US" sz="2400" b="1" dirty="0">
                <a:solidFill>
                  <a:schemeClr val="bg1"/>
                </a:solidFill>
              </a:rPr>
              <a:t> cloud clearing algorithm (parallelize it, remove dependencies, customized selection of channels)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Explore new techniques for thinning to reduce the horizontal error correlation (TC-shaped domains for adaptive thinning)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Set the foundation for an all-sky IR assimilation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078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78B1F89695A648ADE9F5B1F3E0EEF2" ma:contentTypeVersion="6" ma:contentTypeDescription="Create a new document." ma:contentTypeScope="" ma:versionID="1a1819723d492737d765574f77b95fa1">
  <xsd:schema xmlns:xsd="http://www.w3.org/2001/XMLSchema" xmlns:xs="http://www.w3.org/2001/XMLSchema" xmlns:p="http://schemas.microsoft.com/office/2006/metadata/properties" xmlns:ns2="e698ca81-8296-4fdc-b75e-d1db1a500dd7" targetNamespace="http://schemas.microsoft.com/office/2006/metadata/properties" ma:root="true" ma:fieldsID="ed48084e24cdec1db65c6dd572309c21" ns2:_="">
    <xsd:import namespace="e698ca81-8296-4fdc-b75e-d1db1a500d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98ca81-8296-4fdc-b75e-d1db1a500d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37F5E9-B55B-40A7-BE6A-0E7C47B70AFD}">
  <ds:schemaRefs>
    <ds:schemaRef ds:uri="e698ca81-8296-4fdc-b75e-d1db1a500dd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83F59C1-7726-4A8F-A2AA-49E6EE8F19C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F24C44CC-7828-4247-B94E-E7FF31A6E8C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2104</TotalTime>
  <Words>375</Words>
  <Application>Microsoft Macintosh PowerPoint</Application>
  <PresentationFormat>Widescreen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Previous Work/Background</vt:lpstr>
      <vt:lpstr>New selected proposal: USING AIRS AND CRIS RADIANCES IN AREAS AFFECTED BY CLOUDS TO BETTER UNDERSTAND PROCESSES AFFECTING TROPICAL CYCLONE STRUCTURE IN A GLOBAL DATA ASSIMILATION AND FORECASTING FRAMEWORK.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Sterling Spangler</dc:creator>
  <cp:lastModifiedBy>Reale, Oreste (GSFC-610.0)[SCIENCE SYSTEMS AND APPLICATIONS INC]</cp:lastModifiedBy>
  <cp:revision>43</cp:revision>
  <dcterms:created xsi:type="dcterms:W3CDTF">2017-09-25T14:06:05Z</dcterms:created>
  <dcterms:modified xsi:type="dcterms:W3CDTF">2022-03-23T13:54:07Z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0x010100BD78B1F89695A648ADE9F5B1F3E0EEF2</vt:lpwstr>
  </property>
</Properties>
</file>