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63" r:id="rId2"/>
  </p:sldMasterIdLst>
  <p:notesMasterIdLst>
    <p:notesMasterId r:id="rId23"/>
  </p:notesMasterIdLst>
  <p:handoutMasterIdLst>
    <p:handoutMasterId r:id="rId24"/>
  </p:handoutMasterIdLst>
  <p:sldIdLst>
    <p:sldId id="665" r:id="rId3"/>
    <p:sldId id="670" r:id="rId4"/>
    <p:sldId id="773" r:id="rId5"/>
    <p:sldId id="1736" r:id="rId6"/>
    <p:sldId id="745" r:id="rId7"/>
    <p:sldId id="1731" r:id="rId8"/>
    <p:sldId id="1810" r:id="rId9"/>
    <p:sldId id="716" r:id="rId10"/>
    <p:sldId id="1883" r:id="rId11"/>
    <p:sldId id="1875" r:id="rId12"/>
    <p:sldId id="1876" r:id="rId13"/>
    <p:sldId id="1898" r:id="rId14"/>
    <p:sldId id="676" r:id="rId15"/>
    <p:sldId id="1740" r:id="rId16"/>
    <p:sldId id="1874" r:id="rId17"/>
    <p:sldId id="1894" r:id="rId18"/>
    <p:sldId id="1897" r:id="rId19"/>
    <p:sldId id="1877" r:id="rId20"/>
    <p:sldId id="1878" r:id="rId21"/>
    <p:sldId id="1746" r:id="rId22"/>
  </p:sldIdLst>
  <p:sldSz cx="9144000" cy="6858000" type="screen4x3"/>
  <p:notesSz cx="6858000" cy="9313863"/>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2A2"/>
    <a:srgbClr val="8FBDC8"/>
    <a:srgbClr val="77B8C3"/>
    <a:srgbClr val="C47500"/>
    <a:srgbClr val="D0E6EA"/>
    <a:srgbClr val="2859A5"/>
    <a:srgbClr val="0000F6"/>
    <a:srgbClr val="0000FF"/>
    <a:srgbClr val="4EA2B0"/>
    <a:srgbClr val="00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3899" autoAdjust="0"/>
  </p:normalViewPr>
  <p:slideViewPr>
    <p:cSldViewPr>
      <p:cViewPr varScale="1">
        <p:scale>
          <a:sx n="76" d="100"/>
          <a:sy n="76" d="100"/>
        </p:scale>
        <p:origin x="1819" y="62"/>
      </p:cViewPr>
      <p:guideLst>
        <p:guide orient="horz" pos="2160"/>
        <p:guide pos="2880"/>
      </p:guideLst>
    </p:cSldViewPr>
  </p:slideViewPr>
  <p:outlineViewPr>
    <p:cViewPr>
      <p:scale>
        <a:sx n="33" d="100"/>
        <a:sy n="33" d="100"/>
      </p:scale>
      <p:origin x="0" y="-30034"/>
    </p:cViewPr>
  </p:outlineViewPr>
  <p:notesTextViewPr>
    <p:cViewPr>
      <p:scale>
        <a:sx n="150" d="100"/>
        <a:sy n="15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89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6684" y="4423732"/>
            <a:ext cx="5024642" cy="4191317"/>
          </a:xfrm>
          <a:prstGeom prst="rect">
            <a:avLst/>
          </a:prstGeom>
          <a:noFill/>
          <a:ln w="12700">
            <a:noFill/>
            <a:miter lim="800000"/>
            <a:headEnd/>
            <a:tailEnd/>
          </a:ln>
          <a:effectLst/>
        </p:spPr>
        <p:txBody>
          <a:bodyPr vert="horz" wrap="square" lIns="93222" tIns="45791" rIns="93222" bIns="457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3" name="Rectangle 3"/>
          <p:cNvSpPr>
            <a:spLocks noGrp="1" noRot="1" noChangeAspect="1" noChangeArrowheads="1" noTextEdit="1"/>
          </p:cNvSpPr>
          <p:nvPr>
            <p:ph type="sldImg" idx="2"/>
          </p:nvPr>
        </p:nvSpPr>
        <p:spPr bwMode="auto">
          <a:xfrm>
            <a:off x="1111250" y="704850"/>
            <a:ext cx="4637088" cy="34798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865786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90625" y="703263"/>
            <a:ext cx="4625975" cy="3470275"/>
          </a:xfrm>
          <a:ln/>
        </p:spPr>
      </p:sp>
      <p:sp>
        <p:nvSpPr>
          <p:cNvPr id="24579"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227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684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90625" y="703263"/>
            <a:ext cx="4627563" cy="3470275"/>
          </a:xfrm>
          <a:ln/>
        </p:spPr>
      </p:sp>
      <p:sp>
        <p:nvSpPr>
          <p:cNvPr id="65539" name="Rectangle 3"/>
          <p:cNvSpPr>
            <a:spLocks noGrp="1" noChangeArrowheads="1"/>
          </p:cNvSpPr>
          <p:nvPr>
            <p:ph type="body" idx="1"/>
          </p:nvPr>
        </p:nvSpPr>
        <p:spPr>
          <a:xfrm>
            <a:off x="935038" y="4413250"/>
            <a:ext cx="5137150" cy="4178300"/>
          </a:xfrm>
          <a:noFill/>
          <a:ln w="9525"/>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90625" y="703263"/>
            <a:ext cx="4627563" cy="3470275"/>
          </a:xfrm>
          <a:ln/>
        </p:spPr>
      </p:sp>
      <p:sp>
        <p:nvSpPr>
          <p:cNvPr id="65539" name="Rectangle 3"/>
          <p:cNvSpPr>
            <a:spLocks noGrp="1" noChangeArrowheads="1"/>
          </p:cNvSpPr>
          <p:nvPr>
            <p:ph type="body" idx="1"/>
          </p:nvPr>
        </p:nvSpPr>
        <p:spPr>
          <a:xfrm>
            <a:off x="935038" y="4413250"/>
            <a:ext cx="5137150" cy="4178300"/>
          </a:xfrm>
          <a:noFill/>
          <a:ln w="9525"/>
        </p:spPr>
        <p:txBody>
          <a:bodyPr/>
          <a:lstStyle/>
          <a:p>
            <a:endParaRPr lang="en-US" dirty="0"/>
          </a:p>
        </p:txBody>
      </p:sp>
    </p:spTree>
    <p:extLst>
      <p:ext uri="{BB962C8B-B14F-4D97-AF65-F5344CB8AC3E}">
        <p14:creationId xmlns:p14="http://schemas.microsoft.com/office/powerpoint/2010/main" val="363309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4" y="8846262"/>
            <a:ext cx="2971800" cy="466012"/>
          </a:xfrm>
          <a:prstGeom prst="rect">
            <a:avLst/>
          </a:prstGeom>
        </p:spPr>
        <p:txBody>
          <a:bodyPr lIns="92153" tIns="46077" rIns="92153" bIns="46077"/>
          <a:lstStyle/>
          <a:p>
            <a:fld id="{77F4A9B1-7EEA-4477-BC43-158DAE8F50A9}" type="slidenum">
              <a:rPr lang="en-US" smtClean="0"/>
              <a:pPr/>
              <a:t>13</a:t>
            </a:fld>
            <a:endParaRPr lang="en-US"/>
          </a:p>
        </p:txBody>
      </p:sp>
    </p:spTree>
    <p:extLst>
      <p:ext uri="{BB962C8B-B14F-4D97-AF65-F5344CB8AC3E}">
        <p14:creationId xmlns:p14="http://schemas.microsoft.com/office/powerpoint/2010/main" val="329208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ftr" sz="quarter" idx="10"/>
          </p:nvPr>
        </p:nvSpPr>
        <p:spPr>
          <a:xfrm>
            <a:off x="3124200" y="6324600"/>
            <a:ext cx="3505200" cy="457200"/>
          </a:xfrm>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225425"/>
            <a:ext cx="1943100" cy="5832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9450" y="225425"/>
            <a:ext cx="5676900" cy="5832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25425"/>
            <a:ext cx="6096000" cy="1066800"/>
          </a:xfrm>
        </p:spPr>
        <p:txBody>
          <a:bodyPr/>
          <a:lstStyle/>
          <a:p>
            <a:r>
              <a:rPr lang="en-US"/>
              <a:t>Click to edit Master title style</a:t>
            </a:r>
          </a:p>
        </p:txBody>
      </p:sp>
      <p:sp>
        <p:nvSpPr>
          <p:cNvPr id="3" name="Table Placeholder 2"/>
          <p:cNvSpPr>
            <a:spLocks noGrp="1"/>
          </p:cNvSpPr>
          <p:nvPr>
            <p:ph type="tbl" idx="1"/>
          </p:nvPr>
        </p:nvSpPr>
        <p:spPr>
          <a:xfrm>
            <a:off x="679450" y="1943100"/>
            <a:ext cx="7772400" cy="4114800"/>
          </a:xfrm>
        </p:spPr>
        <p:txBody>
          <a:bodyPr/>
          <a:lstStyle/>
          <a:p>
            <a:pPr lvl="0"/>
            <a:endParaRPr lang="en-US" noProof="0" dirty="0"/>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ftr" sz="quarter" idx="10"/>
          </p:nvPr>
        </p:nvSpPr>
        <p:spPr>
          <a:xfrm>
            <a:off x="3124200" y="6324600"/>
            <a:ext cx="3505200" cy="457200"/>
          </a:xfrm>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3495469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xfrm>
            <a:off x="3124200" y="6305764"/>
            <a:ext cx="3352800" cy="457200"/>
          </a:xfrm>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xfrm>
            <a:off x="304800" y="6305764"/>
            <a:ext cx="1905000" cy="381000"/>
          </a:xfrm>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2993132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xfrm>
            <a:off x="3124200" y="6324600"/>
            <a:ext cx="3429000" cy="457200"/>
          </a:xfrm>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421640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9450" y="1943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43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1084888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3891599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854388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13"/>
          <p:cNvSpPr>
            <a:spLocks noGrp="1" noChangeArrowheads="1"/>
          </p:cNvSpPr>
          <p:nvPr>
            <p:ph type="dt" sz="half" idx="11"/>
          </p:nvPr>
        </p:nvSpPr>
        <p:spPr>
          <a:xfrm>
            <a:off x="152400" y="6324600"/>
            <a:ext cx="1905000" cy="457200"/>
          </a:xfrm>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129618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xfrm>
            <a:off x="3124200" y="6305764"/>
            <a:ext cx="3352800" cy="457200"/>
          </a:xfrm>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xfrm>
            <a:off x="304800" y="6305764"/>
            <a:ext cx="1905000" cy="381000"/>
          </a:xfrm>
          <a:ln/>
        </p:spPr>
        <p:txBody>
          <a:bodyPr/>
          <a:lstStyle>
            <a:lvl1pPr>
              <a:defRPr/>
            </a:lvl1pPr>
          </a:lstStyle>
          <a:p>
            <a:pPr>
              <a:defRPr/>
            </a:pPr>
            <a:r>
              <a:rPr lang="en-US"/>
              <a:t>2/16/2022 </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414210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719291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2168282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225425"/>
            <a:ext cx="1943100" cy="5832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9450" y="225425"/>
            <a:ext cx="5676900" cy="5832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67421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25425"/>
            <a:ext cx="6096000" cy="1066800"/>
          </a:xfrm>
        </p:spPr>
        <p:txBody>
          <a:bodyPr/>
          <a:lstStyle/>
          <a:p>
            <a:r>
              <a:rPr lang="en-US"/>
              <a:t>Click to edit Master title style</a:t>
            </a:r>
          </a:p>
        </p:txBody>
      </p:sp>
      <p:sp>
        <p:nvSpPr>
          <p:cNvPr id="3" name="Table Placeholder 2"/>
          <p:cNvSpPr>
            <a:spLocks noGrp="1"/>
          </p:cNvSpPr>
          <p:nvPr>
            <p:ph type="tbl" idx="1"/>
          </p:nvPr>
        </p:nvSpPr>
        <p:spPr>
          <a:xfrm>
            <a:off x="679450" y="1943100"/>
            <a:ext cx="7772400" cy="4114800"/>
          </a:xfrm>
        </p:spPr>
        <p:txBody>
          <a:bodyPr/>
          <a:lstStyle/>
          <a:p>
            <a:pPr lvl="0"/>
            <a:endParaRPr lang="en-US" noProof="0" dirty="0"/>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extLst>
      <p:ext uri="{BB962C8B-B14F-4D97-AF65-F5344CB8AC3E}">
        <p14:creationId xmlns:p14="http://schemas.microsoft.com/office/powerpoint/2010/main" val="158694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xfrm>
            <a:off x="3124200" y="6324600"/>
            <a:ext cx="3429000" cy="457200"/>
          </a:xfrm>
          <a:ln/>
        </p:spPr>
        <p:txBody>
          <a:bodyPr/>
          <a:lstStyle>
            <a:lvl1pPr>
              <a:defRPr/>
            </a:lvl1pPr>
          </a:lstStyle>
          <a:p>
            <a:pPr>
              <a:defRPr/>
            </a:pPr>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9450" y="1943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943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13"/>
          <p:cNvSpPr>
            <a:spLocks noGrp="1" noChangeArrowheads="1"/>
          </p:cNvSpPr>
          <p:nvPr>
            <p:ph type="dt" sz="half" idx="11"/>
          </p:nvPr>
        </p:nvSpPr>
        <p:spPr>
          <a:xfrm>
            <a:off x="152400" y="6324600"/>
            <a:ext cx="1905000" cy="457200"/>
          </a:xfrm>
          <a:ln/>
        </p:spPr>
        <p:txBody>
          <a:bodyPr/>
          <a:lstStyle>
            <a:lvl1pPr>
              <a:defRPr/>
            </a:lvl1pPr>
          </a:lstStyle>
          <a:p>
            <a:pPr>
              <a:defRPr/>
            </a:pPr>
            <a:r>
              <a:rPr lang="en-US"/>
              <a:t>2/16/2022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3"/>
          <p:cNvSpPr>
            <a:spLocks noGrp="1" noChangeArrowheads="1"/>
          </p:cNvSpPr>
          <p:nvPr>
            <p:ph type="dt" sz="half" idx="11"/>
          </p:nvPr>
        </p:nvSpPr>
        <p:spPr>
          <a:ln/>
        </p:spPr>
        <p:txBody>
          <a:bodyPr/>
          <a:lstStyle>
            <a:lvl1pPr>
              <a:defRPr/>
            </a:lvl1pPr>
          </a:lstStyle>
          <a:p>
            <a:pPr>
              <a:defRPr/>
            </a:pPr>
            <a:r>
              <a:rPr lang="en-US"/>
              <a:t>2/16/2022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225425"/>
            <a:ext cx="6096000" cy="1066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79450" y="19431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44" name="Rectangle 4"/>
          <p:cNvSpPr>
            <a:spLocks noChangeArrowheads="1"/>
          </p:cNvSpPr>
          <p:nvPr/>
        </p:nvSpPr>
        <p:spPr bwMode="auto">
          <a:xfrm>
            <a:off x="153988" y="165100"/>
            <a:ext cx="8801100" cy="6480175"/>
          </a:xfrm>
          <a:prstGeom prst="rect">
            <a:avLst/>
          </a:prstGeom>
          <a:noFill/>
          <a:ln w="57150" cmpd="thinThick">
            <a:solidFill>
              <a:srgbClr val="000000"/>
            </a:solidFill>
            <a:miter lim="800000"/>
            <a:headEnd/>
            <a:tailEnd/>
          </a:ln>
          <a:effectLst/>
        </p:spPr>
        <p:txBody>
          <a:bodyPr wrap="none" anchor="ctr"/>
          <a:lstStyle/>
          <a:p>
            <a:pPr>
              <a:defRPr/>
            </a:pPr>
            <a:endParaRPr lang="en-US" dirty="0"/>
          </a:p>
        </p:txBody>
      </p:sp>
      <p:sp>
        <p:nvSpPr>
          <p:cNvPr id="368645" name="Line 5"/>
          <p:cNvSpPr>
            <a:spLocks noChangeShapeType="1"/>
          </p:cNvSpPr>
          <p:nvPr/>
        </p:nvSpPr>
        <p:spPr bwMode="auto">
          <a:xfrm flipH="1">
            <a:off x="177800" y="1358900"/>
            <a:ext cx="8724900" cy="0"/>
          </a:xfrm>
          <a:prstGeom prst="line">
            <a:avLst/>
          </a:prstGeom>
          <a:noFill/>
          <a:ln w="57150" cmpd="thinThick">
            <a:solidFill>
              <a:srgbClr val="000000"/>
            </a:solidFill>
            <a:round/>
            <a:headEnd/>
            <a:tailEnd/>
          </a:ln>
          <a:effectLst/>
        </p:spPr>
        <p:txBody>
          <a:bodyPr wrap="none" anchor="ctr"/>
          <a:lstStyle/>
          <a:p>
            <a:pPr>
              <a:defRPr/>
            </a:pPr>
            <a:endParaRPr lang="en-US" dirty="0"/>
          </a:p>
        </p:txBody>
      </p:sp>
      <p:sp>
        <p:nvSpPr>
          <p:cNvPr id="368647" name="Rectangle 7"/>
          <p:cNvSpPr>
            <a:spLocks noChangeArrowheads="1"/>
          </p:cNvSpPr>
          <p:nvPr/>
        </p:nvSpPr>
        <p:spPr bwMode="auto">
          <a:xfrm>
            <a:off x="7620000" y="6324600"/>
            <a:ext cx="1273175" cy="271463"/>
          </a:xfrm>
          <a:prstGeom prst="rect">
            <a:avLst/>
          </a:prstGeom>
          <a:noFill/>
          <a:ln w="12700">
            <a:noFill/>
            <a:miter lim="800000"/>
            <a:headEnd/>
            <a:tailEnd/>
          </a:ln>
          <a:effectLst/>
        </p:spPr>
        <p:txBody>
          <a:bodyPr lIns="90487" tIns="44450" rIns="90487" bIns="44450">
            <a:spAutoFit/>
          </a:bodyPr>
          <a:lstStyle/>
          <a:p>
            <a:pPr>
              <a:defRPr/>
            </a:pPr>
            <a:r>
              <a:rPr lang="en-US" sz="1200" dirty="0">
                <a:latin typeface="Times" pitchFamily="18" charset="0"/>
              </a:rPr>
              <a:t>                     </a:t>
            </a:r>
            <a:fld id="{2E158FB7-A64D-4DD8-85FE-2F488377349C}" type="slidenum">
              <a:rPr lang="en-US" sz="1200">
                <a:latin typeface="Times" pitchFamily="18" charset="0"/>
              </a:rPr>
              <a:pPr>
                <a:defRPr/>
              </a:pPr>
              <a:t>‹#›</a:t>
            </a:fld>
            <a:endParaRPr lang="en-US" sz="1200" dirty="0">
              <a:latin typeface="Times" pitchFamily="18" charset="0"/>
            </a:endParaRPr>
          </a:p>
        </p:txBody>
      </p:sp>
      <p:pic>
        <p:nvPicPr>
          <p:cNvPr id="2055" name="Picture 9" descr="NASALogo"/>
          <p:cNvPicPr>
            <a:picLocks noChangeAspect="1" noChangeArrowheads="1"/>
          </p:cNvPicPr>
          <p:nvPr/>
        </p:nvPicPr>
        <p:blipFill>
          <a:blip r:embed="rId14" cstate="print"/>
          <a:srcRect/>
          <a:stretch>
            <a:fillRect/>
          </a:stretch>
        </p:blipFill>
        <p:spPr bwMode="auto">
          <a:xfrm>
            <a:off x="7620000" y="228600"/>
            <a:ext cx="1066800" cy="1066800"/>
          </a:xfrm>
          <a:prstGeom prst="rect">
            <a:avLst/>
          </a:prstGeom>
          <a:noFill/>
          <a:ln w="9525">
            <a:noFill/>
            <a:miter lim="800000"/>
            <a:headEnd/>
            <a:tailEnd/>
          </a:ln>
        </p:spPr>
      </p:pic>
      <p:sp>
        <p:nvSpPr>
          <p:cNvPr id="368652" name="Rectangle 12"/>
          <p:cNvSpPr>
            <a:spLocks noGrp="1" noChangeArrowheads="1"/>
          </p:cNvSpPr>
          <p:nvPr>
            <p:ph type="ftr" sz="quarter" idx="3"/>
          </p:nvPr>
        </p:nvSpPr>
        <p:spPr bwMode="auto">
          <a:xfrm>
            <a:off x="3124200" y="63246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defRPr>
            </a:lvl1pPr>
          </a:lstStyle>
          <a:p>
            <a:pPr>
              <a:defRPr/>
            </a:pPr>
            <a:endParaRPr lang="en-US" dirty="0"/>
          </a:p>
        </p:txBody>
      </p:sp>
      <p:sp>
        <p:nvSpPr>
          <p:cNvPr id="368653" name="Rectangle 13"/>
          <p:cNvSpPr>
            <a:spLocks noGrp="1" noChangeArrowheads="1"/>
          </p:cNvSpPr>
          <p:nvPr>
            <p:ph type="dt" sz="half" idx="2"/>
          </p:nvPr>
        </p:nvSpPr>
        <p:spPr bwMode="auto">
          <a:xfrm>
            <a:off x="152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defRPr>
            </a:lvl1pPr>
          </a:lstStyle>
          <a:p>
            <a:pPr>
              <a:defRPr/>
            </a:pPr>
            <a:r>
              <a:rPr lang="en-US"/>
              <a:t>2/16/2022 </a:t>
            </a:r>
            <a:endParaRPr lang="en-US" dirty="0"/>
          </a:p>
        </p:txBody>
      </p:sp>
      <p:pic>
        <p:nvPicPr>
          <p:cNvPr id="2058" name="Picture 14"/>
          <p:cNvPicPr>
            <a:picLocks noChangeAspect="1" noChangeArrowheads="1"/>
          </p:cNvPicPr>
          <p:nvPr/>
        </p:nvPicPr>
        <p:blipFill>
          <a:blip r:embed="rId15" cstate="print"/>
          <a:srcRect/>
          <a:stretch>
            <a:fillRect/>
          </a:stretch>
        </p:blipFill>
        <p:spPr bwMode="auto">
          <a:xfrm>
            <a:off x="533400" y="304800"/>
            <a:ext cx="9906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b="1">
          <a:solidFill>
            <a:schemeClr val="tx1"/>
          </a:solidFill>
          <a:latin typeface="+mn-lt"/>
        </a:defRPr>
      </a:lvl2pPr>
      <a:lvl3pPr marL="1143000" indent="-228600" algn="l" rtl="0" eaLnBrk="0" fontAlgn="base" hangingPunct="0">
        <a:spcBef>
          <a:spcPct val="20000"/>
        </a:spcBef>
        <a:spcAft>
          <a:spcPct val="0"/>
        </a:spcAft>
        <a:buSzPct val="100000"/>
        <a:buChar char="»"/>
        <a:defRPr sz="1600">
          <a:solidFill>
            <a:schemeClr val="tx1"/>
          </a:solidFill>
          <a:latin typeface="+mn-lt"/>
        </a:defRPr>
      </a:lvl3pPr>
      <a:lvl4pPr marL="1600200" indent="-228600" algn="l" rtl="0" eaLnBrk="0" fontAlgn="base" hangingPunct="0">
        <a:spcBef>
          <a:spcPct val="20000"/>
        </a:spcBef>
        <a:spcAft>
          <a:spcPct val="0"/>
        </a:spcAft>
        <a:buSzPct val="100000"/>
        <a:buChar char="–"/>
        <a:defRPr sz="1400">
          <a:solidFill>
            <a:schemeClr val="tx1"/>
          </a:solidFill>
          <a:latin typeface="+mn-lt"/>
        </a:defRPr>
      </a:lvl4pPr>
      <a:lvl5pPr marL="2057400" indent="-228600" algn="l" rtl="0" eaLnBrk="0" fontAlgn="base" hangingPunct="0">
        <a:spcBef>
          <a:spcPct val="20000"/>
        </a:spcBef>
        <a:spcAft>
          <a:spcPct val="0"/>
        </a:spcAft>
        <a:buSzPct val="100000"/>
        <a:buChar char="•"/>
        <a:defRPr sz="1200">
          <a:solidFill>
            <a:schemeClr val="tx1"/>
          </a:solidFill>
          <a:latin typeface="+mn-lt"/>
        </a:defRPr>
      </a:lvl5pPr>
      <a:lvl6pPr marL="2514600" indent="-228600" algn="l" rtl="0" eaLnBrk="0" fontAlgn="base" hangingPunct="0">
        <a:spcBef>
          <a:spcPct val="20000"/>
        </a:spcBef>
        <a:spcAft>
          <a:spcPct val="0"/>
        </a:spcAft>
        <a:buSzPct val="100000"/>
        <a:buChar char="•"/>
        <a:defRPr sz="1200">
          <a:solidFill>
            <a:schemeClr val="tx1"/>
          </a:solidFill>
          <a:latin typeface="+mn-lt"/>
        </a:defRPr>
      </a:lvl6pPr>
      <a:lvl7pPr marL="2971800" indent="-228600" algn="l" rtl="0" eaLnBrk="0" fontAlgn="base" hangingPunct="0">
        <a:spcBef>
          <a:spcPct val="20000"/>
        </a:spcBef>
        <a:spcAft>
          <a:spcPct val="0"/>
        </a:spcAft>
        <a:buSzPct val="100000"/>
        <a:buChar char="•"/>
        <a:defRPr sz="1200">
          <a:solidFill>
            <a:schemeClr val="tx1"/>
          </a:solidFill>
          <a:latin typeface="+mn-lt"/>
        </a:defRPr>
      </a:lvl7pPr>
      <a:lvl8pPr marL="3429000" indent="-228600" algn="l" rtl="0" eaLnBrk="0" fontAlgn="base" hangingPunct="0">
        <a:spcBef>
          <a:spcPct val="20000"/>
        </a:spcBef>
        <a:spcAft>
          <a:spcPct val="0"/>
        </a:spcAft>
        <a:buSzPct val="100000"/>
        <a:buChar char="•"/>
        <a:defRPr sz="1200">
          <a:solidFill>
            <a:schemeClr val="tx1"/>
          </a:solidFill>
          <a:latin typeface="+mn-lt"/>
        </a:defRPr>
      </a:lvl8pPr>
      <a:lvl9pPr marL="3886200" indent="-228600" algn="l" rtl="0" eaLnBrk="0" fontAlgn="base" hangingPunct="0">
        <a:spcBef>
          <a:spcPct val="20000"/>
        </a:spcBef>
        <a:spcAft>
          <a:spcPct val="0"/>
        </a:spcAft>
        <a:buSzPct val="10000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225425"/>
            <a:ext cx="6096000" cy="1066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79450" y="19431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44" name="Rectangle 4"/>
          <p:cNvSpPr>
            <a:spLocks noChangeArrowheads="1"/>
          </p:cNvSpPr>
          <p:nvPr/>
        </p:nvSpPr>
        <p:spPr bwMode="auto">
          <a:xfrm>
            <a:off x="153988" y="165100"/>
            <a:ext cx="8801100" cy="6480175"/>
          </a:xfrm>
          <a:prstGeom prst="rect">
            <a:avLst/>
          </a:prstGeom>
          <a:noFill/>
          <a:ln w="57150" cmpd="thinThick">
            <a:solidFill>
              <a:srgbClr val="000000"/>
            </a:solidFill>
            <a:miter lim="800000"/>
            <a:headEnd/>
            <a:tailEnd/>
          </a:ln>
          <a:effectLst/>
        </p:spPr>
        <p:txBody>
          <a:bodyPr wrap="none" anchor="ctr"/>
          <a:lstStyle/>
          <a:p>
            <a:pPr>
              <a:defRPr/>
            </a:pPr>
            <a:endParaRPr lang="en-US" dirty="0"/>
          </a:p>
        </p:txBody>
      </p:sp>
      <p:sp>
        <p:nvSpPr>
          <p:cNvPr id="368645" name="Line 5"/>
          <p:cNvSpPr>
            <a:spLocks noChangeShapeType="1"/>
          </p:cNvSpPr>
          <p:nvPr/>
        </p:nvSpPr>
        <p:spPr bwMode="auto">
          <a:xfrm flipH="1">
            <a:off x="177800" y="1358900"/>
            <a:ext cx="8724900" cy="0"/>
          </a:xfrm>
          <a:prstGeom prst="line">
            <a:avLst/>
          </a:prstGeom>
          <a:noFill/>
          <a:ln w="57150" cmpd="thinThick">
            <a:solidFill>
              <a:srgbClr val="000000"/>
            </a:solidFill>
            <a:round/>
            <a:headEnd/>
            <a:tailEnd/>
          </a:ln>
          <a:effectLst/>
        </p:spPr>
        <p:txBody>
          <a:bodyPr wrap="none" anchor="ctr"/>
          <a:lstStyle/>
          <a:p>
            <a:pPr>
              <a:defRPr/>
            </a:pPr>
            <a:endParaRPr lang="en-US" dirty="0"/>
          </a:p>
        </p:txBody>
      </p:sp>
      <p:sp>
        <p:nvSpPr>
          <p:cNvPr id="368647" name="Rectangle 7"/>
          <p:cNvSpPr>
            <a:spLocks noChangeArrowheads="1"/>
          </p:cNvSpPr>
          <p:nvPr/>
        </p:nvSpPr>
        <p:spPr bwMode="auto">
          <a:xfrm>
            <a:off x="7620000" y="6324600"/>
            <a:ext cx="1273175" cy="271463"/>
          </a:xfrm>
          <a:prstGeom prst="rect">
            <a:avLst/>
          </a:prstGeom>
          <a:noFill/>
          <a:ln w="12700">
            <a:noFill/>
            <a:miter lim="800000"/>
            <a:headEnd/>
            <a:tailEnd/>
          </a:ln>
          <a:effectLst/>
        </p:spPr>
        <p:txBody>
          <a:bodyPr lIns="90487" tIns="44450" rIns="90487" bIns="44450">
            <a:spAutoFit/>
          </a:bodyPr>
          <a:lstStyle/>
          <a:p>
            <a:pPr>
              <a:defRPr/>
            </a:pPr>
            <a:r>
              <a:rPr lang="en-US" sz="1200" dirty="0">
                <a:latin typeface="Times" pitchFamily="18" charset="0"/>
              </a:rPr>
              <a:t>                     </a:t>
            </a:r>
            <a:fld id="{2E158FB7-A64D-4DD8-85FE-2F488377349C}" type="slidenum">
              <a:rPr lang="en-US" sz="1200">
                <a:latin typeface="Times" pitchFamily="18" charset="0"/>
              </a:rPr>
              <a:pPr>
                <a:defRPr/>
              </a:pPr>
              <a:t>‹#›</a:t>
            </a:fld>
            <a:endParaRPr lang="en-US" sz="1200" dirty="0">
              <a:latin typeface="Times" pitchFamily="18" charset="0"/>
            </a:endParaRPr>
          </a:p>
        </p:txBody>
      </p:sp>
      <p:pic>
        <p:nvPicPr>
          <p:cNvPr id="2055" name="Picture 9" descr="NASALogo"/>
          <p:cNvPicPr>
            <a:picLocks noChangeAspect="1" noChangeArrowheads="1"/>
          </p:cNvPicPr>
          <p:nvPr/>
        </p:nvPicPr>
        <p:blipFill>
          <a:blip r:embed="rId14" cstate="print"/>
          <a:srcRect/>
          <a:stretch>
            <a:fillRect/>
          </a:stretch>
        </p:blipFill>
        <p:spPr bwMode="auto">
          <a:xfrm>
            <a:off x="7620000" y="228600"/>
            <a:ext cx="1066800" cy="1066800"/>
          </a:xfrm>
          <a:prstGeom prst="rect">
            <a:avLst/>
          </a:prstGeom>
          <a:noFill/>
          <a:ln w="9525">
            <a:noFill/>
            <a:miter lim="800000"/>
            <a:headEnd/>
            <a:tailEnd/>
          </a:ln>
        </p:spPr>
      </p:pic>
      <p:sp>
        <p:nvSpPr>
          <p:cNvPr id="368652" name="Rectangle 12"/>
          <p:cNvSpPr>
            <a:spLocks noGrp="1" noChangeArrowheads="1"/>
          </p:cNvSpPr>
          <p:nvPr>
            <p:ph type="ftr" sz="quarter" idx="3"/>
          </p:nvPr>
        </p:nvSpPr>
        <p:spPr bwMode="auto">
          <a:xfrm>
            <a:off x="3124200" y="63246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defRPr>
            </a:lvl1pPr>
          </a:lstStyle>
          <a:p>
            <a:pPr>
              <a:defRPr/>
            </a:pPr>
            <a:endParaRPr lang="en-US" dirty="0"/>
          </a:p>
        </p:txBody>
      </p:sp>
      <p:sp>
        <p:nvSpPr>
          <p:cNvPr id="368653" name="Rectangle 13"/>
          <p:cNvSpPr>
            <a:spLocks noGrp="1" noChangeArrowheads="1"/>
          </p:cNvSpPr>
          <p:nvPr>
            <p:ph type="dt" sz="half" idx="2"/>
          </p:nvPr>
        </p:nvSpPr>
        <p:spPr bwMode="auto">
          <a:xfrm>
            <a:off x="152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defRPr>
            </a:lvl1pPr>
          </a:lstStyle>
          <a:p>
            <a:pPr>
              <a:defRPr/>
            </a:pPr>
            <a:r>
              <a:rPr lang="en-US"/>
              <a:t>2/16/2022 </a:t>
            </a:r>
            <a:endParaRPr lang="en-US" dirty="0"/>
          </a:p>
        </p:txBody>
      </p:sp>
      <p:pic>
        <p:nvPicPr>
          <p:cNvPr id="2058" name="Picture 14"/>
          <p:cNvPicPr>
            <a:picLocks noChangeAspect="1" noChangeArrowheads="1"/>
          </p:cNvPicPr>
          <p:nvPr/>
        </p:nvPicPr>
        <p:blipFill>
          <a:blip r:embed="rId15" cstate="print"/>
          <a:srcRect/>
          <a:stretch>
            <a:fillRect/>
          </a:stretch>
        </p:blipFill>
        <p:spPr bwMode="auto">
          <a:xfrm>
            <a:off x="533400" y="304800"/>
            <a:ext cx="990600" cy="914400"/>
          </a:xfrm>
          <a:prstGeom prst="rect">
            <a:avLst/>
          </a:prstGeom>
          <a:noFill/>
          <a:ln w="9525">
            <a:noFill/>
            <a:miter lim="800000"/>
            <a:headEnd/>
            <a:tailEnd/>
          </a:ln>
        </p:spPr>
      </p:pic>
    </p:spTree>
    <p:extLst>
      <p:ext uri="{BB962C8B-B14F-4D97-AF65-F5344CB8AC3E}">
        <p14:creationId xmlns:p14="http://schemas.microsoft.com/office/powerpoint/2010/main" val="33098823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b="1">
          <a:solidFill>
            <a:schemeClr val="tx1"/>
          </a:solidFill>
          <a:latin typeface="+mn-lt"/>
        </a:defRPr>
      </a:lvl2pPr>
      <a:lvl3pPr marL="1143000" indent="-228600" algn="l" rtl="0" eaLnBrk="0" fontAlgn="base" hangingPunct="0">
        <a:spcBef>
          <a:spcPct val="20000"/>
        </a:spcBef>
        <a:spcAft>
          <a:spcPct val="0"/>
        </a:spcAft>
        <a:buSzPct val="100000"/>
        <a:buChar char="»"/>
        <a:defRPr sz="1600">
          <a:solidFill>
            <a:schemeClr val="tx1"/>
          </a:solidFill>
          <a:latin typeface="+mn-lt"/>
        </a:defRPr>
      </a:lvl3pPr>
      <a:lvl4pPr marL="1600200" indent="-228600" algn="l" rtl="0" eaLnBrk="0" fontAlgn="base" hangingPunct="0">
        <a:spcBef>
          <a:spcPct val="20000"/>
        </a:spcBef>
        <a:spcAft>
          <a:spcPct val="0"/>
        </a:spcAft>
        <a:buSzPct val="100000"/>
        <a:buChar char="–"/>
        <a:defRPr sz="1400">
          <a:solidFill>
            <a:schemeClr val="tx1"/>
          </a:solidFill>
          <a:latin typeface="+mn-lt"/>
        </a:defRPr>
      </a:lvl4pPr>
      <a:lvl5pPr marL="2057400" indent="-228600" algn="l" rtl="0" eaLnBrk="0" fontAlgn="base" hangingPunct="0">
        <a:spcBef>
          <a:spcPct val="20000"/>
        </a:spcBef>
        <a:spcAft>
          <a:spcPct val="0"/>
        </a:spcAft>
        <a:buSzPct val="100000"/>
        <a:buChar char="•"/>
        <a:defRPr sz="1200">
          <a:solidFill>
            <a:schemeClr val="tx1"/>
          </a:solidFill>
          <a:latin typeface="+mn-lt"/>
        </a:defRPr>
      </a:lvl5pPr>
      <a:lvl6pPr marL="2514600" indent="-228600" algn="l" rtl="0" eaLnBrk="0" fontAlgn="base" hangingPunct="0">
        <a:spcBef>
          <a:spcPct val="20000"/>
        </a:spcBef>
        <a:spcAft>
          <a:spcPct val="0"/>
        </a:spcAft>
        <a:buSzPct val="100000"/>
        <a:buChar char="•"/>
        <a:defRPr sz="1200">
          <a:solidFill>
            <a:schemeClr val="tx1"/>
          </a:solidFill>
          <a:latin typeface="+mn-lt"/>
        </a:defRPr>
      </a:lvl6pPr>
      <a:lvl7pPr marL="2971800" indent="-228600" algn="l" rtl="0" eaLnBrk="0" fontAlgn="base" hangingPunct="0">
        <a:spcBef>
          <a:spcPct val="20000"/>
        </a:spcBef>
        <a:spcAft>
          <a:spcPct val="0"/>
        </a:spcAft>
        <a:buSzPct val="100000"/>
        <a:buChar char="•"/>
        <a:defRPr sz="1200">
          <a:solidFill>
            <a:schemeClr val="tx1"/>
          </a:solidFill>
          <a:latin typeface="+mn-lt"/>
        </a:defRPr>
      </a:lvl7pPr>
      <a:lvl8pPr marL="3429000" indent="-228600" algn="l" rtl="0" eaLnBrk="0" fontAlgn="base" hangingPunct="0">
        <a:spcBef>
          <a:spcPct val="20000"/>
        </a:spcBef>
        <a:spcAft>
          <a:spcPct val="0"/>
        </a:spcAft>
        <a:buSzPct val="100000"/>
        <a:buChar char="•"/>
        <a:defRPr sz="1200">
          <a:solidFill>
            <a:schemeClr val="tx1"/>
          </a:solidFill>
          <a:latin typeface="+mn-lt"/>
        </a:defRPr>
      </a:lvl8pPr>
      <a:lvl9pPr marL="3886200" indent="-228600" algn="l" rtl="0" eaLnBrk="0" fontAlgn="base" hangingPunct="0">
        <a:spcBef>
          <a:spcPct val="20000"/>
        </a:spcBef>
        <a:spcAft>
          <a:spcPct val="0"/>
        </a:spcAft>
        <a:buSzPct val="10000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69993" b="81250"/>
          <a:stretch>
            <a:fillRect/>
          </a:stretch>
        </p:blipFill>
        <p:spPr bwMode="auto">
          <a:xfrm>
            <a:off x="0" y="0"/>
            <a:ext cx="9144000" cy="6858000"/>
          </a:xfrm>
          <a:prstGeom prst="rect">
            <a:avLst/>
          </a:prstGeom>
          <a:noFill/>
          <a:ln w="9525">
            <a:noFill/>
            <a:miter lim="800000"/>
            <a:headEnd/>
            <a:tailEnd/>
          </a:ln>
          <a:effectLst/>
        </p:spPr>
      </p:pic>
      <p:pic>
        <p:nvPicPr>
          <p:cNvPr id="3" name="Picture 2"/>
          <p:cNvPicPr>
            <a:picLocks noChangeAspect="1" noChangeArrowheads="1"/>
          </p:cNvPicPr>
          <p:nvPr/>
        </p:nvPicPr>
        <p:blipFill>
          <a:blip r:embed="rId2" cstate="print"/>
          <a:srcRect/>
          <a:stretch>
            <a:fillRect/>
          </a:stretch>
        </p:blipFill>
        <p:spPr bwMode="auto">
          <a:xfrm>
            <a:off x="0" y="762000"/>
            <a:ext cx="9141885" cy="6096000"/>
          </a:xfrm>
          <a:prstGeom prst="rect">
            <a:avLst/>
          </a:prstGeom>
          <a:noFill/>
          <a:ln w="9525">
            <a:noFill/>
            <a:miter lim="800000"/>
            <a:headEnd/>
            <a:tailEnd/>
          </a:ln>
          <a:effectLst/>
        </p:spPr>
      </p:pic>
      <p:sp>
        <p:nvSpPr>
          <p:cNvPr id="4" name="Rectangle 7"/>
          <p:cNvSpPr>
            <a:spLocks noChangeArrowheads="1"/>
          </p:cNvSpPr>
          <p:nvPr/>
        </p:nvSpPr>
        <p:spPr bwMode="auto">
          <a:xfrm>
            <a:off x="0" y="0"/>
            <a:ext cx="3276600" cy="692150"/>
          </a:xfrm>
          <a:prstGeom prst="rect">
            <a:avLst/>
          </a:prstGeom>
          <a:noFill/>
          <a:ln w="25400">
            <a:noFill/>
            <a:miter lim="800000"/>
            <a:headEnd/>
            <a:tailEnd/>
          </a:ln>
          <a:effectLst/>
        </p:spPr>
        <p:txBody>
          <a:bodyPr lIns="90488" tIns="44450" rIns="90488" bIns="44450">
            <a:spAutoFit/>
          </a:bodyPr>
          <a:lstStyle/>
          <a:p>
            <a:pPr>
              <a:lnSpc>
                <a:spcPct val="90000"/>
              </a:lnSpc>
            </a:pPr>
            <a:r>
              <a:rPr lang="en-US" sz="4400" b="1" dirty="0">
                <a:solidFill>
                  <a:schemeClr val="bg1"/>
                </a:solidFill>
                <a:latin typeface="Arial" charset="0"/>
              </a:rPr>
              <a:t>EOS Aqua</a:t>
            </a:r>
          </a:p>
        </p:txBody>
      </p:sp>
      <p:sp>
        <p:nvSpPr>
          <p:cNvPr id="7" name="Rectangle 5"/>
          <p:cNvSpPr txBox="1">
            <a:spLocks noChangeArrowheads="1"/>
          </p:cNvSpPr>
          <p:nvPr/>
        </p:nvSpPr>
        <p:spPr>
          <a:xfrm>
            <a:off x="4419600" y="533400"/>
            <a:ext cx="4572000" cy="2590800"/>
          </a:xfrm>
          <a:prstGeom prst="rect">
            <a:avLst/>
          </a:prstGeom>
        </p:spPr>
        <p:txBody>
          <a:bodyPr lIns="90488" rIns="9048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j-lt"/>
                <a:ea typeface="+mj-ea"/>
                <a:cs typeface="+mj-cs"/>
              </a:rPr>
              <a:t>Extended Mission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dirty="0">
                <a:solidFill>
                  <a:schemeClr val="bg1"/>
                </a:solidFill>
                <a:latin typeface="+mj-lt"/>
                <a:ea typeface="+mj-ea"/>
                <a:cs typeface="+mj-cs"/>
              </a:rPr>
              <a:t>Status</a:t>
            </a:r>
            <a:br>
              <a:rPr kumimoji="0" lang="en-US" sz="2800" b="1" i="0" u="none" strike="noStrike" kern="0" cap="none" spc="0" normalizeH="0" baseline="0" noProof="0" dirty="0">
                <a:ln>
                  <a:noFill/>
                </a:ln>
                <a:solidFill>
                  <a:schemeClr val="bg1"/>
                </a:solidFill>
                <a:effectLst/>
                <a:uLnTx/>
                <a:uFillTx/>
                <a:latin typeface="+mj-lt"/>
                <a:ea typeface="+mj-ea"/>
                <a:cs typeface="+mj-cs"/>
              </a:rPr>
            </a:br>
            <a:r>
              <a:rPr kumimoji="0" lang="en-US" sz="2800" b="1" i="0" u="none" strike="noStrike" kern="0" cap="none" spc="0" normalizeH="0" baseline="0" noProof="0" dirty="0">
                <a:ln>
                  <a:noFill/>
                </a:ln>
                <a:solidFill>
                  <a:schemeClr val="bg1"/>
                </a:solidFill>
                <a:effectLst/>
                <a:uLnTx/>
                <a:uFillTx/>
                <a:latin typeface="+mj-lt"/>
                <a:ea typeface="+mj-ea"/>
                <a:cs typeface="+mj-cs"/>
              </a:rPr>
              <a:t>at</a:t>
            </a:r>
            <a:br>
              <a:rPr kumimoji="0" lang="en-US" sz="2800" b="1" i="0" u="none" strike="noStrike" kern="0" cap="none" spc="0" normalizeH="0" baseline="0" noProof="0" dirty="0">
                <a:ln>
                  <a:noFill/>
                </a:ln>
                <a:solidFill>
                  <a:schemeClr val="bg1"/>
                </a:solidFill>
                <a:effectLst/>
                <a:uLnTx/>
                <a:uFillTx/>
                <a:latin typeface="+mj-lt"/>
                <a:ea typeface="+mj-ea"/>
                <a:cs typeface="+mj-cs"/>
              </a:rPr>
            </a:br>
            <a:r>
              <a:rPr lang="en-US" b="1" kern="0" dirty="0">
                <a:solidFill>
                  <a:schemeClr val="bg1"/>
                </a:solidFill>
                <a:latin typeface="+mj-lt"/>
                <a:ea typeface="+mj-ea"/>
                <a:cs typeface="+mj-cs"/>
              </a:rPr>
              <a:t>NASA/NOAA Sounder Discipline Working Group</a:t>
            </a:r>
            <a:r>
              <a:rPr kumimoji="0" lang="en-US" sz="2800" b="1" i="0" u="none" strike="noStrike" kern="0" cap="none" spc="0" normalizeH="0" noProof="0" dirty="0">
                <a:ln>
                  <a:noFill/>
                </a:ln>
                <a:solidFill>
                  <a:schemeClr val="bg1"/>
                </a:solidFill>
                <a:effectLst/>
                <a:uLnTx/>
                <a:uFillTx/>
                <a:latin typeface="+mj-lt"/>
                <a:ea typeface="+mj-ea"/>
                <a:cs typeface="+mj-cs"/>
              </a:rPr>
              <a:t> Meeting</a:t>
            </a:r>
            <a:br>
              <a:rPr kumimoji="0" lang="en-US" sz="2800" b="1" i="0" u="none" strike="noStrike" kern="0" cap="none" spc="0" normalizeH="0" baseline="0" noProof="0" dirty="0">
                <a:ln>
                  <a:noFill/>
                </a:ln>
                <a:solidFill>
                  <a:schemeClr val="bg1"/>
                </a:solidFill>
                <a:effectLst/>
                <a:uLnTx/>
                <a:uFillTx/>
                <a:latin typeface="+mj-lt"/>
                <a:ea typeface="+mj-ea"/>
                <a:cs typeface="+mj-cs"/>
              </a:rPr>
            </a:br>
            <a:br>
              <a:rPr kumimoji="0" lang="en-US" sz="2800" b="1" i="0" u="none" strike="noStrike" kern="0" cap="none" spc="0" normalizeH="0" baseline="0" noProof="0" dirty="0">
                <a:ln>
                  <a:noFill/>
                </a:ln>
                <a:solidFill>
                  <a:schemeClr val="bg1"/>
                </a:solidFill>
                <a:effectLst/>
                <a:uLnTx/>
                <a:uFillTx/>
                <a:latin typeface="+mj-lt"/>
                <a:ea typeface="+mj-ea"/>
                <a:cs typeface="+mj-cs"/>
              </a:rPr>
            </a:br>
            <a:r>
              <a:rPr kumimoji="0" lang="en-US" sz="2800" b="1" i="0" u="none" strike="noStrike" kern="0" cap="none" spc="0" normalizeH="0" baseline="0" noProof="0" dirty="0">
                <a:ln>
                  <a:noFill/>
                </a:ln>
                <a:solidFill>
                  <a:schemeClr val="bg1"/>
                </a:solidFill>
                <a:effectLst/>
                <a:uLnTx/>
                <a:uFillTx/>
                <a:latin typeface="+mj-lt"/>
                <a:ea typeface="+mj-ea"/>
                <a:cs typeface="+mj-cs"/>
              </a:rPr>
              <a:t> </a:t>
            </a:r>
            <a:br>
              <a:rPr kumimoji="0" lang="en-US" sz="2800" b="1" i="0" u="none" strike="noStrike" kern="0" cap="none" spc="0" normalizeH="0" baseline="0" noProof="0" dirty="0">
                <a:ln>
                  <a:noFill/>
                </a:ln>
                <a:solidFill>
                  <a:schemeClr val="bg1"/>
                </a:solidFill>
                <a:effectLst/>
                <a:uLnTx/>
                <a:uFillTx/>
                <a:latin typeface="+mj-lt"/>
                <a:ea typeface="+mj-ea"/>
                <a:cs typeface="+mj-cs"/>
              </a:rPr>
            </a:br>
            <a:r>
              <a:rPr kumimoji="0" lang="en-US" b="1" i="0" u="none" strike="noStrike" kern="0" cap="none" spc="0" normalizeH="0" baseline="0" dirty="0">
                <a:ln>
                  <a:noFill/>
                </a:ln>
                <a:solidFill>
                  <a:schemeClr val="bg1"/>
                </a:solidFill>
                <a:effectLst/>
                <a:uLnTx/>
                <a:uFillTx/>
                <a:latin typeface="+mj-lt"/>
                <a:ea typeface="+mj-ea"/>
                <a:cs typeface="+mj-cs"/>
              </a:rPr>
              <a:t>February</a:t>
            </a:r>
            <a:r>
              <a:rPr lang="en-US" sz="2800" b="1" kern="0" noProof="0" dirty="0">
                <a:solidFill>
                  <a:schemeClr val="bg1"/>
                </a:solidFill>
                <a:latin typeface="+mj-lt"/>
                <a:ea typeface="+mj-ea"/>
                <a:cs typeface="+mj-cs"/>
              </a:rPr>
              <a:t> </a:t>
            </a:r>
            <a:r>
              <a:rPr lang="en-US" sz="2800" b="1" kern="0" dirty="0">
                <a:solidFill>
                  <a:schemeClr val="bg1"/>
                </a:solidFill>
                <a:latin typeface="+mj-lt"/>
                <a:ea typeface="+mj-ea"/>
                <a:cs typeface="+mj-cs"/>
              </a:rPr>
              <a:t>16</a:t>
            </a:r>
            <a:r>
              <a:rPr kumimoji="0" lang="en-US" sz="2800" b="1" i="0" u="none" strike="noStrike" kern="0" cap="none" spc="0" normalizeH="0" baseline="0" noProof="0" dirty="0">
                <a:ln>
                  <a:noFill/>
                </a:ln>
                <a:solidFill>
                  <a:schemeClr val="bg1"/>
                </a:solidFill>
                <a:effectLst/>
                <a:uLnTx/>
                <a:uFillTx/>
                <a:latin typeface="+mj-lt"/>
                <a:ea typeface="+mj-ea"/>
                <a:cs typeface="+mj-cs"/>
              </a:rPr>
              <a:t>, 2022</a:t>
            </a:r>
          </a:p>
        </p:txBody>
      </p:sp>
      <p:sp>
        <p:nvSpPr>
          <p:cNvPr id="11" name="Rectangle 10">
            <a:extLst>
              <a:ext uri="{FF2B5EF4-FFF2-40B4-BE49-F238E27FC236}">
                <a16:creationId xmlns:a16="http://schemas.microsoft.com/office/drawing/2014/main" id="{6CD025E5-FA99-41CC-A34A-EDA4B2919244}"/>
              </a:ext>
            </a:extLst>
          </p:cNvPr>
          <p:cNvSpPr/>
          <p:nvPr/>
        </p:nvSpPr>
        <p:spPr>
          <a:xfrm>
            <a:off x="11724" y="4768941"/>
            <a:ext cx="9143999" cy="2074414"/>
          </a:xfrm>
          <a:prstGeom prst="rect">
            <a:avLst/>
          </a:prstGeom>
        </p:spPr>
        <p:txBody>
          <a:bodyPr wrap="square">
            <a:spAutoFit/>
          </a:bodyPr>
          <a:lstStyle/>
          <a:p>
            <a:pPr algn="ctr" defTabSz="903288">
              <a:spcBef>
                <a:spcPct val="20000"/>
              </a:spcBef>
              <a:buSzPct val="100000"/>
            </a:pPr>
            <a:r>
              <a:rPr lang="en-US" dirty="0">
                <a:solidFill>
                  <a:schemeClr val="bg1"/>
                </a:solidFill>
                <a:cs typeface="Arial" panose="020B0604020202020204" pitchFamily="34" charset="0"/>
              </a:rPr>
              <a:t>Bill Guit</a:t>
            </a:r>
          </a:p>
          <a:p>
            <a:pPr algn="ctr" defTabSz="903288">
              <a:spcBef>
                <a:spcPct val="20000"/>
              </a:spcBef>
              <a:buSzPct val="100000"/>
            </a:pPr>
            <a:r>
              <a:rPr lang="en-US" sz="1400" dirty="0">
                <a:solidFill>
                  <a:schemeClr val="bg1"/>
                </a:solidFill>
                <a:cs typeface="Arial" panose="020B0604020202020204" pitchFamily="34" charset="0"/>
              </a:rPr>
              <a:t>Aqua Mission Director – Code 584/428</a:t>
            </a:r>
          </a:p>
          <a:p>
            <a:pPr lvl="0" algn="ctr" defTabSz="457200" eaLnBrk="1" fontAlgn="auto" hangingPunct="1">
              <a:lnSpc>
                <a:spcPct val="90000"/>
              </a:lnSpc>
              <a:spcBef>
                <a:spcPts val="0"/>
              </a:spcBef>
              <a:spcAft>
                <a:spcPts val="0"/>
              </a:spcAft>
            </a:pPr>
            <a:r>
              <a:rPr lang="en-US" sz="1400" dirty="0">
                <a:solidFill>
                  <a:schemeClr val="bg1"/>
                </a:solidFill>
                <a:cs typeface="Arial" panose="020B0604020202020204" pitchFamily="34" charset="0"/>
              </a:rPr>
              <a:t>Mission Validation and Operations Branch</a:t>
            </a:r>
          </a:p>
          <a:p>
            <a:pPr lvl="0" algn="ctr" defTabSz="457200" eaLnBrk="1" fontAlgn="auto" hangingPunct="1">
              <a:lnSpc>
                <a:spcPct val="90000"/>
              </a:lnSpc>
              <a:spcBef>
                <a:spcPts val="0"/>
              </a:spcBef>
              <a:spcAft>
                <a:spcPts val="0"/>
              </a:spcAft>
            </a:pPr>
            <a:r>
              <a:rPr lang="en-US" sz="1400" dirty="0">
                <a:solidFill>
                  <a:schemeClr val="bg1"/>
                </a:solidFill>
                <a:cs typeface="Arial" panose="020B0604020202020204" pitchFamily="34" charset="0"/>
              </a:rPr>
              <a:t>Earth Science Mission Operations (ESMO) Project</a:t>
            </a:r>
          </a:p>
          <a:p>
            <a:pPr algn="ctr" defTabSz="457200" eaLnBrk="1" fontAlgn="auto" hangingPunct="1">
              <a:lnSpc>
                <a:spcPct val="90000"/>
              </a:lnSpc>
              <a:spcBef>
                <a:spcPts val="0"/>
              </a:spcBef>
              <a:spcAft>
                <a:spcPts val="0"/>
              </a:spcAft>
            </a:pPr>
            <a:r>
              <a:rPr lang="en-US" sz="1400" dirty="0">
                <a:solidFill>
                  <a:schemeClr val="bg1"/>
                </a:solidFill>
                <a:cs typeface="Arial" panose="020B0604020202020204" pitchFamily="34" charset="0"/>
              </a:rPr>
              <a:t>Goddard Space Flight Center (GSFC)</a:t>
            </a:r>
          </a:p>
          <a:p>
            <a:pPr lvl="0" algn="ctr" defTabSz="457200" eaLnBrk="1" fontAlgn="auto" hangingPunct="1">
              <a:lnSpc>
                <a:spcPct val="90000"/>
              </a:lnSpc>
              <a:spcBef>
                <a:spcPts val="0"/>
              </a:spcBef>
              <a:spcAft>
                <a:spcPts val="0"/>
              </a:spcAft>
            </a:pPr>
            <a:r>
              <a:rPr lang="en-US" sz="1400" dirty="0">
                <a:solidFill>
                  <a:schemeClr val="bg1"/>
                </a:solidFill>
                <a:cs typeface="Arial" panose="020B0604020202020204" pitchFamily="34" charset="0"/>
              </a:rPr>
              <a:t>National Aeronautics and Space Administration (NASA)</a:t>
            </a:r>
          </a:p>
          <a:p>
            <a:pPr algn="ctr" defTabSz="903288">
              <a:spcBef>
                <a:spcPct val="20000"/>
              </a:spcBef>
              <a:buSzPct val="100000"/>
            </a:pPr>
            <a:r>
              <a:rPr lang="en-US" sz="1400" dirty="0">
                <a:solidFill>
                  <a:schemeClr val="bg1"/>
                </a:solidFill>
                <a:cs typeface="Arial" panose="020B0604020202020204" pitchFamily="34" charset="0"/>
              </a:rPr>
              <a:t>William.J.Guit@nasa.gov</a:t>
            </a:r>
          </a:p>
          <a:p>
            <a:pPr algn="ctr" defTabSz="903288">
              <a:spcBef>
                <a:spcPct val="20000"/>
              </a:spcBef>
              <a:buSzPct val="100000"/>
            </a:pPr>
            <a:r>
              <a:rPr lang="en-US" sz="1400" dirty="0">
                <a:solidFill>
                  <a:schemeClr val="bg1"/>
                </a:solidFill>
                <a:cs typeface="Arial" panose="020B0604020202020204" pitchFamily="34" charset="0"/>
              </a:rPr>
              <a:t>240-308-9051</a:t>
            </a:r>
          </a:p>
        </p:txBody>
      </p:sp>
      <p:sp>
        <p:nvSpPr>
          <p:cNvPr id="5" name="Date Placeholder 4">
            <a:extLst>
              <a:ext uri="{FF2B5EF4-FFF2-40B4-BE49-F238E27FC236}">
                <a16:creationId xmlns:a16="http://schemas.microsoft.com/office/drawing/2014/main" id="{72B2EB63-3EF8-4524-BF34-CD26058E6E19}"/>
              </a:ext>
            </a:extLst>
          </p:cNvPr>
          <p:cNvSpPr>
            <a:spLocks noGrp="1"/>
          </p:cNvSpPr>
          <p:nvPr>
            <p:ph type="dt" sz="half" idx="11"/>
          </p:nvPr>
        </p:nvSpPr>
        <p:spPr/>
        <p:txBody>
          <a:bodyPr/>
          <a:lstStyle/>
          <a:p>
            <a:pPr>
              <a:defRPr/>
            </a:pPr>
            <a:r>
              <a:rPr lang="en-US"/>
              <a:t>2/16/2022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9B2C13-752E-412A-9043-012A3B026AD4}"/>
              </a:ext>
            </a:extLst>
          </p:cNvPr>
          <p:cNvSpPr>
            <a:spLocks noGrp="1"/>
          </p:cNvSpPr>
          <p:nvPr>
            <p:ph type="dt" sz="half" idx="11"/>
          </p:nvPr>
        </p:nvSpPr>
        <p:spPr/>
        <p:txBody>
          <a:bodyPr/>
          <a:lstStyle/>
          <a:p>
            <a:pPr>
              <a:defRPr/>
            </a:pPr>
            <a:r>
              <a:rPr lang="en-US"/>
              <a:t>2/16/2022 </a:t>
            </a:r>
            <a:endParaRPr lang="en-US" dirty="0"/>
          </a:p>
        </p:txBody>
      </p:sp>
      <p:pic>
        <p:nvPicPr>
          <p:cNvPr id="4" name="Picture 3">
            <a:extLst>
              <a:ext uri="{FF2B5EF4-FFF2-40B4-BE49-F238E27FC236}">
                <a16:creationId xmlns:a16="http://schemas.microsoft.com/office/drawing/2014/main" id="{E11C5B40-8781-467C-B671-0D21EC0CB1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1357423"/>
            <a:ext cx="8229600" cy="5017587"/>
          </a:xfrm>
          <a:prstGeom prst="rect">
            <a:avLst/>
          </a:prstGeom>
        </p:spPr>
      </p:pic>
      <p:sp>
        <p:nvSpPr>
          <p:cNvPr id="5" name="TextBox 4">
            <a:extLst>
              <a:ext uri="{FF2B5EF4-FFF2-40B4-BE49-F238E27FC236}">
                <a16:creationId xmlns:a16="http://schemas.microsoft.com/office/drawing/2014/main" id="{39F0C5C4-8F29-48F3-BD6C-216778D005AE}"/>
              </a:ext>
            </a:extLst>
          </p:cNvPr>
          <p:cNvSpPr txBox="1"/>
          <p:nvPr/>
        </p:nvSpPr>
        <p:spPr>
          <a:xfrm>
            <a:off x="1676400" y="2007161"/>
            <a:ext cx="3657600" cy="1384995"/>
          </a:xfrm>
          <a:prstGeom prst="rect">
            <a:avLst/>
          </a:prstGeom>
          <a:solidFill>
            <a:schemeClr val="bg1"/>
          </a:solidFill>
          <a:ln>
            <a:solidFill>
              <a:schemeClr val="tx1"/>
            </a:solidFill>
          </a:ln>
        </p:spPr>
        <p:txBody>
          <a:bodyPr wrap="square" lIns="91440" tIns="45720" rIns="91440" bIns="45720" rtlCol="0" anchor="t">
            <a:spAutoFit/>
          </a:bodyPr>
          <a:lstStyle/>
          <a:p>
            <a:r>
              <a:rPr lang="en-US" sz="1400" dirty="0">
                <a:solidFill>
                  <a:srgbClr val="0000FF"/>
                </a:solidFill>
              </a:rPr>
              <a:t>Performing orbit-lowering retrograde maneuvers causes the MLT rate to increase. By </a:t>
            </a:r>
            <a:r>
              <a:rPr lang="en-US" sz="1400" dirty="0">
                <a:solidFill>
                  <a:srgbClr val="0000FF"/>
                </a:solidFill>
                <a:latin typeface="+mn-lt"/>
              </a:rPr>
              <a:t>skipping</a:t>
            </a:r>
            <a:r>
              <a:rPr lang="en-US" sz="1400" dirty="0">
                <a:solidFill>
                  <a:srgbClr val="0000FF"/>
                </a:solidFill>
              </a:rPr>
              <a:t> CEMs and delaying PLMs to June 2024 we keep the MLT lower, which ultimately helps delay passivation to August 2026 in the "free-drift" case shown.</a:t>
            </a:r>
            <a:endParaRPr lang="en-US" sz="1400" dirty="0">
              <a:solidFill>
                <a:srgbClr val="0000FF"/>
              </a:solidFill>
              <a:cs typeface="Calibri"/>
            </a:endParaRPr>
          </a:p>
        </p:txBody>
      </p:sp>
      <p:sp>
        <p:nvSpPr>
          <p:cNvPr id="6" name="TextBox 5">
            <a:extLst>
              <a:ext uri="{FF2B5EF4-FFF2-40B4-BE49-F238E27FC236}">
                <a16:creationId xmlns:a16="http://schemas.microsoft.com/office/drawing/2014/main" id="{B3541524-EE0D-402D-996D-8E18277D009B}"/>
              </a:ext>
            </a:extLst>
          </p:cNvPr>
          <p:cNvSpPr txBox="1"/>
          <p:nvPr/>
        </p:nvSpPr>
        <p:spPr>
          <a:xfrm>
            <a:off x="7086600" y="4111648"/>
            <a:ext cx="1295400" cy="523220"/>
          </a:xfrm>
          <a:prstGeom prst="rect">
            <a:avLst/>
          </a:prstGeom>
          <a:solidFill>
            <a:schemeClr val="bg1"/>
          </a:solidFill>
          <a:ln>
            <a:solidFill>
              <a:schemeClr val="tx1"/>
            </a:solidFill>
          </a:ln>
        </p:spPr>
        <p:txBody>
          <a:bodyPr wrap="square" rtlCol="0" anchor="ctr">
            <a:spAutoFit/>
          </a:bodyPr>
          <a:lstStyle/>
          <a:p>
            <a:pPr algn="ctr"/>
            <a:r>
              <a:rPr lang="en-US" sz="1400" b="1" dirty="0">
                <a:solidFill>
                  <a:srgbClr val="4078C5"/>
                </a:solidFill>
                <a:cs typeface="Arial" panose="020B0604020202020204" pitchFamily="34" charset="0"/>
              </a:rPr>
              <a:t>Passivation </a:t>
            </a:r>
          </a:p>
          <a:p>
            <a:pPr algn="ctr"/>
            <a:r>
              <a:rPr lang="en-US" sz="1400" b="1" dirty="0">
                <a:solidFill>
                  <a:srgbClr val="4078C5"/>
                </a:solidFill>
                <a:cs typeface="Arial" panose="020B0604020202020204" pitchFamily="34" charset="0"/>
              </a:rPr>
              <a:t>August 2026</a:t>
            </a:r>
          </a:p>
        </p:txBody>
      </p:sp>
      <p:cxnSp>
        <p:nvCxnSpPr>
          <p:cNvPr id="8" name="Straight Arrow Connector 7">
            <a:extLst>
              <a:ext uri="{FF2B5EF4-FFF2-40B4-BE49-F238E27FC236}">
                <a16:creationId xmlns:a16="http://schemas.microsoft.com/office/drawing/2014/main" id="{04A9E761-0D47-4665-9CC7-E146D7DC2C46}"/>
              </a:ext>
            </a:extLst>
          </p:cNvPr>
          <p:cNvCxnSpPr/>
          <p:nvPr/>
        </p:nvCxnSpPr>
        <p:spPr bwMode="auto">
          <a:xfrm>
            <a:off x="7772400" y="4724400"/>
            <a:ext cx="0" cy="381000"/>
          </a:xfrm>
          <a:prstGeom prst="straightConnector1">
            <a:avLst/>
          </a:prstGeom>
          <a:solidFill>
            <a:schemeClr val="accent1"/>
          </a:solidFill>
          <a:ln w="38100" cap="flat" cmpd="sng" algn="ctr">
            <a:solidFill>
              <a:srgbClr val="4078C5"/>
            </a:solidFill>
            <a:prstDash val="solid"/>
            <a:round/>
            <a:headEnd type="none" w="med" len="med"/>
            <a:tailEnd type="triangle"/>
          </a:ln>
          <a:effectLst/>
        </p:spPr>
      </p:cxnSp>
      <p:sp>
        <p:nvSpPr>
          <p:cNvPr id="9" name="Title 1">
            <a:extLst>
              <a:ext uri="{FF2B5EF4-FFF2-40B4-BE49-F238E27FC236}">
                <a16:creationId xmlns:a16="http://schemas.microsoft.com/office/drawing/2014/main" id="{B9E9A377-2ECB-4758-89F1-898D7F86F9D3}"/>
              </a:ext>
            </a:extLst>
          </p:cNvPr>
          <p:cNvSpPr txBox="1">
            <a:spLocks/>
          </p:cNvSpPr>
          <p:nvPr/>
        </p:nvSpPr>
        <p:spPr>
          <a:xfrm>
            <a:off x="1524000" y="108141"/>
            <a:ext cx="6096000" cy="1185539"/>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t>Mean Local Time (MLT)</a:t>
            </a:r>
            <a:br>
              <a:rPr lang="en-US" kern="0" dirty="0"/>
            </a:br>
            <a:r>
              <a:rPr lang="en-US" sz="2000" kern="0" dirty="0"/>
              <a:t>Free-Drift, Drag-Down Exit with Cd = 2.1</a:t>
            </a:r>
            <a:br>
              <a:rPr lang="en-US" sz="2000" kern="0" dirty="0"/>
            </a:br>
            <a:r>
              <a:rPr lang="en-US" sz="2000" kern="0" dirty="0"/>
              <a:t>June-July 2024 PLMs</a:t>
            </a:r>
          </a:p>
        </p:txBody>
      </p:sp>
      <p:sp>
        <p:nvSpPr>
          <p:cNvPr id="10" name="TextBox 9">
            <a:extLst>
              <a:ext uri="{FF2B5EF4-FFF2-40B4-BE49-F238E27FC236}">
                <a16:creationId xmlns:a16="http://schemas.microsoft.com/office/drawing/2014/main" id="{7207BED8-8E79-4132-8C4F-F3D4FF288BA2}"/>
              </a:ext>
            </a:extLst>
          </p:cNvPr>
          <p:cNvSpPr txBox="1"/>
          <p:nvPr/>
        </p:nvSpPr>
        <p:spPr>
          <a:xfrm>
            <a:off x="2590800" y="6352401"/>
            <a:ext cx="3931920" cy="276999"/>
          </a:xfrm>
          <a:prstGeom prst="rect">
            <a:avLst/>
          </a:prstGeom>
          <a:noFill/>
        </p:spPr>
        <p:txBody>
          <a:bodyPr wrap="square" rtlCol="0">
            <a:spAutoFit/>
          </a:bodyPr>
          <a:lstStyle/>
          <a:p>
            <a:r>
              <a:rPr lang="en-US" sz="1200" dirty="0"/>
              <a:t>Credit:FDS-Free-Exit-Analysis-Update-v6-9Nov21 </a:t>
            </a:r>
          </a:p>
        </p:txBody>
      </p:sp>
    </p:spTree>
    <p:extLst>
      <p:ext uri="{BB962C8B-B14F-4D97-AF65-F5344CB8AC3E}">
        <p14:creationId xmlns:p14="http://schemas.microsoft.com/office/powerpoint/2010/main" val="381743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DAC9F42-FF44-4C86-8AFA-6B41E7AA97E9}"/>
              </a:ext>
            </a:extLst>
          </p:cNvPr>
          <p:cNvSpPr>
            <a:spLocks noGrp="1"/>
          </p:cNvSpPr>
          <p:nvPr>
            <p:ph type="dt" sz="half" idx="11"/>
          </p:nvPr>
        </p:nvSpPr>
        <p:spPr/>
        <p:txBody>
          <a:bodyPr/>
          <a:lstStyle/>
          <a:p>
            <a:pPr>
              <a:defRPr/>
            </a:pPr>
            <a:r>
              <a:rPr lang="en-US"/>
              <a:t>2/16/2022 </a:t>
            </a:r>
            <a:endParaRPr lang="en-US" dirty="0"/>
          </a:p>
        </p:txBody>
      </p:sp>
      <p:pic>
        <p:nvPicPr>
          <p:cNvPr id="4" name="Picture 3">
            <a:extLst>
              <a:ext uri="{FF2B5EF4-FFF2-40B4-BE49-F238E27FC236}">
                <a16:creationId xmlns:a16="http://schemas.microsoft.com/office/drawing/2014/main" id="{32B0B8F7-C082-4E09-AB70-26F28E1973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1447800"/>
            <a:ext cx="8534400" cy="4909044"/>
          </a:xfrm>
          <a:prstGeom prst="rect">
            <a:avLst/>
          </a:prstGeom>
        </p:spPr>
      </p:pic>
      <p:sp>
        <p:nvSpPr>
          <p:cNvPr id="5" name="TextBox 4">
            <a:extLst>
              <a:ext uri="{FF2B5EF4-FFF2-40B4-BE49-F238E27FC236}">
                <a16:creationId xmlns:a16="http://schemas.microsoft.com/office/drawing/2014/main" id="{BE87C456-7CB4-47CE-A896-16E7E0FC8DD7}"/>
              </a:ext>
            </a:extLst>
          </p:cNvPr>
          <p:cNvSpPr txBox="1"/>
          <p:nvPr/>
        </p:nvSpPr>
        <p:spPr>
          <a:xfrm>
            <a:off x="7087438" y="4800600"/>
            <a:ext cx="1295400" cy="523220"/>
          </a:xfrm>
          <a:prstGeom prst="rect">
            <a:avLst/>
          </a:prstGeom>
          <a:solidFill>
            <a:schemeClr val="bg1"/>
          </a:solidFill>
          <a:ln>
            <a:solidFill>
              <a:schemeClr val="tx1"/>
            </a:solidFill>
          </a:ln>
        </p:spPr>
        <p:txBody>
          <a:bodyPr wrap="square" rtlCol="0" anchor="ctr">
            <a:spAutoFit/>
          </a:bodyPr>
          <a:lstStyle/>
          <a:p>
            <a:pPr algn="ctr"/>
            <a:r>
              <a:rPr lang="en-US" sz="1400" b="1" dirty="0">
                <a:solidFill>
                  <a:srgbClr val="4078C5"/>
                </a:solidFill>
                <a:cs typeface="Arial" panose="020B0604020202020204" pitchFamily="34" charset="0"/>
              </a:rPr>
              <a:t>Passivation </a:t>
            </a:r>
          </a:p>
          <a:p>
            <a:pPr algn="ctr"/>
            <a:r>
              <a:rPr lang="en-US" sz="1400" b="1" dirty="0">
                <a:solidFill>
                  <a:srgbClr val="4078C5"/>
                </a:solidFill>
                <a:cs typeface="Arial" panose="020B0604020202020204" pitchFamily="34" charset="0"/>
              </a:rPr>
              <a:t>August 2026</a:t>
            </a:r>
          </a:p>
        </p:txBody>
      </p:sp>
      <p:cxnSp>
        <p:nvCxnSpPr>
          <p:cNvPr id="6" name="Straight Arrow Connector 5">
            <a:extLst>
              <a:ext uri="{FF2B5EF4-FFF2-40B4-BE49-F238E27FC236}">
                <a16:creationId xmlns:a16="http://schemas.microsoft.com/office/drawing/2014/main" id="{857BE48A-23C8-41E8-B93C-FFCDA28C6266}"/>
              </a:ext>
            </a:extLst>
          </p:cNvPr>
          <p:cNvCxnSpPr/>
          <p:nvPr/>
        </p:nvCxnSpPr>
        <p:spPr bwMode="auto">
          <a:xfrm>
            <a:off x="7848600" y="5323820"/>
            <a:ext cx="0" cy="381000"/>
          </a:xfrm>
          <a:prstGeom prst="straightConnector1">
            <a:avLst/>
          </a:prstGeom>
          <a:solidFill>
            <a:schemeClr val="accent1"/>
          </a:solidFill>
          <a:ln w="38100" cap="flat" cmpd="sng" algn="ctr">
            <a:solidFill>
              <a:srgbClr val="4078C5"/>
            </a:solidFill>
            <a:prstDash val="solid"/>
            <a:round/>
            <a:headEnd type="none" w="med" len="med"/>
            <a:tailEnd type="triangle"/>
          </a:ln>
          <a:effectLst/>
        </p:spPr>
      </p:cxnSp>
      <p:sp>
        <p:nvSpPr>
          <p:cNvPr id="7" name="TextBox 6">
            <a:extLst>
              <a:ext uri="{FF2B5EF4-FFF2-40B4-BE49-F238E27FC236}">
                <a16:creationId xmlns:a16="http://schemas.microsoft.com/office/drawing/2014/main" id="{A26098ED-9FB2-4FC1-AD6C-D72557F59AB1}"/>
              </a:ext>
            </a:extLst>
          </p:cNvPr>
          <p:cNvSpPr txBox="1"/>
          <p:nvPr/>
        </p:nvSpPr>
        <p:spPr>
          <a:xfrm>
            <a:off x="1600200" y="1828800"/>
            <a:ext cx="4114800" cy="1384995"/>
          </a:xfrm>
          <a:prstGeom prst="rect">
            <a:avLst/>
          </a:prstGeom>
          <a:solidFill>
            <a:schemeClr val="bg1"/>
          </a:solidFill>
          <a:ln>
            <a:solidFill>
              <a:schemeClr val="tx1"/>
            </a:solidFill>
          </a:ln>
        </p:spPr>
        <p:txBody>
          <a:bodyPr wrap="square" lIns="91440" tIns="45720" rIns="91440" bIns="45720" rtlCol="0" anchor="t">
            <a:spAutoFit/>
          </a:bodyPr>
          <a:lstStyle/>
          <a:p>
            <a:r>
              <a:rPr lang="en-US" sz="1400" dirty="0">
                <a:solidFill>
                  <a:srgbClr val="0000FF"/>
                </a:solidFill>
              </a:rPr>
              <a:t>Performing orbit-lowering retrograde maneuvers causes the beta angle rate to increase. By skipping CEMs and delaying PLMs to June 2024 we keep the </a:t>
            </a:r>
            <a:r>
              <a:rPr lang="en-US" sz="1400" dirty="0">
                <a:solidFill>
                  <a:srgbClr val="0000FF"/>
                </a:solidFill>
                <a:latin typeface="+mn-lt"/>
              </a:rPr>
              <a:t>beta</a:t>
            </a:r>
            <a:r>
              <a:rPr lang="en-US" sz="1400" dirty="0">
                <a:solidFill>
                  <a:srgbClr val="0000FF"/>
                </a:solidFill>
              </a:rPr>
              <a:t> angle lower, which ultimately helps delay passivation to August 2026 in the "free-drift" case shown.</a:t>
            </a:r>
            <a:endParaRPr lang="en-US" sz="1400" dirty="0">
              <a:solidFill>
                <a:srgbClr val="0000FF"/>
              </a:solidFill>
              <a:cs typeface="Calibri"/>
            </a:endParaRPr>
          </a:p>
        </p:txBody>
      </p:sp>
      <p:sp>
        <p:nvSpPr>
          <p:cNvPr id="8" name="Title 1">
            <a:extLst>
              <a:ext uri="{FF2B5EF4-FFF2-40B4-BE49-F238E27FC236}">
                <a16:creationId xmlns:a16="http://schemas.microsoft.com/office/drawing/2014/main" id="{4FFBDBED-8D42-4969-AF61-39AFBCBED70E}"/>
              </a:ext>
            </a:extLst>
          </p:cNvPr>
          <p:cNvSpPr txBox="1">
            <a:spLocks/>
          </p:cNvSpPr>
          <p:nvPr/>
        </p:nvSpPr>
        <p:spPr>
          <a:xfrm>
            <a:off x="1524000" y="165798"/>
            <a:ext cx="6096000" cy="1129602"/>
          </a:xfrm>
          <a:prstGeom prst="rect">
            <a:avLst/>
          </a:prstGeom>
        </p:spPr>
        <p:txBody>
          <a:bodyPr anchor="ctr" anchorCtr="1"/>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t>Solar Beta Angle</a:t>
            </a:r>
            <a:br>
              <a:rPr lang="en-US" kern="0" dirty="0"/>
            </a:br>
            <a:r>
              <a:rPr lang="en-US" sz="2000" kern="0" dirty="0"/>
              <a:t>Free-Drift, Drag-Down Exit with Cd = 2.1 </a:t>
            </a:r>
            <a:br>
              <a:rPr lang="en-US" sz="2000" kern="0" dirty="0"/>
            </a:br>
            <a:r>
              <a:rPr lang="en-US" sz="2000" kern="0" dirty="0"/>
              <a:t>June-July 2024 PLMs</a:t>
            </a:r>
          </a:p>
        </p:txBody>
      </p:sp>
      <p:sp>
        <p:nvSpPr>
          <p:cNvPr id="9" name="TextBox 8">
            <a:extLst>
              <a:ext uri="{FF2B5EF4-FFF2-40B4-BE49-F238E27FC236}">
                <a16:creationId xmlns:a16="http://schemas.microsoft.com/office/drawing/2014/main" id="{8A03204C-7C02-4E1C-A5AA-A48D78EA3DD3}"/>
              </a:ext>
            </a:extLst>
          </p:cNvPr>
          <p:cNvSpPr txBox="1"/>
          <p:nvPr/>
        </p:nvSpPr>
        <p:spPr>
          <a:xfrm>
            <a:off x="2590800" y="6352401"/>
            <a:ext cx="3931920" cy="276999"/>
          </a:xfrm>
          <a:prstGeom prst="rect">
            <a:avLst/>
          </a:prstGeom>
          <a:noFill/>
        </p:spPr>
        <p:txBody>
          <a:bodyPr wrap="square" rtlCol="0">
            <a:spAutoFit/>
          </a:bodyPr>
          <a:lstStyle/>
          <a:p>
            <a:r>
              <a:rPr lang="en-US" sz="1200" dirty="0"/>
              <a:t>Credit:FDS-Free-Exit-Analysis-Update-v6-9Nov21 </a:t>
            </a:r>
          </a:p>
        </p:txBody>
      </p:sp>
    </p:spTree>
    <p:extLst>
      <p:ext uri="{BB962C8B-B14F-4D97-AF65-F5344CB8AC3E}">
        <p14:creationId xmlns:p14="http://schemas.microsoft.com/office/powerpoint/2010/main" val="142058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ChangeArrowheads="1"/>
          </p:cNvSpPr>
          <p:nvPr/>
        </p:nvSpPr>
        <p:spPr bwMode="auto">
          <a:xfrm>
            <a:off x="685800" y="1447800"/>
            <a:ext cx="7772400" cy="3200400"/>
          </a:xfrm>
          <a:prstGeom prst="rect">
            <a:avLst/>
          </a:prstGeom>
          <a:noFill/>
          <a:ln w="9525">
            <a:noFill/>
            <a:miter lim="800000"/>
            <a:headEnd/>
            <a:tailEnd/>
          </a:ln>
        </p:spPr>
        <p:txBody>
          <a:bodyPr anchor="ctr"/>
          <a:lstStyle/>
          <a:p>
            <a:pPr algn="ctr" eaLnBrk="0" hangingPunct="0"/>
            <a:r>
              <a:rPr lang="en-US" sz="4800" b="1" dirty="0">
                <a:solidFill>
                  <a:schemeClr val="tx2"/>
                </a:solidFill>
                <a:latin typeface="+mj-lt"/>
              </a:rPr>
              <a:t>Post Mission</a:t>
            </a:r>
          </a:p>
          <a:p>
            <a:pPr algn="ctr" eaLnBrk="0" hangingPunct="0"/>
            <a:r>
              <a:rPr lang="en-US" sz="4800" b="1" dirty="0">
                <a:solidFill>
                  <a:schemeClr val="tx2"/>
                </a:solidFill>
                <a:latin typeface="+mj-lt"/>
              </a:rPr>
              <a:t>Orbital Lifetime Estimate</a:t>
            </a:r>
          </a:p>
        </p:txBody>
      </p:sp>
      <p:sp>
        <p:nvSpPr>
          <p:cNvPr id="2" name="Date Placeholder 1">
            <a:extLst>
              <a:ext uri="{FF2B5EF4-FFF2-40B4-BE49-F238E27FC236}">
                <a16:creationId xmlns:a16="http://schemas.microsoft.com/office/drawing/2014/main" id="{7B606ACA-FA83-4FE9-B261-7AEA66303D71}"/>
              </a:ext>
            </a:extLst>
          </p:cNvPr>
          <p:cNvSpPr>
            <a:spLocks noGrp="1"/>
          </p:cNvSpPr>
          <p:nvPr>
            <p:ph type="dt" sz="half" idx="11"/>
          </p:nvPr>
        </p:nvSpPr>
        <p:spPr/>
        <p:txBody>
          <a:bodyPr/>
          <a:lstStyle/>
          <a:p>
            <a:pPr>
              <a:defRPr/>
            </a:pPr>
            <a:r>
              <a:rPr lang="en-US"/>
              <a:t>2/16/2022 </a:t>
            </a:r>
            <a:endParaRPr lang="en-US" dirty="0"/>
          </a:p>
        </p:txBody>
      </p:sp>
    </p:spTree>
    <p:extLst>
      <p:ext uri="{BB962C8B-B14F-4D97-AF65-F5344CB8AC3E}">
        <p14:creationId xmlns:p14="http://schemas.microsoft.com/office/powerpoint/2010/main" val="231898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5"/>
          <p:cNvSpPr>
            <a:spLocks noGrp="1"/>
          </p:cNvSpPr>
          <p:nvPr>
            <p:ph type="title"/>
          </p:nvPr>
        </p:nvSpPr>
        <p:spPr>
          <a:xfrm>
            <a:off x="457200" y="152400"/>
            <a:ext cx="8229600" cy="1176754"/>
          </a:xfrm>
        </p:spPr>
        <p:txBody>
          <a:bodyPr vert="horz" lIns="91440" tIns="45720" rIns="91440" bIns="45720" rtlCol="0" anchor="ctr">
            <a:noAutofit/>
          </a:bodyPr>
          <a:lstStyle/>
          <a:p>
            <a:r>
              <a:rPr lang="en-US" sz="3200" b="1" dirty="0">
                <a:solidFill>
                  <a:schemeClr val="tx1"/>
                </a:solidFill>
                <a:cs typeface="Arial" pitchFamily="34" charset="0"/>
              </a:rPr>
              <a:t>Aqua End of Mission Plan</a:t>
            </a:r>
          </a:p>
        </p:txBody>
      </p:sp>
      <p:sp>
        <p:nvSpPr>
          <p:cNvPr id="3" name="Date Placeholder 2"/>
          <p:cNvSpPr>
            <a:spLocks noGrp="1"/>
          </p:cNvSpPr>
          <p:nvPr>
            <p:ph type="dt" sz="half" idx="11"/>
          </p:nvPr>
        </p:nvSpPr>
        <p:spPr/>
        <p:txBody>
          <a:bodyPr/>
          <a:lstStyle/>
          <a:p>
            <a:pPr>
              <a:defRPr/>
            </a:pPr>
            <a:r>
              <a:rPr lang="en-US"/>
              <a:t>2/16/2022 </a:t>
            </a:r>
            <a:endParaRPr lang="en-US" dirty="0"/>
          </a:p>
        </p:txBody>
      </p:sp>
      <p:sp>
        <p:nvSpPr>
          <p:cNvPr id="11" name="Content Placeholder 6">
            <a:extLst>
              <a:ext uri="{FF2B5EF4-FFF2-40B4-BE49-F238E27FC236}">
                <a16:creationId xmlns:a16="http://schemas.microsoft.com/office/drawing/2014/main" id="{34B8CF2B-86A1-41F2-B078-CA9725279D11}"/>
              </a:ext>
            </a:extLst>
          </p:cNvPr>
          <p:cNvSpPr>
            <a:spLocks noGrp="1"/>
          </p:cNvSpPr>
          <p:nvPr>
            <p:ph sz="half" idx="1"/>
          </p:nvPr>
        </p:nvSpPr>
        <p:spPr>
          <a:xfrm>
            <a:off x="206072" y="1371600"/>
            <a:ext cx="5082208" cy="5125149"/>
          </a:xfrm>
        </p:spPr>
        <p:txBody>
          <a:bodyPr>
            <a:normAutofit fontScale="85000" lnSpcReduction="10000"/>
          </a:bodyPr>
          <a:lstStyle/>
          <a:p>
            <a:pPr>
              <a:defRPr/>
            </a:pPr>
            <a:r>
              <a:rPr lang="en-US" sz="1700" b="1" dirty="0">
                <a:ea typeface="MS PGothic" pitchFamily="34" charset="-128"/>
              </a:rPr>
              <a:t>Initial draft February 2009</a:t>
            </a:r>
          </a:p>
          <a:p>
            <a:pPr>
              <a:defRPr/>
            </a:pPr>
            <a:r>
              <a:rPr lang="en-US" sz="1700" b="1" dirty="0">
                <a:ea typeface="MS PGothic" pitchFamily="34" charset="-128"/>
              </a:rPr>
              <a:t>“Interim” End of Mission Plan: May 2011</a:t>
            </a:r>
          </a:p>
          <a:p>
            <a:pPr lvl="1">
              <a:defRPr/>
            </a:pPr>
            <a:r>
              <a:rPr lang="en-US" sz="1500" b="0" dirty="0">
                <a:ea typeface="MS PGothic" pitchFamily="34" charset="-128"/>
              </a:rPr>
              <a:t>Approved by NASA HQ  July 2011</a:t>
            </a:r>
          </a:p>
          <a:p>
            <a:pPr>
              <a:defRPr/>
            </a:pPr>
            <a:r>
              <a:rPr lang="en-US" sz="1700" b="1" dirty="0">
                <a:ea typeface="MS PGothic" pitchFamily="34" charset="-128"/>
              </a:rPr>
              <a:t>End of Mission Plan (Rev A): February 2013</a:t>
            </a:r>
            <a:endParaRPr lang="en-US" sz="1500" b="0" strike="sngStrike" dirty="0">
              <a:ea typeface="MS PGothic" pitchFamily="34" charset="-128"/>
            </a:endParaRPr>
          </a:p>
          <a:p>
            <a:pPr>
              <a:defRPr/>
            </a:pPr>
            <a:r>
              <a:rPr lang="en-US" sz="1600" b="1" dirty="0">
                <a:ea typeface="MS PGothic" pitchFamily="34" charset="-128"/>
              </a:rPr>
              <a:t>End of Mission Plan (Rev B): June 2015</a:t>
            </a:r>
            <a:endParaRPr lang="en-US" sz="1400" dirty="0">
              <a:ea typeface="MS PGothic" pitchFamily="34" charset="-128"/>
            </a:endParaRPr>
          </a:p>
          <a:p>
            <a:pPr lvl="1">
              <a:defRPr/>
            </a:pPr>
            <a:r>
              <a:rPr lang="en-US" sz="1500" b="0" dirty="0">
                <a:ea typeface="MS PGothic" pitchFamily="34" charset="-128"/>
              </a:rPr>
              <a:t>Safely exit the A-Train Constellation (19 km Exit)</a:t>
            </a:r>
          </a:p>
          <a:p>
            <a:pPr lvl="1">
              <a:defRPr/>
            </a:pPr>
            <a:r>
              <a:rPr lang="en-US" sz="1500" b="0" dirty="0">
                <a:ea typeface="MS PGothic" pitchFamily="34" charset="-128"/>
              </a:rPr>
              <a:t>Passivate to the extent possible for uncontrolled reentry</a:t>
            </a:r>
          </a:p>
          <a:p>
            <a:pPr lvl="1">
              <a:defRPr/>
            </a:pPr>
            <a:r>
              <a:rPr lang="en-US" sz="1500" b="0" dirty="0">
                <a:ea typeface="MS PGothic" pitchFamily="34" charset="-128"/>
              </a:rPr>
              <a:t>Aqua has five (5) approved waivers for passivation</a:t>
            </a:r>
          </a:p>
          <a:p>
            <a:pPr lvl="2">
              <a:defRPr/>
            </a:pPr>
            <a:r>
              <a:rPr lang="en-US" sz="1250" dirty="0">
                <a:ea typeface="MS PGothic" pitchFamily="34" charset="-128"/>
              </a:rPr>
              <a:t>Pressurant Passivation</a:t>
            </a:r>
          </a:p>
          <a:p>
            <a:pPr lvl="2">
              <a:defRPr/>
            </a:pPr>
            <a:r>
              <a:rPr lang="en-US" sz="1250" dirty="0">
                <a:ea typeface="MS PGothic" pitchFamily="34" charset="-128"/>
              </a:rPr>
              <a:t>Large Object Collision Probability</a:t>
            </a:r>
          </a:p>
          <a:p>
            <a:pPr lvl="2">
              <a:defRPr/>
            </a:pPr>
            <a:r>
              <a:rPr lang="en-US" sz="1250" dirty="0">
                <a:ea typeface="MS PGothic" pitchFamily="34" charset="-128"/>
              </a:rPr>
              <a:t>Small Object Collision Probability</a:t>
            </a:r>
          </a:p>
          <a:p>
            <a:pPr lvl="2">
              <a:defRPr/>
            </a:pPr>
            <a:r>
              <a:rPr lang="en-US" sz="1250" dirty="0">
                <a:ea typeface="MS PGothic" pitchFamily="34" charset="-128"/>
              </a:rPr>
              <a:t>Orbital Lifetime (30-Year) </a:t>
            </a:r>
          </a:p>
          <a:p>
            <a:pPr lvl="2">
              <a:defRPr/>
            </a:pPr>
            <a:r>
              <a:rPr lang="en-US" sz="1250" dirty="0">
                <a:ea typeface="MS PGothic" pitchFamily="34" charset="-128"/>
              </a:rPr>
              <a:t>Re-entry Risk (Un-controlled)</a:t>
            </a:r>
          </a:p>
          <a:p>
            <a:pPr lvl="1">
              <a:defRPr/>
            </a:pPr>
            <a:r>
              <a:rPr lang="en-US" sz="1500" b="1" dirty="0">
                <a:ea typeface="MS PGothic" pitchFamily="34" charset="-128"/>
              </a:rPr>
              <a:t>Waivers approved in May 2013</a:t>
            </a:r>
          </a:p>
          <a:p>
            <a:pPr>
              <a:defRPr/>
            </a:pPr>
            <a:r>
              <a:rPr lang="en-US" sz="1700" b="1" dirty="0">
                <a:ea typeface="MS PGothic" pitchFamily="34" charset="-128"/>
              </a:rPr>
              <a:t>End of Mission Plan (Rev C): </a:t>
            </a:r>
            <a:r>
              <a:rPr lang="en-US" sz="1700" dirty="0">
                <a:ea typeface="MS PGothic" pitchFamily="34" charset="-128"/>
              </a:rPr>
              <a:t>August</a:t>
            </a:r>
            <a:r>
              <a:rPr lang="en-US" sz="1700" b="1" dirty="0">
                <a:ea typeface="MS PGothic" pitchFamily="34" charset="-128"/>
              </a:rPr>
              <a:t> 2017</a:t>
            </a:r>
            <a:r>
              <a:rPr lang="en-US" sz="1500" b="0" dirty="0">
                <a:ea typeface="MS PGothic" pitchFamily="34" charset="-128"/>
              </a:rPr>
              <a:t> </a:t>
            </a:r>
          </a:p>
          <a:p>
            <a:pPr lvl="1">
              <a:defRPr/>
            </a:pPr>
            <a:r>
              <a:rPr lang="en-US" sz="1500" b="0" dirty="0">
                <a:ea typeface="MS PGothic" pitchFamily="34" charset="-128"/>
              </a:rPr>
              <a:t>Includes ~4.4 km exit from A-Train in </a:t>
            </a:r>
            <a:r>
              <a:rPr lang="en-US" sz="1500" dirty="0">
                <a:ea typeface="MS PGothic" pitchFamily="34" charset="-128"/>
              </a:rPr>
              <a:t>early</a:t>
            </a:r>
            <a:r>
              <a:rPr lang="en-US" sz="1500" b="0" dirty="0">
                <a:ea typeface="MS PGothic" pitchFamily="34" charset="-128"/>
              </a:rPr>
              <a:t> 2022</a:t>
            </a:r>
          </a:p>
          <a:p>
            <a:pPr>
              <a:defRPr/>
            </a:pPr>
            <a:r>
              <a:rPr lang="en-US" sz="1700" b="1" dirty="0">
                <a:ea typeface="MS PGothic" pitchFamily="34" charset="-128"/>
              </a:rPr>
              <a:t>End of Mission Plan (Rev D): December 2019</a:t>
            </a:r>
          </a:p>
          <a:p>
            <a:pPr lvl="1">
              <a:defRPr/>
            </a:pPr>
            <a:r>
              <a:rPr lang="en-US" sz="1300" dirty="0">
                <a:ea typeface="MS PGothic" pitchFamily="34" charset="-128"/>
              </a:rPr>
              <a:t>Latest Annual Lifetime Estimate (November 2019)</a:t>
            </a:r>
          </a:p>
          <a:p>
            <a:pPr lvl="1">
              <a:defRPr/>
            </a:pPr>
            <a:r>
              <a:rPr lang="en-US" sz="1400" dirty="0">
                <a:ea typeface="MS PGothic" pitchFamily="34" charset="-128"/>
              </a:rPr>
              <a:t>Retrograde maneuver slews on reaction wheels</a:t>
            </a:r>
          </a:p>
          <a:p>
            <a:pPr lvl="1">
              <a:defRPr/>
            </a:pPr>
            <a:r>
              <a:rPr lang="en-US" sz="1400" dirty="0">
                <a:ea typeface="MS PGothic" pitchFamily="34" charset="-128"/>
              </a:rPr>
              <a:t>Approved by NASA HQ OSMA on 10/28/2020</a:t>
            </a:r>
            <a:endParaRPr lang="en-US" sz="1300" dirty="0">
              <a:ea typeface="MS PGothic" pitchFamily="34" charset="-128"/>
            </a:endParaRPr>
          </a:p>
          <a:p>
            <a:pPr>
              <a:defRPr/>
            </a:pPr>
            <a:r>
              <a:rPr lang="en-US" sz="1700" b="1" dirty="0">
                <a:solidFill>
                  <a:srgbClr val="0000FF"/>
                </a:solidFill>
                <a:ea typeface="MS PGothic" pitchFamily="34" charset="-128"/>
              </a:rPr>
              <a:t>End of Mission Plan (Rev E): December 2021</a:t>
            </a:r>
          </a:p>
          <a:p>
            <a:pPr lvl="1">
              <a:defRPr/>
            </a:pPr>
            <a:r>
              <a:rPr lang="en-US" sz="1300" dirty="0">
                <a:solidFill>
                  <a:srgbClr val="0000FF"/>
                </a:solidFill>
                <a:ea typeface="MS PGothic" pitchFamily="34" charset="-128"/>
              </a:rPr>
              <a:t>Latest Annual Lifetime Estimate (November 2021)</a:t>
            </a:r>
          </a:p>
          <a:p>
            <a:pPr lvl="1">
              <a:defRPr/>
            </a:pPr>
            <a:r>
              <a:rPr lang="en-US" sz="1300" dirty="0">
                <a:solidFill>
                  <a:srgbClr val="0000FF"/>
                </a:solidFill>
                <a:ea typeface="MS PGothic" pitchFamily="34" charset="-128"/>
              </a:rPr>
              <a:t>Free-drift, Drag-Down A-Train Constellation Exit Approach</a:t>
            </a:r>
            <a:endParaRPr lang="en-US" sz="1700" b="1" dirty="0">
              <a:solidFill>
                <a:srgbClr val="0000FF"/>
              </a:solidFill>
              <a:ea typeface="MS PGothic" pitchFamily="34" charset="-128"/>
            </a:endParaRPr>
          </a:p>
          <a:p>
            <a:pPr>
              <a:defRPr/>
            </a:pPr>
            <a:r>
              <a:rPr lang="en-US" sz="1700" b="1" dirty="0">
                <a:ea typeface="MS PGothic" pitchFamily="34" charset="-128"/>
              </a:rPr>
              <a:t>Final produced 60 days before End of Mission</a:t>
            </a:r>
          </a:p>
        </p:txBody>
      </p:sp>
      <p:pic>
        <p:nvPicPr>
          <p:cNvPr id="12" name="Picture 11">
            <a:extLst>
              <a:ext uri="{FF2B5EF4-FFF2-40B4-BE49-F238E27FC236}">
                <a16:creationId xmlns:a16="http://schemas.microsoft.com/office/drawing/2014/main" id="{4A26975A-AD58-4317-89A4-29404AF7EB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88280" y="1513462"/>
            <a:ext cx="3474720" cy="4443085"/>
          </a:xfrm>
          <a:prstGeom prst="rect">
            <a:avLst/>
          </a:prstGeom>
          <a:ln w="25400">
            <a:solidFill>
              <a:srgbClr val="0000FF"/>
            </a:solidFill>
          </a:ln>
        </p:spPr>
      </p:pic>
    </p:spTree>
    <p:extLst>
      <p:ext uri="{BB962C8B-B14F-4D97-AF65-F5344CB8AC3E}">
        <p14:creationId xmlns:p14="http://schemas.microsoft.com/office/powerpoint/2010/main" val="279261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F253593-8E47-4F1B-8C70-62BF853D68C5}"/>
              </a:ext>
            </a:extLst>
          </p:cNvPr>
          <p:cNvSpPr>
            <a:spLocks noGrp="1"/>
          </p:cNvSpPr>
          <p:nvPr>
            <p:ph type="dt" sz="half" idx="11"/>
          </p:nvPr>
        </p:nvSpPr>
        <p:spPr/>
        <p:txBody>
          <a:bodyPr/>
          <a:lstStyle/>
          <a:p>
            <a:pPr>
              <a:defRPr/>
            </a:pPr>
            <a:r>
              <a:rPr lang="en-US"/>
              <a:t>2/16/2022 </a:t>
            </a:r>
            <a:endParaRPr lang="en-US" dirty="0"/>
          </a:p>
        </p:txBody>
      </p:sp>
      <p:sp>
        <p:nvSpPr>
          <p:cNvPr id="5" name="Title 1">
            <a:extLst>
              <a:ext uri="{FF2B5EF4-FFF2-40B4-BE49-F238E27FC236}">
                <a16:creationId xmlns:a16="http://schemas.microsoft.com/office/drawing/2014/main" id="{60B6D455-0981-4A10-A40A-DEB1BB825B29}"/>
              </a:ext>
            </a:extLst>
          </p:cNvPr>
          <p:cNvSpPr txBox="1">
            <a:spLocks/>
          </p:cNvSpPr>
          <p:nvPr/>
        </p:nvSpPr>
        <p:spPr>
          <a:xfrm>
            <a:off x="1524000" y="296432"/>
            <a:ext cx="6096000" cy="1059225"/>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solidFill>
                  <a:schemeClr val="tx1"/>
                </a:solidFill>
              </a:rPr>
              <a:t>Aqua After-the-A-Train</a:t>
            </a:r>
          </a:p>
          <a:p>
            <a:r>
              <a:rPr lang="en-US" kern="0" dirty="0">
                <a:solidFill>
                  <a:schemeClr val="tx1"/>
                </a:solidFill>
              </a:rPr>
              <a:t>Extended Mission Timeline </a:t>
            </a:r>
          </a:p>
        </p:txBody>
      </p:sp>
      <p:sp>
        <p:nvSpPr>
          <p:cNvPr id="6" name="WordArt 93">
            <a:extLst>
              <a:ext uri="{FF2B5EF4-FFF2-40B4-BE49-F238E27FC236}">
                <a16:creationId xmlns:a16="http://schemas.microsoft.com/office/drawing/2014/main" id="{CA83FBF3-1208-4546-9C00-670770D2B583}"/>
              </a:ext>
            </a:extLst>
          </p:cNvPr>
          <p:cNvSpPr>
            <a:spLocks noChangeArrowheads="1" noChangeShapeType="1" noTextEdit="1"/>
          </p:cNvSpPr>
          <p:nvPr/>
        </p:nvSpPr>
        <p:spPr bwMode="auto">
          <a:xfrm>
            <a:off x="1954726" y="27445"/>
            <a:ext cx="5562600" cy="304800"/>
          </a:xfrm>
          <a:prstGeom prst="rect">
            <a:avLst/>
          </a:prstGeom>
          <a:solidFill>
            <a:schemeClr val="bg1"/>
          </a:solidFill>
        </p:spPr>
        <p:txBody>
          <a:bodyPr wrap="none" numCol="1" fromWordArt="1">
            <a:prstTxWarp prst="textPlain">
              <a:avLst>
                <a:gd name="adj" fmla="val 49868"/>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algn="ctr"/>
            <a:r>
              <a:rPr lang="en-US" sz="3600" kern="10" dirty="0">
                <a:ln w="9525">
                  <a:solidFill>
                    <a:srgbClr val="000000"/>
                  </a:solidFill>
                  <a:round/>
                  <a:headEnd type="none" w="sm" len="sm"/>
                  <a:tailEnd type="none" w="sm" len="sm"/>
                </a:ln>
                <a:solidFill>
                  <a:srgbClr val="FF0000"/>
                </a:solidFill>
                <a:latin typeface="Arial Black"/>
              </a:rPr>
              <a:t> </a:t>
            </a:r>
            <a:r>
              <a:rPr lang="en-US" sz="3600" kern="10" dirty="0">
                <a:ln w="9525">
                  <a:solidFill>
                    <a:srgbClr val="000000"/>
                  </a:solidFill>
                  <a:round/>
                  <a:headEnd type="none" w="sm" len="sm"/>
                  <a:tailEnd type="none" w="sm" len="sm"/>
                </a:ln>
                <a:solidFill>
                  <a:srgbClr val="0000FF"/>
                </a:solidFill>
                <a:latin typeface="Arial Black"/>
              </a:rPr>
              <a:t>– This version reflects the Aqua Over-Guide Budget Request – </a:t>
            </a:r>
            <a:r>
              <a:rPr lang="en-US" sz="3600" kern="10" dirty="0">
                <a:ln w="9525">
                  <a:solidFill>
                    <a:srgbClr val="000000"/>
                  </a:solidFill>
                  <a:round/>
                  <a:headEnd type="none" w="sm" len="sm"/>
                  <a:tailEnd type="none" w="sm" len="sm"/>
                </a:ln>
                <a:solidFill>
                  <a:srgbClr val="FF0000"/>
                </a:solidFill>
                <a:latin typeface="Arial Black"/>
              </a:rPr>
              <a:t> </a:t>
            </a:r>
            <a:endParaRPr lang="en-US" sz="3600" kern="10" dirty="0">
              <a:ln w="9525">
                <a:solidFill>
                  <a:srgbClr val="000000"/>
                </a:solidFill>
                <a:round/>
                <a:headEnd type="none" w="sm" len="sm"/>
                <a:tailEnd type="none" w="sm" len="sm"/>
              </a:ln>
              <a:solidFill>
                <a:srgbClr val="FF0000"/>
              </a:solidFill>
              <a:effectLst/>
              <a:latin typeface="Arial Black"/>
            </a:endParaRPr>
          </a:p>
        </p:txBody>
      </p:sp>
      <p:grpSp>
        <p:nvGrpSpPr>
          <p:cNvPr id="8" name="Group 7">
            <a:extLst>
              <a:ext uri="{FF2B5EF4-FFF2-40B4-BE49-F238E27FC236}">
                <a16:creationId xmlns:a16="http://schemas.microsoft.com/office/drawing/2014/main" id="{BF4123B4-B14A-46C1-B2FA-5D719F797621}"/>
              </a:ext>
            </a:extLst>
          </p:cNvPr>
          <p:cNvGrpSpPr/>
          <p:nvPr/>
        </p:nvGrpSpPr>
        <p:grpSpPr>
          <a:xfrm>
            <a:off x="206821" y="1402080"/>
            <a:ext cx="8686800" cy="4846320"/>
            <a:chOff x="381000" y="1490402"/>
            <a:chExt cx="8156448" cy="4911886"/>
          </a:xfrm>
        </p:grpSpPr>
        <p:sp>
          <p:nvSpPr>
            <p:cNvPr id="9" name="Rectangle 8">
              <a:extLst>
                <a:ext uri="{FF2B5EF4-FFF2-40B4-BE49-F238E27FC236}">
                  <a16:creationId xmlns:a16="http://schemas.microsoft.com/office/drawing/2014/main" id="{41DEA12E-2DA9-431D-ACE3-0AD2A12A2828}"/>
                </a:ext>
              </a:extLst>
            </p:cNvPr>
            <p:cNvSpPr/>
            <p:nvPr/>
          </p:nvSpPr>
          <p:spPr bwMode="auto">
            <a:xfrm>
              <a:off x="396145" y="2514600"/>
              <a:ext cx="8138160" cy="370332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0" name="Rectangle 771">
              <a:extLst>
                <a:ext uri="{FF2B5EF4-FFF2-40B4-BE49-F238E27FC236}">
                  <a16:creationId xmlns:a16="http://schemas.microsoft.com/office/drawing/2014/main" id="{E93FCA7C-F57D-404C-80FC-610ACCE12B7F}"/>
                </a:ext>
              </a:extLst>
            </p:cNvPr>
            <p:cNvSpPr>
              <a:spLocks noChangeArrowheads="1"/>
            </p:cNvSpPr>
            <p:nvPr/>
          </p:nvSpPr>
          <p:spPr bwMode="auto">
            <a:xfrm>
              <a:off x="381000" y="1968712"/>
              <a:ext cx="8156448" cy="411480"/>
            </a:xfrm>
            <a:prstGeom prst="rect">
              <a:avLst/>
            </a:prstGeom>
            <a:solidFill>
              <a:srgbClr val="0000FF"/>
            </a:solidFill>
            <a:ln w="9525">
              <a:noFill/>
              <a:miter lim="800000"/>
              <a:headEnd/>
              <a:tailEnd/>
            </a:ln>
          </p:spPr>
          <p:txBody>
            <a:bodyPr/>
            <a:lstStyle/>
            <a:p>
              <a:endParaRPr lang="en-US"/>
            </a:p>
          </p:txBody>
        </p:sp>
        <p:sp>
          <p:nvSpPr>
            <p:cNvPr id="11" name="Rectangle 843">
              <a:extLst>
                <a:ext uri="{FF2B5EF4-FFF2-40B4-BE49-F238E27FC236}">
                  <a16:creationId xmlns:a16="http://schemas.microsoft.com/office/drawing/2014/main" id="{A6262B27-459F-4995-8751-6F7A470868FF}"/>
                </a:ext>
              </a:extLst>
            </p:cNvPr>
            <p:cNvSpPr>
              <a:spLocks noChangeArrowheads="1"/>
            </p:cNvSpPr>
            <p:nvPr/>
          </p:nvSpPr>
          <p:spPr bwMode="auto">
            <a:xfrm>
              <a:off x="381000" y="1966393"/>
              <a:ext cx="8138160" cy="4262326"/>
            </a:xfrm>
            <a:prstGeom prst="rect">
              <a:avLst/>
            </a:prstGeom>
            <a:noFill/>
            <a:ln w="17463">
              <a:solidFill>
                <a:srgbClr val="000000"/>
              </a:solidFill>
              <a:miter lim="800000"/>
              <a:headEnd/>
              <a:tailEnd/>
            </a:ln>
          </p:spPr>
          <p:txBody>
            <a:bodyPr/>
            <a:lstStyle/>
            <a:p>
              <a:endParaRPr lang="en-US"/>
            </a:p>
          </p:txBody>
        </p:sp>
        <p:sp>
          <p:nvSpPr>
            <p:cNvPr id="12" name="Line 849">
              <a:extLst>
                <a:ext uri="{FF2B5EF4-FFF2-40B4-BE49-F238E27FC236}">
                  <a16:creationId xmlns:a16="http://schemas.microsoft.com/office/drawing/2014/main" id="{0C51FF7C-E1A1-42FA-B7FF-9518225BEB56}"/>
                </a:ext>
              </a:extLst>
            </p:cNvPr>
            <p:cNvSpPr>
              <a:spLocks noChangeShapeType="1"/>
            </p:cNvSpPr>
            <p:nvPr/>
          </p:nvSpPr>
          <p:spPr bwMode="auto">
            <a:xfrm flipH="1">
              <a:off x="8533608" y="1967462"/>
              <a:ext cx="1805" cy="4278718"/>
            </a:xfrm>
            <a:prstGeom prst="line">
              <a:avLst/>
            </a:prstGeom>
            <a:noFill/>
            <a:ln w="9525">
              <a:solidFill>
                <a:srgbClr val="000000"/>
              </a:solidFill>
              <a:round/>
              <a:headEnd/>
              <a:tailEnd/>
            </a:ln>
          </p:spPr>
          <p:txBody>
            <a:bodyPr/>
            <a:lstStyle/>
            <a:p>
              <a:endParaRPr lang="en-US"/>
            </a:p>
          </p:txBody>
        </p:sp>
        <p:sp>
          <p:nvSpPr>
            <p:cNvPr id="13" name="Line 850">
              <a:extLst>
                <a:ext uri="{FF2B5EF4-FFF2-40B4-BE49-F238E27FC236}">
                  <a16:creationId xmlns:a16="http://schemas.microsoft.com/office/drawing/2014/main" id="{6220E9E7-6E2A-4B18-9F92-452602F037EE}"/>
                </a:ext>
              </a:extLst>
            </p:cNvPr>
            <p:cNvSpPr>
              <a:spLocks noChangeShapeType="1"/>
            </p:cNvSpPr>
            <p:nvPr/>
          </p:nvSpPr>
          <p:spPr bwMode="auto">
            <a:xfrm>
              <a:off x="7773623" y="2541272"/>
              <a:ext cx="0" cy="0"/>
            </a:xfrm>
            <a:prstGeom prst="line">
              <a:avLst/>
            </a:prstGeom>
            <a:noFill/>
            <a:ln w="9525">
              <a:solidFill>
                <a:srgbClr val="000000"/>
              </a:solidFill>
              <a:round/>
              <a:headEnd/>
              <a:tailEnd/>
            </a:ln>
          </p:spPr>
          <p:txBody>
            <a:bodyPr/>
            <a:lstStyle/>
            <a:p>
              <a:endParaRPr lang="en-US"/>
            </a:p>
          </p:txBody>
        </p:sp>
        <p:sp>
          <p:nvSpPr>
            <p:cNvPr id="14" name="Line 852">
              <a:extLst>
                <a:ext uri="{FF2B5EF4-FFF2-40B4-BE49-F238E27FC236}">
                  <a16:creationId xmlns:a16="http://schemas.microsoft.com/office/drawing/2014/main" id="{465B58FE-4BFC-4819-8EBF-CC3D3B91CBFD}"/>
                </a:ext>
              </a:extLst>
            </p:cNvPr>
            <p:cNvSpPr>
              <a:spLocks noChangeShapeType="1"/>
            </p:cNvSpPr>
            <p:nvPr/>
          </p:nvSpPr>
          <p:spPr bwMode="auto">
            <a:xfrm>
              <a:off x="381000" y="2541272"/>
              <a:ext cx="8138160" cy="0"/>
            </a:xfrm>
            <a:prstGeom prst="line">
              <a:avLst/>
            </a:prstGeom>
            <a:noFill/>
            <a:ln w="9525">
              <a:solidFill>
                <a:srgbClr val="000000"/>
              </a:solidFill>
              <a:round/>
              <a:headEnd/>
              <a:tailEnd/>
            </a:ln>
          </p:spPr>
          <p:txBody>
            <a:bodyPr/>
            <a:lstStyle/>
            <a:p>
              <a:endParaRPr lang="en-US"/>
            </a:p>
          </p:txBody>
        </p:sp>
        <p:sp>
          <p:nvSpPr>
            <p:cNvPr id="15" name="Rectangle 857">
              <a:extLst>
                <a:ext uri="{FF2B5EF4-FFF2-40B4-BE49-F238E27FC236}">
                  <a16:creationId xmlns:a16="http://schemas.microsoft.com/office/drawing/2014/main" id="{7DCA3796-FB82-4894-A49E-BCF0E8C05771}"/>
                </a:ext>
              </a:extLst>
            </p:cNvPr>
            <p:cNvSpPr>
              <a:spLocks noChangeArrowheads="1"/>
            </p:cNvSpPr>
            <p:nvPr/>
          </p:nvSpPr>
          <p:spPr bwMode="auto">
            <a:xfrm>
              <a:off x="730417" y="2061435"/>
              <a:ext cx="408144" cy="250350"/>
            </a:xfrm>
            <a:prstGeom prst="rect">
              <a:avLst/>
            </a:prstGeom>
            <a:noFill/>
            <a:ln w="9525">
              <a:noFill/>
              <a:miter lim="800000"/>
              <a:headEnd/>
              <a:tailEnd/>
            </a:ln>
          </p:spPr>
          <p:txBody>
            <a:bodyPr wrap="none" lIns="0" tIns="0" rIns="0" bIns="0">
              <a:spAutoFit/>
            </a:bodyPr>
            <a:lstStyle/>
            <a:p>
              <a:r>
                <a:rPr lang="en-US" sz="1300" b="1" dirty="0">
                  <a:solidFill>
                    <a:schemeClr val="bg1"/>
                  </a:solidFill>
                </a:rPr>
                <a:t>2020</a:t>
              </a:r>
              <a:endParaRPr lang="en-US" dirty="0">
                <a:solidFill>
                  <a:schemeClr val="bg1"/>
                </a:solidFill>
              </a:endParaRPr>
            </a:p>
          </p:txBody>
        </p:sp>
        <p:sp>
          <p:nvSpPr>
            <p:cNvPr id="16" name="Line 858">
              <a:extLst>
                <a:ext uri="{FF2B5EF4-FFF2-40B4-BE49-F238E27FC236}">
                  <a16:creationId xmlns:a16="http://schemas.microsoft.com/office/drawing/2014/main" id="{B0826AE4-5D1F-4ABC-B125-BA69DDE0C900}"/>
                </a:ext>
              </a:extLst>
            </p:cNvPr>
            <p:cNvSpPr>
              <a:spLocks noChangeShapeType="1"/>
            </p:cNvSpPr>
            <p:nvPr/>
          </p:nvSpPr>
          <p:spPr bwMode="auto">
            <a:xfrm>
              <a:off x="408957" y="1966394"/>
              <a:ext cx="0" cy="405660"/>
            </a:xfrm>
            <a:prstGeom prst="line">
              <a:avLst/>
            </a:prstGeom>
            <a:noFill/>
            <a:ln w="9525">
              <a:solidFill>
                <a:srgbClr val="000000"/>
              </a:solidFill>
              <a:round/>
              <a:headEnd/>
              <a:tailEnd/>
            </a:ln>
          </p:spPr>
          <p:txBody>
            <a:bodyPr/>
            <a:lstStyle/>
            <a:p>
              <a:endParaRPr lang="en-US"/>
            </a:p>
          </p:txBody>
        </p:sp>
        <p:sp>
          <p:nvSpPr>
            <p:cNvPr id="17" name="Rectangle 859">
              <a:extLst>
                <a:ext uri="{FF2B5EF4-FFF2-40B4-BE49-F238E27FC236}">
                  <a16:creationId xmlns:a16="http://schemas.microsoft.com/office/drawing/2014/main" id="{953DD29F-8A40-457C-BC30-0030024A488E}"/>
                </a:ext>
              </a:extLst>
            </p:cNvPr>
            <p:cNvSpPr>
              <a:spLocks noChangeArrowheads="1"/>
            </p:cNvSpPr>
            <p:nvPr/>
          </p:nvSpPr>
          <p:spPr bwMode="auto">
            <a:xfrm>
              <a:off x="1747167" y="2061435"/>
              <a:ext cx="408144" cy="250350"/>
            </a:xfrm>
            <a:prstGeom prst="rect">
              <a:avLst/>
            </a:prstGeom>
            <a:noFill/>
            <a:ln w="9525">
              <a:noFill/>
              <a:miter lim="800000"/>
              <a:headEnd/>
              <a:tailEnd/>
            </a:ln>
          </p:spPr>
          <p:txBody>
            <a:bodyPr wrap="none" lIns="0" tIns="0" rIns="0" bIns="0">
              <a:spAutoFit/>
            </a:bodyPr>
            <a:lstStyle/>
            <a:p>
              <a:r>
                <a:rPr lang="en-US" sz="1300" b="1" dirty="0">
                  <a:solidFill>
                    <a:schemeClr val="bg1"/>
                  </a:solidFill>
                </a:rPr>
                <a:t>2021</a:t>
              </a:r>
              <a:endParaRPr lang="en-US" dirty="0">
                <a:solidFill>
                  <a:schemeClr val="bg1"/>
                </a:solidFill>
              </a:endParaRPr>
            </a:p>
          </p:txBody>
        </p:sp>
        <p:sp>
          <p:nvSpPr>
            <p:cNvPr id="18" name="Line 860">
              <a:extLst>
                <a:ext uri="{FF2B5EF4-FFF2-40B4-BE49-F238E27FC236}">
                  <a16:creationId xmlns:a16="http://schemas.microsoft.com/office/drawing/2014/main" id="{D06A02F1-9394-4F68-9F39-780C9E7EF267}"/>
                </a:ext>
              </a:extLst>
            </p:cNvPr>
            <p:cNvSpPr>
              <a:spLocks noChangeShapeType="1"/>
            </p:cNvSpPr>
            <p:nvPr/>
          </p:nvSpPr>
          <p:spPr bwMode="auto">
            <a:xfrm>
              <a:off x="1425708" y="1966394"/>
              <a:ext cx="0" cy="405660"/>
            </a:xfrm>
            <a:prstGeom prst="line">
              <a:avLst/>
            </a:prstGeom>
            <a:noFill/>
            <a:ln w="9525">
              <a:solidFill>
                <a:srgbClr val="000000"/>
              </a:solidFill>
              <a:round/>
              <a:headEnd/>
              <a:tailEnd/>
            </a:ln>
          </p:spPr>
          <p:txBody>
            <a:bodyPr/>
            <a:lstStyle/>
            <a:p>
              <a:endParaRPr lang="en-US"/>
            </a:p>
          </p:txBody>
        </p:sp>
        <p:sp>
          <p:nvSpPr>
            <p:cNvPr id="19" name="Rectangle 861">
              <a:extLst>
                <a:ext uri="{FF2B5EF4-FFF2-40B4-BE49-F238E27FC236}">
                  <a16:creationId xmlns:a16="http://schemas.microsoft.com/office/drawing/2014/main" id="{0043C5BA-CBF5-4D0E-BB32-66906F5D4506}"/>
                </a:ext>
              </a:extLst>
            </p:cNvPr>
            <p:cNvSpPr>
              <a:spLocks noChangeArrowheads="1"/>
            </p:cNvSpPr>
            <p:nvPr/>
          </p:nvSpPr>
          <p:spPr bwMode="auto">
            <a:xfrm>
              <a:off x="2763917" y="2061435"/>
              <a:ext cx="408144" cy="250350"/>
            </a:xfrm>
            <a:prstGeom prst="rect">
              <a:avLst/>
            </a:prstGeom>
            <a:noFill/>
            <a:ln w="9525">
              <a:noFill/>
              <a:miter lim="800000"/>
              <a:headEnd/>
              <a:tailEnd/>
            </a:ln>
          </p:spPr>
          <p:txBody>
            <a:bodyPr wrap="none" lIns="0" tIns="0" rIns="0" bIns="0">
              <a:spAutoFit/>
            </a:bodyPr>
            <a:lstStyle/>
            <a:p>
              <a:r>
                <a:rPr lang="en-US" sz="1300" b="1" dirty="0">
                  <a:solidFill>
                    <a:schemeClr val="bg1"/>
                  </a:solidFill>
                </a:rPr>
                <a:t>2022</a:t>
              </a:r>
              <a:endParaRPr lang="en-US" dirty="0">
                <a:solidFill>
                  <a:schemeClr val="bg1"/>
                </a:solidFill>
              </a:endParaRPr>
            </a:p>
          </p:txBody>
        </p:sp>
        <p:sp>
          <p:nvSpPr>
            <p:cNvPr id="20" name="Line 862">
              <a:extLst>
                <a:ext uri="{FF2B5EF4-FFF2-40B4-BE49-F238E27FC236}">
                  <a16:creationId xmlns:a16="http://schemas.microsoft.com/office/drawing/2014/main" id="{23F3A5D4-A72B-4C9B-B087-E6C7D3D550CE}"/>
                </a:ext>
              </a:extLst>
            </p:cNvPr>
            <p:cNvSpPr>
              <a:spLocks noChangeShapeType="1"/>
            </p:cNvSpPr>
            <p:nvPr/>
          </p:nvSpPr>
          <p:spPr bwMode="auto">
            <a:xfrm>
              <a:off x="2440652" y="1966394"/>
              <a:ext cx="0" cy="405660"/>
            </a:xfrm>
            <a:prstGeom prst="line">
              <a:avLst/>
            </a:prstGeom>
            <a:noFill/>
            <a:ln w="9525">
              <a:solidFill>
                <a:srgbClr val="000000"/>
              </a:solidFill>
              <a:round/>
              <a:headEnd/>
              <a:tailEnd/>
            </a:ln>
          </p:spPr>
          <p:txBody>
            <a:bodyPr/>
            <a:lstStyle/>
            <a:p>
              <a:endParaRPr lang="en-US"/>
            </a:p>
          </p:txBody>
        </p:sp>
        <p:sp>
          <p:nvSpPr>
            <p:cNvPr id="21" name="Rectangle 863">
              <a:extLst>
                <a:ext uri="{FF2B5EF4-FFF2-40B4-BE49-F238E27FC236}">
                  <a16:creationId xmlns:a16="http://schemas.microsoft.com/office/drawing/2014/main" id="{1CD2095D-3278-4869-8561-0E0390A41764}"/>
                </a:ext>
              </a:extLst>
            </p:cNvPr>
            <p:cNvSpPr>
              <a:spLocks noChangeArrowheads="1"/>
            </p:cNvSpPr>
            <p:nvPr/>
          </p:nvSpPr>
          <p:spPr bwMode="auto">
            <a:xfrm>
              <a:off x="3777055" y="2061435"/>
              <a:ext cx="408144" cy="250350"/>
            </a:xfrm>
            <a:prstGeom prst="rect">
              <a:avLst/>
            </a:prstGeom>
            <a:noFill/>
            <a:ln w="9525">
              <a:noFill/>
              <a:miter lim="800000"/>
              <a:headEnd/>
              <a:tailEnd/>
            </a:ln>
          </p:spPr>
          <p:txBody>
            <a:bodyPr wrap="none" lIns="0" tIns="0" rIns="0" bIns="0">
              <a:spAutoFit/>
            </a:bodyPr>
            <a:lstStyle/>
            <a:p>
              <a:r>
                <a:rPr lang="en-US" sz="1300" b="1" dirty="0">
                  <a:solidFill>
                    <a:schemeClr val="bg1"/>
                  </a:solidFill>
                </a:rPr>
                <a:t>2023</a:t>
              </a:r>
              <a:endParaRPr lang="en-US" dirty="0">
                <a:solidFill>
                  <a:schemeClr val="bg1"/>
                </a:solidFill>
              </a:endParaRPr>
            </a:p>
          </p:txBody>
        </p:sp>
        <p:sp>
          <p:nvSpPr>
            <p:cNvPr id="22" name="Line 864">
              <a:extLst>
                <a:ext uri="{FF2B5EF4-FFF2-40B4-BE49-F238E27FC236}">
                  <a16:creationId xmlns:a16="http://schemas.microsoft.com/office/drawing/2014/main" id="{703BB2D1-9043-4E50-868C-DE72534D7740}"/>
                </a:ext>
              </a:extLst>
            </p:cNvPr>
            <p:cNvSpPr>
              <a:spLocks noChangeShapeType="1"/>
            </p:cNvSpPr>
            <p:nvPr/>
          </p:nvSpPr>
          <p:spPr bwMode="auto">
            <a:xfrm>
              <a:off x="3457401" y="1966394"/>
              <a:ext cx="0" cy="405660"/>
            </a:xfrm>
            <a:prstGeom prst="line">
              <a:avLst/>
            </a:prstGeom>
            <a:noFill/>
            <a:ln w="9525">
              <a:solidFill>
                <a:srgbClr val="000000"/>
              </a:solidFill>
              <a:round/>
              <a:headEnd/>
              <a:tailEnd/>
            </a:ln>
          </p:spPr>
          <p:txBody>
            <a:bodyPr/>
            <a:lstStyle/>
            <a:p>
              <a:endParaRPr lang="en-US"/>
            </a:p>
          </p:txBody>
        </p:sp>
        <p:sp>
          <p:nvSpPr>
            <p:cNvPr id="23" name="Rectangle 865">
              <a:extLst>
                <a:ext uri="{FF2B5EF4-FFF2-40B4-BE49-F238E27FC236}">
                  <a16:creationId xmlns:a16="http://schemas.microsoft.com/office/drawing/2014/main" id="{CBA4E69F-2E27-4D85-88A6-0A2C5243F11F}"/>
                </a:ext>
              </a:extLst>
            </p:cNvPr>
            <p:cNvSpPr>
              <a:spLocks noChangeArrowheads="1"/>
            </p:cNvSpPr>
            <p:nvPr/>
          </p:nvSpPr>
          <p:spPr bwMode="auto">
            <a:xfrm>
              <a:off x="4793805" y="2061435"/>
              <a:ext cx="408144" cy="250350"/>
            </a:xfrm>
            <a:prstGeom prst="rect">
              <a:avLst/>
            </a:prstGeom>
            <a:noFill/>
            <a:ln w="9525">
              <a:noFill/>
              <a:miter lim="800000"/>
              <a:headEnd/>
              <a:tailEnd/>
            </a:ln>
          </p:spPr>
          <p:txBody>
            <a:bodyPr wrap="none" lIns="0" tIns="0" rIns="0" bIns="0">
              <a:spAutoFit/>
            </a:bodyPr>
            <a:lstStyle/>
            <a:p>
              <a:r>
                <a:rPr lang="en-US" sz="1300" b="1" dirty="0">
                  <a:solidFill>
                    <a:schemeClr val="bg1"/>
                  </a:solidFill>
                </a:rPr>
                <a:t>2024</a:t>
              </a:r>
              <a:endParaRPr lang="en-US" dirty="0">
                <a:solidFill>
                  <a:schemeClr val="bg1"/>
                </a:solidFill>
              </a:endParaRPr>
            </a:p>
          </p:txBody>
        </p:sp>
        <p:sp>
          <p:nvSpPr>
            <p:cNvPr id="24" name="Line 866">
              <a:extLst>
                <a:ext uri="{FF2B5EF4-FFF2-40B4-BE49-F238E27FC236}">
                  <a16:creationId xmlns:a16="http://schemas.microsoft.com/office/drawing/2014/main" id="{F9A54937-EBF5-4D96-9915-1B5674E1E734}"/>
                </a:ext>
              </a:extLst>
            </p:cNvPr>
            <p:cNvSpPr>
              <a:spLocks noChangeShapeType="1"/>
            </p:cNvSpPr>
            <p:nvPr/>
          </p:nvSpPr>
          <p:spPr bwMode="auto">
            <a:xfrm>
              <a:off x="4472345" y="1966394"/>
              <a:ext cx="0" cy="405660"/>
            </a:xfrm>
            <a:prstGeom prst="line">
              <a:avLst/>
            </a:prstGeom>
            <a:noFill/>
            <a:ln w="9525">
              <a:solidFill>
                <a:srgbClr val="000000"/>
              </a:solidFill>
              <a:round/>
              <a:headEnd/>
              <a:tailEnd/>
            </a:ln>
          </p:spPr>
          <p:txBody>
            <a:bodyPr/>
            <a:lstStyle/>
            <a:p>
              <a:endParaRPr lang="en-US"/>
            </a:p>
          </p:txBody>
        </p:sp>
        <p:sp>
          <p:nvSpPr>
            <p:cNvPr id="25" name="Rectangle 867">
              <a:extLst>
                <a:ext uri="{FF2B5EF4-FFF2-40B4-BE49-F238E27FC236}">
                  <a16:creationId xmlns:a16="http://schemas.microsoft.com/office/drawing/2014/main" id="{39904886-D442-4CF4-9FBC-F516FA0735EC}"/>
                </a:ext>
              </a:extLst>
            </p:cNvPr>
            <p:cNvSpPr>
              <a:spLocks noChangeArrowheads="1"/>
            </p:cNvSpPr>
            <p:nvPr/>
          </p:nvSpPr>
          <p:spPr bwMode="auto">
            <a:xfrm>
              <a:off x="5812361" y="2061435"/>
              <a:ext cx="408144" cy="250350"/>
            </a:xfrm>
            <a:prstGeom prst="rect">
              <a:avLst/>
            </a:prstGeom>
            <a:noFill/>
            <a:ln w="9525">
              <a:noFill/>
              <a:miter lim="800000"/>
              <a:headEnd/>
              <a:tailEnd/>
            </a:ln>
          </p:spPr>
          <p:txBody>
            <a:bodyPr wrap="none" lIns="0" tIns="0" rIns="0" bIns="0">
              <a:spAutoFit/>
            </a:bodyPr>
            <a:lstStyle/>
            <a:p>
              <a:r>
                <a:rPr lang="en-US" sz="1300" b="1" dirty="0">
                  <a:solidFill>
                    <a:schemeClr val="bg1"/>
                  </a:solidFill>
                </a:rPr>
                <a:t>2025</a:t>
              </a:r>
              <a:endParaRPr lang="en-US" dirty="0">
                <a:solidFill>
                  <a:schemeClr val="bg1"/>
                </a:solidFill>
              </a:endParaRPr>
            </a:p>
          </p:txBody>
        </p:sp>
        <p:sp>
          <p:nvSpPr>
            <p:cNvPr id="26" name="Line 868">
              <a:extLst>
                <a:ext uri="{FF2B5EF4-FFF2-40B4-BE49-F238E27FC236}">
                  <a16:creationId xmlns:a16="http://schemas.microsoft.com/office/drawing/2014/main" id="{E949ACAA-B6CA-46F9-8A82-6AF2A3EE2F62}"/>
                </a:ext>
              </a:extLst>
            </p:cNvPr>
            <p:cNvSpPr>
              <a:spLocks noChangeShapeType="1"/>
            </p:cNvSpPr>
            <p:nvPr/>
          </p:nvSpPr>
          <p:spPr bwMode="auto">
            <a:xfrm>
              <a:off x="5490901" y="1966394"/>
              <a:ext cx="0" cy="405660"/>
            </a:xfrm>
            <a:prstGeom prst="line">
              <a:avLst/>
            </a:prstGeom>
            <a:noFill/>
            <a:ln w="9525">
              <a:solidFill>
                <a:srgbClr val="000000"/>
              </a:solidFill>
              <a:round/>
              <a:headEnd/>
              <a:tailEnd/>
            </a:ln>
          </p:spPr>
          <p:txBody>
            <a:bodyPr/>
            <a:lstStyle/>
            <a:p>
              <a:endParaRPr lang="en-US"/>
            </a:p>
          </p:txBody>
        </p:sp>
        <p:sp>
          <p:nvSpPr>
            <p:cNvPr id="27" name="Rectangle 869">
              <a:extLst>
                <a:ext uri="{FF2B5EF4-FFF2-40B4-BE49-F238E27FC236}">
                  <a16:creationId xmlns:a16="http://schemas.microsoft.com/office/drawing/2014/main" id="{9EE71F26-D3A2-4DEA-A7D2-4E722FFDF2B3}"/>
                </a:ext>
              </a:extLst>
            </p:cNvPr>
            <p:cNvSpPr>
              <a:spLocks noChangeArrowheads="1"/>
            </p:cNvSpPr>
            <p:nvPr/>
          </p:nvSpPr>
          <p:spPr bwMode="auto">
            <a:xfrm>
              <a:off x="6827305" y="2061435"/>
              <a:ext cx="408144" cy="250350"/>
            </a:xfrm>
            <a:prstGeom prst="rect">
              <a:avLst/>
            </a:prstGeom>
            <a:noFill/>
            <a:ln w="9525">
              <a:noFill/>
              <a:miter lim="800000"/>
              <a:headEnd/>
              <a:tailEnd/>
            </a:ln>
          </p:spPr>
          <p:txBody>
            <a:bodyPr wrap="none" lIns="0" tIns="0" rIns="0" bIns="0">
              <a:spAutoFit/>
            </a:bodyPr>
            <a:lstStyle/>
            <a:p>
              <a:r>
                <a:rPr lang="en-US" sz="1300" b="1" dirty="0">
                  <a:solidFill>
                    <a:schemeClr val="bg1"/>
                  </a:solidFill>
                </a:rPr>
                <a:t>2026</a:t>
              </a:r>
              <a:endParaRPr lang="en-US" dirty="0">
                <a:solidFill>
                  <a:schemeClr val="bg1"/>
                </a:solidFill>
              </a:endParaRPr>
            </a:p>
          </p:txBody>
        </p:sp>
        <p:sp>
          <p:nvSpPr>
            <p:cNvPr id="28" name="Line 870">
              <a:extLst>
                <a:ext uri="{FF2B5EF4-FFF2-40B4-BE49-F238E27FC236}">
                  <a16:creationId xmlns:a16="http://schemas.microsoft.com/office/drawing/2014/main" id="{EFBF8654-C31A-46C5-AA35-52CB58A05BEC}"/>
                </a:ext>
              </a:extLst>
            </p:cNvPr>
            <p:cNvSpPr>
              <a:spLocks noChangeShapeType="1"/>
            </p:cNvSpPr>
            <p:nvPr/>
          </p:nvSpPr>
          <p:spPr bwMode="auto">
            <a:xfrm>
              <a:off x="6507652" y="1966394"/>
              <a:ext cx="0" cy="405660"/>
            </a:xfrm>
            <a:prstGeom prst="line">
              <a:avLst/>
            </a:prstGeom>
            <a:noFill/>
            <a:ln w="9525">
              <a:solidFill>
                <a:srgbClr val="000000"/>
              </a:solidFill>
              <a:round/>
              <a:headEnd/>
              <a:tailEnd/>
            </a:ln>
          </p:spPr>
          <p:txBody>
            <a:bodyPr/>
            <a:lstStyle/>
            <a:p>
              <a:endParaRPr lang="en-US"/>
            </a:p>
          </p:txBody>
        </p:sp>
        <p:sp>
          <p:nvSpPr>
            <p:cNvPr id="29" name="Line 871">
              <a:extLst>
                <a:ext uri="{FF2B5EF4-FFF2-40B4-BE49-F238E27FC236}">
                  <a16:creationId xmlns:a16="http://schemas.microsoft.com/office/drawing/2014/main" id="{9975DDF9-47AC-4AD7-9F10-C09F80F0E1F4}"/>
                </a:ext>
              </a:extLst>
            </p:cNvPr>
            <p:cNvSpPr>
              <a:spLocks noChangeShapeType="1"/>
            </p:cNvSpPr>
            <p:nvPr/>
          </p:nvSpPr>
          <p:spPr bwMode="auto">
            <a:xfrm>
              <a:off x="7522596" y="1966394"/>
              <a:ext cx="0" cy="405660"/>
            </a:xfrm>
            <a:prstGeom prst="line">
              <a:avLst/>
            </a:prstGeom>
            <a:noFill/>
            <a:ln w="9525">
              <a:solidFill>
                <a:srgbClr val="000000"/>
              </a:solidFill>
              <a:round/>
              <a:headEnd/>
              <a:tailEnd/>
            </a:ln>
          </p:spPr>
          <p:txBody>
            <a:bodyPr/>
            <a:lstStyle/>
            <a:p>
              <a:endParaRPr lang="en-US"/>
            </a:p>
          </p:txBody>
        </p:sp>
        <p:sp>
          <p:nvSpPr>
            <p:cNvPr id="30" name="Line 872">
              <a:extLst>
                <a:ext uri="{FF2B5EF4-FFF2-40B4-BE49-F238E27FC236}">
                  <a16:creationId xmlns:a16="http://schemas.microsoft.com/office/drawing/2014/main" id="{1AEAF040-1C7E-4573-968E-0DBE450B2324}"/>
                </a:ext>
              </a:extLst>
            </p:cNvPr>
            <p:cNvSpPr>
              <a:spLocks noChangeShapeType="1"/>
            </p:cNvSpPr>
            <p:nvPr/>
          </p:nvSpPr>
          <p:spPr bwMode="auto">
            <a:xfrm>
              <a:off x="441960" y="2372054"/>
              <a:ext cx="8046720" cy="0"/>
            </a:xfrm>
            <a:prstGeom prst="line">
              <a:avLst/>
            </a:prstGeom>
            <a:noFill/>
            <a:ln w="9525">
              <a:solidFill>
                <a:srgbClr val="000000"/>
              </a:solidFill>
              <a:round/>
              <a:headEnd/>
              <a:tailEnd/>
            </a:ln>
          </p:spPr>
          <p:txBody>
            <a:bodyPr/>
            <a:lstStyle/>
            <a:p>
              <a:endParaRPr lang="en-US"/>
            </a:p>
          </p:txBody>
        </p:sp>
        <p:sp>
          <p:nvSpPr>
            <p:cNvPr id="31" name="Rectangle 889">
              <a:extLst>
                <a:ext uri="{FF2B5EF4-FFF2-40B4-BE49-F238E27FC236}">
                  <a16:creationId xmlns:a16="http://schemas.microsoft.com/office/drawing/2014/main" id="{7393C7A9-9AEE-4E45-B658-4D3A98E3588B}"/>
                </a:ext>
              </a:extLst>
            </p:cNvPr>
            <p:cNvSpPr>
              <a:spLocks noChangeArrowheads="1"/>
            </p:cNvSpPr>
            <p:nvPr/>
          </p:nvSpPr>
          <p:spPr bwMode="auto">
            <a:xfrm>
              <a:off x="488419"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dirty="0">
                  <a:solidFill>
                    <a:srgbClr val="000000"/>
                  </a:solidFill>
                </a:rPr>
                <a:t>Q1</a:t>
              </a:r>
              <a:endParaRPr lang="en-US" dirty="0"/>
            </a:p>
          </p:txBody>
        </p:sp>
        <p:sp>
          <p:nvSpPr>
            <p:cNvPr id="32" name="Line 890">
              <a:extLst>
                <a:ext uri="{FF2B5EF4-FFF2-40B4-BE49-F238E27FC236}">
                  <a16:creationId xmlns:a16="http://schemas.microsoft.com/office/drawing/2014/main" id="{2CDF3F46-2E60-4BEF-BD8F-520BC8B3AE93}"/>
                </a:ext>
              </a:extLst>
            </p:cNvPr>
            <p:cNvSpPr>
              <a:spLocks noChangeShapeType="1"/>
            </p:cNvSpPr>
            <p:nvPr/>
          </p:nvSpPr>
          <p:spPr bwMode="auto">
            <a:xfrm>
              <a:off x="408957" y="2372054"/>
              <a:ext cx="0" cy="169218"/>
            </a:xfrm>
            <a:prstGeom prst="line">
              <a:avLst/>
            </a:prstGeom>
            <a:noFill/>
            <a:ln w="9525">
              <a:solidFill>
                <a:srgbClr val="000000"/>
              </a:solidFill>
              <a:round/>
              <a:headEnd/>
              <a:tailEnd/>
            </a:ln>
          </p:spPr>
          <p:txBody>
            <a:bodyPr/>
            <a:lstStyle/>
            <a:p>
              <a:endParaRPr lang="en-US"/>
            </a:p>
          </p:txBody>
        </p:sp>
        <p:sp>
          <p:nvSpPr>
            <p:cNvPr id="33" name="Rectangle 891">
              <a:extLst>
                <a:ext uri="{FF2B5EF4-FFF2-40B4-BE49-F238E27FC236}">
                  <a16:creationId xmlns:a16="http://schemas.microsoft.com/office/drawing/2014/main" id="{85EA90C2-7DB9-4B94-A047-087F81A2493F}"/>
                </a:ext>
              </a:extLst>
            </p:cNvPr>
            <p:cNvSpPr>
              <a:spLocks noChangeArrowheads="1"/>
            </p:cNvSpPr>
            <p:nvPr/>
          </p:nvSpPr>
          <p:spPr bwMode="auto">
            <a:xfrm>
              <a:off x="739447"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Q2</a:t>
              </a:r>
              <a:endParaRPr lang="en-US"/>
            </a:p>
          </p:txBody>
        </p:sp>
        <p:sp>
          <p:nvSpPr>
            <p:cNvPr id="34" name="Line 892">
              <a:extLst>
                <a:ext uri="{FF2B5EF4-FFF2-40B4-BE49-F238E27FC236}">
                  <a16:creationId xmlns:a16="http://schemas.microsoft.com/office/drawing/2014/main" id="{55A3D15A-B215-4676-8AF8-2DFD4C02DCD9}"/>
                </a:ext>
              </a:extLst>
            </p:cNvPr>
            <p:cNvSpPr>
              <a:spLocks noChangeShapeType="1"/>
            </p:cNvSpPr>
            <p:nvPr/>
          </p:nvSpPr>
          <p:spPr bwMode="auto">
            <a:xfrm>
              <a:off x="661790" y="2372054"/>
              <a:ext cx="0" cy="169218"/>
            </a:xfrm>
            <a:prstGeom prst="line">
              <a:avLst/>
            </a:prstGeom>
            <a:noFill/>
            <a:ln w="9525">
              <a:solidFill>
                <a:srgbClr val="000000"/>
              </a:solidFill>
              <a:round/>
              <a:headEnd/>
              <a:tailEnd/>
            </a:ln>
          </p:spPr>
          <p:txBody>
            <a:bodyPr/>
            <a:lstStyle/>
            <a:p>
              <a:endParaRPr lang="en-US"/>
            </a:p>
          </p:txBody>
        </p:sp>
        <p:sp>
          <p:nvSpPr>
            <p:cNvPr id="35" name="Rectangle 893">
              <a:extLst>
                <a:ext uri="{FF2B5EF4-FFF2-40B4-BE49-F238E27FC236}">
                  <a16:creationId xmlns:a16="http://schemas.microsoft.com/office/drawing/2014/main" id="{42E3C9B6-AE69-4E4B-8EC6-48B41AF08ACD}"/>
                </a:ext>
              </a:extLst>
            </p:cNvPr>
            <p:cNvSpPr>
              <a:spLocks noChangeArrowheads="1"/>
            </p:cNvSpPr>
            <p:nvPr/>
          </p:nvSpPr>
          <p:spPr bwMode="auto">
            <a:xfrm>
              <a:off x="994086"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Q3</a:t>
              </a:r>
              <a:endParaRPr lang="en-US"/>
            </a:p>
          </p:txBody>
        </p:sp>
        <p:sp>
          <p:nvSpPr>
            <p:cNvPr id="36" name="Line 894">
              <a:extLst>
                <a:ext uri="{FF2B5EF4-FFF2-40B4-BE49-F238E27FC236}">
                  <a16:creationId xmlns:a16="http://schemas.microsoft.com/office/drawing/2014/main" id="{1A16DB92-8ADB-4F0C-B893-80607E88EA4F}"/>
                </a:ext>
              </a:extLst>
            </p:cNvPr>
            <p:cNvSpPr>
              <a:spLocks noChangeShapeType="1"/>
            </p:cNvSpPr>
            <p:nvPr/>
          </p:nvSpPr>
          <p:spPr bwMode="auto">
            <a:xfrm>
              <a:off x="912818" y="2372054"/>
              <a:ext cx="0" cy="169218"/>
            </a:xfrm>
            <a:prstGeom prst="line">
              <a:avLst/>
            </a:prstGeom>
            <a:noFill/>
            <a:ln w="9525">
              <a:solidFill>
                <a:srgbClr val="000000"/>
              </a:solidFill>
              <a:round/>
              <a:headEnd/>
              <a:tailEnd/>
            </a:ln>
          </p:spPr>
          <p:txBody>
            <a:bodyPr/>
            <a:lstStyle/>
            <a:p>
              <a:endParaRPr lang="en-US"/>
            </a:p>
          </p:txBody>
        </p:sp>
        <p:sp>
          <p:nvSpPr>
            <p:cNvPr id="37" name="Rectangle 895">
              <a:extLst>
                <a:ext uri="{FF2B5EF4-FFF2-40B4-BE49-F238E27FC236}">
                  <a16:creationId xmlns:a16="http://schemas.microsoft.com/office/drawing/2014/main" id="{0AA496D9-B561-428B-879E-4BAB9C018A67}"/>
                </a:ext>
              </a:extLst>
            </p:cNvPr>
            <p:cNvSpPr>
              <a:spLocks noChangeArrowheads="1"/>
            </p:cNvSpPr>
            <p:nvPr/>
          </p:nvSpPr>
          <p:spPr bwMode="auto">
            <a:xfrm>
              <a:off x="1252337"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Q4</a:t>
              </a:r>
              <a:endParaRPr lang="en-US"/>
            </a:p>
          </p:txBody>
        </p:sp>
        <p:sp>
          <p:nvSpPr>
            <p:cNvPr id="38" name="Line 896">
              <a:extLst>
                <a:ext uri="{FF2B5EF4-FFF2-40B4-BE49-F238E27FC236}">
                  <a16:creationId xmlns:a16="http://schemas.microsoft.com/office/drawing/2014/main" id="{5259AFF8-DE75-4130-9F02-535B05A3DBBB}"/>
                </a:ext>
              </a:extLst>
            </p:cNvPr>
            <p:cNvSpPr>
              <a:spLocks noChangeShapeType="1"/>
            </p:cNvSpPr>
            <p:nvPr/>
          </p:nvSpPr>
          <p:spPr bwMode="auto">
            <a:xfrm>
              <a:off x="1169262" y="2372054"/>
              <a:ext cx="0" cy="169218"/>
            </a:xfrm>
            <a:prstGeom prst="line">
              <a:avLst/>
            </a:prstGeom>
            <a:noFill/>
            <a:ln w="9525">
              <a:solidFill>
                <a:srgbClr val="000000"/>
              </a:solidFill>
              <a:round/>
              <a:headEnd/>
              <a:tailEnd/>
            </a:ln>
          </p:spPr>
          <p:txBody>
            <a:bodyPr/>
            <a:lstStyle/>
            <a:p>
              <a:endParaRPr lang="en-US"/>
            </a:p>
          </p:txBody>
        </p:sp>
        <p:sp>
          <p:nvSpPr>
            <p:cNvPr id="39" name="Rectangle 897">
              <a:extLst>
                <a:ext uri="{FF2B5EF4-FFF2-40B4-BE49-F238E27FC236}">
                  <a16:creationId xmlns:a16="http://schemas.microsoft.com/office/drawing/2014/main" id="{6B1514E6-9809-4CBB-B01E-A325B58A72DC}"/>
                </a:ext>
              </a:extLst>
            </p:cNvPr>
            <p:cNvSpPr>
              <a:spLocks noChangeArrowheads="1"/>
            </p:cNvSpPr>
            <p:nvPr/>
          </p:nvSpPr>
          <p:spPr bwMode="auto">
            <a:xfrm>
              <a:off x="1505170"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Q1</a:t>
              </a:r>
              <a:endParaRPr lang="en-US"/>
            </a:p>
          </p:txBody>
        </p:sp>
        <p:sp>
          <p:nvSpPr>
            <p:cNvPr id="40" name="Line 898">
              <a:extLst>
                <a:ext uri="{FF2B5EF4-FFF2-40B4-BE49-F238E27FC236}">
                  <a16:creationId xmlns:a16="http://schemas.microsoft.com/office/drawing/2014/main" id="{40E074E0-810B-46B8-B37D-958E189CEEFA}"/>
                </a:ext>
              </a:extLst>
            </p:cNvPr>
            <p:cNvSpPr>
              <a:spLocks noChangeShapeType="1"/>
            </p:cNvSpPr>
            <p:nvPr/>
          </p:nvSpPr>
          <p:spPr bwMode="auto">
            <a:xfrm>
              <a:off x="1425708" y="2372054"/>
              <a:ext cx="0" cy="169218"/>
            </a:xfrm>
            <a:prstGeom prst="line">
              <a:avLst/>
            </a:prstGeom>
            <a:noFill/>
            <a:ln w="9525">
              <a:solidFill>
                <a:srgbClr val="000000"/>
              </a:solidFill>
              <a:round/>
              <a:headEnd/>
              <a:tailEnd/>
            </a:ln>
          </p:spPr>
          <p:txBody>
            <a:bodyPr/>
            <a:lstStyle/>
            <a:p>
              <a:endParaRPr lang="en-US"/>
            </a:p>
          </p:txBody>
        </p:sp>
        <p:sp>
          <p:nvSpPr>
            <p:cNvPr id="41" name="Rectangle 899">
              <a:extLst>
                <a:ext uri="{FF2B5EF4-FFF2-40B4-BE49-F238E27FC236}">
                  <a16:creationId xmlns:a16="http://schemas.microsoft.com/office/drawing/2014/main" id="{D6762C17-A362-4A12-BCA2-61A054059DFD}"/>
                </a:ext>
              </a:extLst>
            </p:cNvPr>
            <p:cNvSpPr>
              <a:spLocks noChangeArrowheads="1"/>
            </p:cNvSpPr>
            <p:nvPr/>
          </p:nvSpPr>
          <p:spPr bwMode="auto">
            <a:xfrm>
              <a:off x="1756197"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Q2</a:t>
              </a:r>
              <a:endParaRPr lang="en-US"/>
            </a:p>
          </p:txBody>
        </p:sp>
        <p:sp>
          <p:nvSpPr>
            <p:cNvPr id="42" name="Line 900">
              <a:extLst>
                <a:ext uri="{FF2B5EF4-FFF2-40B4-BE49-F238E27FC236}">
                  <a16:creationId xmlns:a16="http://schemas.microsoft.com/office/drawing/2014/main" id="{5C8F18BF-F76B-4FE7-B81F-1897043BADEB}"/>
                </a:ext>
              </a:extLst>
            </p:cNvPr>
            <p:cNvSpPr>
              <a:spLocks noChangeShapeType="1"/>
            </p:cNvSpPr>
            <p:nvPr/>
          </p:nvSpPr>
          <p:spPr bwMode="auto">
            <a:xfrm>
              <a:off x="1676735" y="2372054"/>
              <a:ext cx="0" cy="169218"/>
            </a:xfrm>
            <a:prstGeom prst="line">
              <a:avLst/>
            </a:prstGeom>
            <a:noFill/>
            <a:ln w="9525">
              <a:solidFill>
                <a:srgbClr val="000000"/>
              </a:solidFill>
              <a:round/>
              <a:headEnd/>
              <a:tailEnd/>
            </a:ln>
          </p:spPr>
          <p:txBody>
            <a:bodyPr/>
            <a:lstStyle/>
            <a:p>
              <a:endParaRPr lang="en-US"/>
            </a:p>
          </p:txBody>
        </p:sp>
        <p:sp>
          <p:nvSpPr>
            <p:cNvPr id="43" name="Rectangle 901">
              <a:extLst>
                <a:ext uri="{FF2B5EF4-FFF2-40B4-BE49-F238E27FC236}">
                  <a16:creationId xmlns:a16="http://schemas.microsoft.com/office/drawing/2014/main" id="{5AE66243-B8CD-454C-A406-47AC41FBD25A}"/>
                </a:ext>
              </a:extLst>
            </p:cNvPr>
            <p:cNvSpPr>
              <a:spLocks noChangeArrowheads="1"/>
            </p:cNvSpPr>
            <p:nvPr/>
          </p:nvSpPr>
          <p:spPr bwMode="auto">
            <a:xfrm>
              <a:off x="2010835" y="2411461"/>
              <a:ext cx="93909"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Q3</a:t>
              </a:r>
              <a:endParaRPr lang="en-US"/>
            </a:p>
          </p:txBody>
        </p:sp>
        <p:sp>
          <p:nvSpPr>
            <p:cNvPr id="44" name="Line 902">
              <a:extLst>
                <a:ext uri="{FF2B5EF4-FFF2-40B4-BE49-F238E27FC236}">
                  <a16:creationId xmlns:a16="http://schemas.microsoft.com/office/drawing/2014/main" id="{802E433A-40F2-4364-9E4E-D518C1E98430}"/>
                </a:ext>
              </a:extLst>
            </p:cNvPr>
            <p:cNvSpPr>
              <a:spLocks noChangeShapeType="1"/>
            </p:cNvSpPr>
            <p:nvPr/>
          </p:nvSpPr>
          <p:spPr bwMode="auto">
            <a:xfrm>
              <a:off x="1929568" y="2372054"/>
              <a:ext cx="0" cy="169218"/>
            </a:xfrm>
            <a:prstGeom prst="line">
              <a:avLst/>
            </a:prstGeom>
            <a:noFill/>
            <a:ln w="9525">
              <a:solidFill>
                <a:srgbClr val="000000"/>
              </a:solidFill>
              <a:round/>
              <a:headEnd/>
              <a:tailEnd/>
            </a:ln>
          </p:spPr>
          <p:txBody>
            <a:bodyPr/>
            <a:lstStyle/>
            <a:p>
              <a:endParaRPr lang="en-US"/>
            </a:p>
          </p:txBody>
        </p:sp>
        <p:sp>
          <p:nvSpPr>
            <p:cNvPr id="45" name="Rectangle 903">
              <a:extLst>
                <a:ext uri="{FF2B5EF4-FFF2-40B4-BE49-F238E27FC236}">
                  <a16:creationId xmlns:a16="http://schemas.microsoft.com/office/drawing/2014/main" id="{784FF050-98AE-4AFF-940A-39F7783B8B2A}"/>
                </a:ext>
              </a:extLst>
            </p:cNvPr>
            <p:cNvSpPr>
              <a:spLocks noChangeArrowheads="1"/>
            </p:cNvSpPr>
            <p:nvPr/>
          </p:nvSpPr>
          <p:spPr bwMode="auto">
            <a:xfrm>
              <a:off x="2267281"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Q4</a:t>
              </a:r>
              <a:endParaRPr lang="en-US"/>
            </a:p>
          </p:txBody>
        </p:sp>
        <p:sp>
          <p:nvSpPr>
            <p:cNvPr id="46" name="Line 904">
              <a:extLst>
                <a:ext uri="{FF2B5EF4-FFF2-40B4-BE49-F238E27FC236}">
                  <a16:creationId xmlns:a16="http://schemas.microsoft.com/office/drawing/2014/main" id="{C20CD0BA-AF64-4FD6-B634-109E5920B574}"/>
                </a:ext>
              </a:extLst>
            </p:cNvPr>
            <p:cNvSpPr>
              <a:spLocks noChangeShapeType="1"/>
            </p:cNvSpPr>
            <p:nvPr/>
          </p:nvSpPr>
          <p:spPr bwMode="auto">
            <a:xfrm>
              <a:off x="2184207" y="2372054"/>
              <a:ext cx="0" cy="169218"/>
            </a:xfrm>
            <a:prstGeom prst="line">
              <a:avLst/>
            </a:prstGeom>
            <a:noFill/>
            <a:ln w="9525">
              <a:solidFill>
                <a:srgbClr val="000000"/>
              </a:solidFill>
              <a:round/>
              <a:headEnd/>
              <a:tailEnd/>
            </a:ln>
          </p:spPr>
          <p:txBody>
            <a:bodyPr/>
            <a:lstStyle/>
            <a:p>
              <a:endParaRPr lang="en-US"/>
            </a:p>
          </p:txBody>
        </p:sp>
        <p:sp>
          <p:nvSpPr>
            <p:cNvPr id="47" name="Rectangle 905">
              <a:extLst>
                <a:ext uri="{FF2B5EF4-FFF2-40B4-BE49-F238E27FC236}">
                  <a16:creationId xmlns:a16="http://schemas.microsoft.com/office/drawing/2014/main" id="{6B25BB2C-1BE5-4E08-8D6C-D8B935D377F1}"/>
                </a:ext>
              </a:extLst>
            </p:cNvPr>
            <p:cNvSpPr>
              <a:spLocks noChangeArrowheads="1"/>
            </p:cNvSpPr>
            <p:nvPr/>
          </p:nvSpPr>
          <p:spPr bwMode="auto">
            <a:xfrm>
              <a:off x="2520114"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Q1</a:t>
              </a:r>
              <a:endParaRPr lang="en-US"/>
            </a:p>
          </p:txBody>
        </p:sp>
        <p:sp>
          <p:nvSpPr>
            <p:cNvPr id="48" name="Line 906">
              <a:extLst>
                <a:ext uri="{FF2B5EF4-FFF2-40B4-BE49-F238E27FC236}">
                  <a16:creationId xmlns:a16="http://schemas.microsoft.com/office/drawing/2014/main" id="{EC607919-721C-4C0B-A924-F015AF906E8C}"/>
                </a:ext>
              </a:extLst>
            </p:cNvPr>
            <p:cNvSpPr>
              <a:spLocks noChangeShapeType="1"/>
            </p:cNvSpPr>
            <p:nvPr/>
          </p:nvSpPr>
          <p:spPr bwMode="auto">
            <a:xfrm>
              <a:off x="2440652" y="2372054"/>
              <a:ext cx="0" cy="169218"/>
            </a:xfrm>
            <a:prstGeom prst="line">
              <a:avLst/>
            </a:prstGeom>
            <a:noFill/>
            <a:ln w="9525">
              <a:solidFill>
                <a:srgbClr val="000000"/>
              </a:solidFill>
              <a:round/>
              <a:headEnd/>
              <a:tailEnd/>
            </a:ln>
          </p:spPr>
          <p:txBody>
            <a:bodyPr/>
            <a:lstStyle/>
            <a:p>
              <a:endParaRPr lang="en-US"/>
            </a:p>
          </p:txBody>
        </p:sp>
        <p:sp>
          <p:nvSpPr>
            <p:cNvPr id="49" name="Rectangle 907">
              <a:extLst>
                <a:ext uri="{FF2B5EF4-FFF2-40B4-BE49-F238E27FC236}">
                  <a16:creationId xmlns:a16="http://schemas.microsoft.com/office/drawing/2014/main" id="{261DBA5A-6B49-4897-90D7-EDDA93AA1868}"/>
                </a:ext>
              </a:extLst>
            </p:cNvPr>
            <p:cNvSpPr>
              <a:spLocks noChangeArrowheads="1"/>
            </p:cNvSpPr>
            <p:nvPr/>
          </p:nvSpPr>
          <p:spPr bwMode="auto">
            <a:xfrm>
              <a:off x="2772946"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Q2</a:t>
              </a:r>
              <a:endParaRPr lang="en-US"/>
            </a:p>
          </p:txBody>
        </p:sp>
        <p:sp>
          <p:nvSpPr>
            <p:cNvPr id="50" name="Line 908">
              <a:extLst>
                <a:ext uri="{FF2B5EF4-FFF2-40B4-BE49-F238E27FC236}">
                  <a16:creationId xmlns:a16="http://schemas.microsoft.com/office/drawing/2014/main" id="{4E1BB215-B94D-42F5-A0AF-F972BE633638}"/>
                </a:ext>
              </a:extLst>
            </p:cNvPr>
            <p:cNvSpPr>
              <a:spLocks noChangeShapeType="1"/>
            </p:cNvSpPr>
            <p:nvPr/>
          </p:nvSpPr>
          <p:spPr bwMode="auto">
            <a:xfrm>
              <a:off x="2693485" y="2372054"/>
              <a:ext cx="0" cy="169218"/>
            </a:xfrm>
            <a:prstGeom prst="line">
              <a:avLst/>
            </a:prstGeom>
            <a:noFill/>
            <a:ln w="9525">
              <a:solidFill>
                <a:srgbClr val="000000"/>
              </a:solidFill>
              <a:round/>
              <a:headEnd/>
              <a:tailEnd/>
            </a:ln>
          </p:spPr>
          <p:txBody>
            <a:bodyPr/>
            <a:lstStyle/>
            <a:p>
              <a:endParaRPr lang="en-US"/>
            </a:p>
          </p:txBody>
        </p:sp>
        <p:sp>
          <p:nvSpPr>
            <p:cNvPr id="51" name="Rectangle 909">
              <a:extLst>
                <a:ext uri="{FF2B5EF4-FFF2-40B4-BE49-F238E27FC236}">
                  <a16:creationId xmlns:a16="http://schemas.microsoft.com/office/drawing/2014/main" id="{003655A7-536C-4840-BAC2-2CD86D4EB845}"/>
                </a:ext>
              </a:extLst>
            </p:cNvPr>
            <p:cNvSpPr>
              <a:spLocks noChangeArrowheads="1"/>
            </p:cNvSpPr>
            <p:nvPr/>
          </p:nvSpPr>
          <p:spPr bwMode="auto">
            <a:xfrm>
              <a:off x="3025779"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Q3</a:t>
              </a:r>
              <a:endParaRPr lang="en-US"/>
            </a:p>
          </p:txBody>
        </p:sp>
        <p:sp>
          <p:nvSpPr>
            <p:cNvPr id="52" name="Line 910">
              <a:extLst>
                <a:ext uri="{FF2B5EF4-FFF2-40B4-BE49-F238E27FC236}">
                  <a16:creationId xmlns:a16="http://schemas.microsoft.com/office/drawing/2014/main" id="{A2E44483-5BA2-4755-92E7-7A140872F00D}"/>
                </a:ext>
              </a:extLst>
            </p:cNvPr>
            <p:cNvSpPr>
              <a:spLocks noChangeShapeType="1"/>
            </p:cNvSpPr>
            <p:nvPr/>
          </p:nvSpPr>
          <p:spPr bwMode="auto">
            <a:xfrm>
              <a:off x="2946317" y="2372054"/>
              <a:ext cx="0" cy="169218"/>
            </a:xfrm>
            <a:prstGeom prst="line">
              <a:avLst/>
            </a:prstGeom>
            <a:noFill/>
            <a:ln w="9525">
              <a:solidFill>
                <a:srgbClr val="000000"/>
              </a:solidFill>
              <a:round/>
              <a:headEnd/>
              <a:tailEnd/>
            </a:ln>
          </p:spPr>
          <p:txBody>
            <a:bodyPr/>
            <a:lstStyle/>
            <a:p>
              <a:endParaRPr lang="en-US"/>
            </a:p>
          </p:txBody>
        </p:sp>
        <p:sp>
          <p:nvSpPr>
            <p:cNvPr id="53" name="Rectangle 911">
              <a:extLst>
                <a:ext uri="{FF2B5EF4-FFF2-40B4-BE49-F238E27FC236}">
                  <a16:creationId xmlns:a16="http://schemas.microsoft.com/office/drawing/2014/main" id="{BC39608D-F5C2-4DEA-9084-F2BB742206C4}"/>
                </a:ext>
              </a:extLst>
            </p:cNvPr>
            <p:cNvSpPr>
              <a:spLocks noChangeArrowheads="1"/>
            </p:cNvSpPr>
            <p:nvPr/>
          </p:nvSpPr>
          <p:spPr bwMode="auto">
            <a:xfrm>
              <a:off x="3282225"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Q4</a:t>
              </a:r>
              <a:endParaRPr lang="en-US"/>
            </a:p>
          </p:txBody>
        </p:sp>
        <p:sp>
          <p:nvSpPr>
            <p:cNvPr id="54" name="Line 912">
              <a:extLst>
                <a:ext uri="{FF2B5EF4-FFF2-40B4-BE49-F238E27FC236}">
                  <a16:creationId xmlns:a16="http://schemas.microsoft.com/office/drawing/2014/main" id="{87FFAD78-9568-4EDA-825D-E5125F6991FD}"/>
                </a:ext>
              </a:extLst>
            </p:cNvPr>
            <p:cNvSpPr>
              <a:spLocks noChangeShapeType="1"/>
            </p:cNvSpPr>
            <p:nvPr/>
          </p:nvSpPr>
          <p:spPr bwMode="auto">
            <a:xfrm>
              <a:off x="3200957" y="2372054"/>
              <a:ext cx="0" cy="169218"/>
            </a:xfrm>
            <a:prstGeom prst="line">
              <a:avLst/>
            </a:prstGeom>
            <a:noFill/>
            <a:ln w="9525">
              <a:solidFill>
                <a:srgbClr val="000000"/>
              </a:solidFill>
              <a:round/>
              <a:headEnd/>
              <a:tailEnd/>
            </a:ln>
          </p:spPr>
          <p:txBody>
            <a:bodyPr/>
            <a:lstStyle/>
            <a:p>
              <a:endParaRPr lang="en-US"/>
            </a:p>
          </p:txBody>
        </p:sp>
        <p:sp>
          <p:nvSpPr>
            <p:cNvPr id="55" name="Rectangle 913">
              <a:extLst>
                <a:ext uri="{FF2B5EF4-FFF2-40B4-BE49-F238E27FC236}">
                  <a16:creationId xmlns:a16="http://schemas.microsoft.com/office/drawing/2014/main" id="{09B82DAE-83B1-480A-BBAF-AED86D7341F7}"/>
                </a:ext>
              </a:extLst>
            </p:cNvPr>
            <p:cNvSpPr>
              <a:spLocks noChangeArrowheads="1"/>
            </p:cNvSpPr>
            <p:nvPr/>
          </p:nvSpPr>
          <p:spPr bwMode="auto">
            <a:xfrm>
              <a:off x="3535058"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Q1</a:t>
              </a:r>
              <a:endParaRPr lang="en-US"/>
            </a:p>
          </p:txBody>
        </p:sp>
        <p:sp>
          <p:nvSpPr>
            <p:cNvPr id="56" name="Line 914">
              <a:extLst>
                <a:ext uri="{FF2B5EF4-FFF2-40B4-BE49-F238E27FC236}">
                  <a16:creationId xmlns:a16="http://schemas.microsoft.com/office/drawing/2014/main" id="{8D4F653D-6F2E-42ED-83C1-E9DFB1531E4B}"/>
                </a:ext>
              </a:extLst>
            </p:cNvPr>
            <p:cNvSpPr>
              <a:spLocks noChangeShapeType="1"/>
            </p:cNvSpPr>
            <p:nvPr/>
          </p:nvSpPr>
          <p:spPr bwMode="auto">
            <a:xfrm>
              <a:off x="3457401" y="2372054"/>
              <a:ext cx="0" cy="169218"/>
            </a:xfrm>
            <a:prstGeom prst="line">
              <a:avLst/>
            </a:prstGeom>
            <a:noFill/>
            <a:ln w="9525">
              <a:solidFill>
                <a:srgbClr val="000000"/>
              </a:solidFill>
              <a:round/>
              <a:headEnd/>
              <a:tailEnd/>
            </a:ln>
          </p:spPr>
          <p:txBody>
            <a:bodyPr/>
            <a:lstStyle/>
            <a:p>
              <a:endParaRPr lang="en-US"/>
            </a:p>
          </p:txBody>
        </p:sp>
        <p:sp>
          <p:nvSpPr>
            <p:cNvPr id="57" name="Rectangle 915">
              <a:extLst>
                <a:ext uri="{FF2B5EF4-FFF2-40B4-BE49-F238E27FC236}">
                  <a16:creationId xmlns:a16="http://schemas.microsoft.com/office/drawing/2014/main" id="{19519F68-B473-405B-BD2F-AE6DC83BB46A}"/>
                </a:ext>
              </a:extLst>
            </p:cNvPr>
            <p:cNvSpPr>
              <a:spLocks noChangeArrowheads="1"/>
            </p:cNvSpPr>
            <p:nvPr/>
          </p:nvSpPr>
          <p:spPr bwMode="auto">
            <a:xfrm>
              <a:off x="3787890"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Q2</a:t>
              </a:r>
              <a:endParaRPr lang="en-US"/>
            </a:p>
          </p:txBody>
        </p:sp>
        <p:sp>
          <p:nvSpPr>
            <p:cNvPr id="58" name="Line 916">
              <a:extLst>
                <a:ext uri="{FF2B5EF4-FFF2-40B4-BE49-F238E27FC236}">
                  <a16:creationId xmlns:a16="http://schemas.microsoft.com/office/drawing/2014/main" id="{A4FF5254-7AA6-443C-9B76-4E00E1CAA83A}"/>
                </a:ext>
              </a:extLst>
            </p:cNvPr>
            <p:cNvSpPr>
              <a:spLocks noChangeShapeType="1"/>
            </p:cNvSpPr>
            <p:nvPr/>
          </p:nvSpPr>
          <p:spPr bwMode="auto">
            <a:xfrm>
              <a:off x="3708429" y="2372054"/>
              <a:ext cx="0" cy="169218"/>
            </a:xfrm>
            <a:prstGeom prst="line">
              <a:avLst/>
            </a:prstGeom>
            <a:noFill/>
            <a:ln w="9525">
              <a:solidFill>
                <a:srgbClr val="000000"/>
              </a:solidFill>
              <a:round/>
              <a:headEnd/>
              <a:tailEnd/>
            </a:ln>
          </p:spPr>
          <p:txBody>
            <a:bodyPr/>
            <a:lstStyle/>
            <a:p>
              <a:endParaRPr lang="en-US"/>
            </a:p>
          </p:txBody>
        </p:sp>
        <p:sp>
          <p:nvSpPr>
            <p:cNvPr id="59" name="Rectangle 917">
              <a:extLst>
                <a:ext uri="{FF2B5EF4-FFF2-40B4-BE49-F238E27FC236}">
                  <a16:creationId xmlns:a16="http://schemas.microsoft.com/office/drawing/2014/main" id="{B23A14F7-689C-4C84-A7CF-9BC04647DC22}"/>
                </a:ext>
              </a:extLst>
            </p:cNvPr>
            <p:cNvSpPr>
              <a:spLocks noChangeArrowheads="1"/>
            </p:cNvSpPr>
            <p:nvPr/>
          </p:nvSpPr>
          <p:spPr bwMode="auto">
            <a:xfrm>
              <a:off x="4042530" y="2411461"/>
              <a:ext cx="93909"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Q3</a:t>
              </a:r>
              <a:endParaRPr lang="en-US"/>
            </a:p>
          </p:txBody>
        </p:sp>
        <p:sp>
          <p:nvSpPr>
            <p:cNvPr id="60" name="Line 918">
              <a:extLst>
                <a:ext uri="{FF2B5EF4-FFF2-40B4-BE49-F238E27FC236}">
                  <a16:creationId xmlns:a16="http://schemas.microsoft.com/office/drawing/2014/main" id="{A5D21303-1166-4A4F-9379-BD68CA06174B}"/>
                </a:ext>
              </a:extLst>
            </p:cNvPr>
            <p:cNvSpPr>
              <a:spLocks noChangeShapeType="1"/>
            </p:cNvSpPr>
            <p:nvPr/>
          </p:nvSpPr>
          <p:spPr bwMode="auto">
            <a:xfrm>
              <a:off x="3961261" y="2372054"/>
              <a:ext cx="0" cy="169218"/>
            </a:xfrm>
            <a:prstGeom prst="line">
              <a:avLst/>
            </a:prstGeom>
            <a:noFill/>
            <a:ln w="9525">
              <a:solidFill>
                <a:srgbClr val="000000"/>
              </a:solidFill>
              <a:round/>
              <a:headEnd/>
              <a:tailEnd/>
            </a:ln>
          </p:spPr>
          <p:txBody>
            <a:bodyPr/>
            <a:lstStyle/>
            <a:p>
              <a:endParaRPr lang="en-US"/>
            </a:p>
          </p:txBody>
        </p:sp>
        <p:sp>
          <p:nvSpPr>
            <p:cNvPr id="61" name="Rectangle 919">
              <a:extLst>
                <a:ext uri="{FF2B5EF4-FFF2-40B4-BE49-F238E27FC236}">
                  <a16:creationId xmlns:a16="http://schemas.microsoft.com/office/drawing/2014/main" id="{5AC775C8-B343-495D-A571-92A824C5E417}"/>
                </a:ext>
              </a:extLst>
            </p:cNvPr>
            <p:cNvSpPr>
              <a:spLocks noChangeArrowheads="1"/>
            </p:cNvSpPr>
            <p:nvPr/>
          </p:nvSpPr>
          <p:spPr bwMode="auto">
            <a:xfrm>
              <a:off x="4297169"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Q4</a:t>
              </a:r>
              <a:endParaRPr lang="en-US"/>
            </a:p>
          </p:txBody>
        </p:sp>
        <p:sp>
          <p:nvSpPr>
            <p:cNvPr id="62" name="Line 920">
              <a:extLst>
                <a:ext uri="{FF2B5EF4-FFF2-40B4-BE49-F238E27FC236}">
                  <a16:creationId xmlns:a16="http://schemas.microsoft.com/office/drawing/2014/main" id="{BB9EF4E0-5062-41F3-9A27-D1C6EBDFE843}"/>
                </a:ext>
              </a:extLst>
            </p:cNvPr>
            <p:cNvSpPr>
              <a:spLocks noChangeShapeType="1"/>
            </p:cNvSpPr>
            <p:nvPr/>
          </p:nvSpPr>
          <p:spPr bwMode="auto">
            <a:xfrm>
              <a:off x="4217707" y="2372054"/>
              <a:ext cx="0" cy="169218"/>
            </a:xfrm>
            <a:prstGeom prst="line">
              <a:avLst/>
            </a:prstGeom>
            <a:noFill/>
            <a:ln w="9525">
              <a:solidFill>
                <a:srgbClr val="000000"/>
              </a:solidFill>
              <a:round/>
              <a:headEnd/>
              <a:tailEnd/>
            </a:ln>
          </p:spPr>
          <p:txBody>
            <a:bodyPr/>
            <a:lstStyle/>
            <a:p>
              <a:endParaRPr lang="en-US"/>
            </a:p>
          </p:txBody>
        </p:sp>
        <p:sp>
          <p:nvSpPr>
            <p:cNvPr id="63" name="Rectangle 921">
              <a:extLst>
                <a:ext uri="{FF2B5EF4-FFF2-40B4-BE49-F238E27FC236}">
                  <a16:creationId xmlns:a16="http://schemas.microsoft.com/office/drawing/2014/main" id="{B9DBC123-C637-4643-BD98-E85364D49474}"/>
                </a:ext>
              </a:extLst>
            </p:cNvPr>
            <p:cNvSpPr>
              <a:spLocks noChangeArrowheads="1"/>
            </p:cNvSpPr>
            <p:nvPr/>
          </p:nvSpPr>
          <p:spPr bwMode="auto">
            <a:xfrm>
              <a:off x="4553614"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Q1</a:t>
              </a:r>
              <a:endParaRPr lang="en-US"/>
            </a:p>
          </p:txBody>
        </p:sp>
        <p:sp>
          <p:nvSpPr>
            <p:cNvPr id="64" name="Line 922">
              <a:extLst>
                <a:ext uri="{FF2B5EF4-FFF2-40B4-BE49-F238E27FC236}">
                  <a16:creationId xmlns:a16="http://schemas.microsoft.com/office/drawing/2014/main" id="{0746E784-44F8-4080-9E5D-E6A730F25709}"/>
                </a:ext>
              </a:extLst>
            </p:cNvPr>
            <p:cNvSpPr>
              <a:spLocks noChangeShapeType="1"/>
            </p:cNvSpPr>
            <p:nvPr/>
          </p:nvSpPr>
          <p:spPr bwMode="auto">
            <a:xfrm>
              <a:off x="4472345" y="2372054"/>
              <a:ext cx="0" cy="169218"/>
            </a:xfrm>
            <a:prstGeom prst="line">
              <a:avLst/>
            </a:prstGeom>
            <a:noFill/>
            <a:ln w="9525">
              <a:solidFill>
                <a:srgbClr val="000000"/>
              </a:solidFill>
              <a:round/>
              <a:headEnd/>
              <a:tailEnd/>
            </a:ln>
          </p:spPr>
          <p:txBody>
            <a:bodyPr/>
            <a:lstStyle/>
            <a:p>
              <a:endParaRPr lang="en-US"/>
            </a:p>
          </p:txBody>
        </p:sp>
        <p:sp>
          <p:nvSpPr>
            <p:cNvPr id="65" name="Rectangle 923">
              <a:extLst>
                <a:ext uri="{FF2B5EF4-FFF2-40B4-BE49-F238E27FC236}">
                  <a16:creationId xmlns:a16="http://schemas.microsoft.com/office/drawing/2014/main" id="{D43A0FC3-E62F-4B14-AEB6-448839FCA0F2}"/>
                </a:ext>
              </a:extLst>
            </p:cNvPr>
            <p:cNvSpPr>
              <a:spLocks noChangeArrowheads="1"/>
            </p:cNvSpPr>
            <p:nvPr/>
          </p:nvSpPr>
          <p:spPr bwMode="auto">
            <a:xfrm>
              <a:off x="4806446"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Q2</a:t>
              </a:r>
              <a:endParaRPr lang="en-US"/>
            </a:p>
          </p:txBody>
        </p:sp>
        <p:sp>
          <p:nvSpPr>
            <p:cNvPr id="66" name="Line 924">
              <a:extLst>
                <a:ext uri="{FF2B5EF4-FFF2-40B4-BE49-F238E27FC236}">
                  <a16:creationId xmlns:a16="http://schemas.microsoft.com/office/drawing/2014/main" id="{A4BF5945-0903-49E6-810A-08B7F09BFED9}"/>
                </a:ext>
              </a:extLst>
            </p:cNvPr>
            <p:cNvSpPr>
              <a:spLocks noChangeShapeType="1"/>
            </p:cNvSpPr>
            <p:nvPr/>
          </p:nvSpPr>
          <p:spPr bwMode="auto">
            <a:xfrm>
              <a:off x="4726985" y="2372054"/>
              <a:ext cx="0" cy="169218"/>
            </a:xfrm>
            <a:prstGeom prst="line">
              <a:avLst/>
            </a:prstGeom>
            <a:noFill/>
            <a:ln w="9525">
              <a:solidFill>
                <a:srgbClr val="000000"/>
              </a:solidFill>
              <a:round/>
              <a:headEnd/>
              <a:tailEnd/>
            </a:ln>
          </p:spPr>
          <p:txBody>
            <a:bodyPr/>
            <a:lstStyle/>
            <a:p>
              <a:endParaRPr lang="en-US"/>
            </a:p>
          </p:txBody>
        </p:sp>
        <p:sp>
          <p:nvSpPr>
            <p:cNvPr id="67" name="Rectangle 925">
              <a:extLst>
                <a:ext uri="{FF2B5EF4-FFF2-40B4-BE49-F238E27FC236}">
                  <a16:creationId xmlns:a16="http://schemas.microsoft.com/office/drawing/2014/main" id="{0A84AAB5-52F0-4918-AC89-C40179E96AF4}"/>
                </a:ext>
              </a:extLst>
            </p:cNvPr>
            <p:cNvSpPr>
              <a:spLocks noChangeArrowheads="1"/>
            </p:cNvSpPr>
            <p:nvPr/>
          </p:nvSpPr>
          <p:spPr bwMode="auto">
            <a:xfrm>
              <a:off x="5061086"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Q3</a:t>
              </a:r>
              <a:endParaRPr lang="en-US"/>
            </a:p>
          </p:txBody>
        </p:sp>
        <p:sp>
          <p:nvSpPr>
            <p:cNvPr id="68" name="Line 926">
              <a:extLst>
                <a:ext uri="{FF2B5EF4-FFF2-40B4-BE49-F238E27FC236}">
                  <a16:creationId xmlns:a16="http://schemas.microsoft.com/office/drawing/2014/main" id="{DBCFD412-E2AB-4698-908A-CEF09B4310B2}"/>
                </a:ext>
              </a:extLst>
            </p:cNvPr>
            <p:cNvSpPr>
              <a:spLocks noChangeShapeType="1"/>
            </p:cNvSpPr>
            <p:nvPr/>
          </p:nvSpPr>
          <p:spPr bwMode="auto">
            <a:xfrm>
              <a:off x="4979817" y="2372054"/>
              <a:ext cx="0" cy="169218"/>
            </a:xfrm>
            <a:prstGeom prst="line">
              <a:avLst/>
            </a:prstGeom>
            <a:noFill/>
            <a:ln w="9525">
              <a:solidFill>
                <a:srgbClr val="000000"/>
              </a:solidFill>
              <a:round/>
              <a:headEnd/>
              <a:tailEnd/>
            </a:ln>
          </p:spPr>
          <p:txBody>
            <a:bodyPr/>
            <a:lstStyle/>
            <a:p>
              <a:endParaRPr lang="en-US"/>
            </a:p>
          </p:txBody>
        </p:sp>
        <p:sp>
          <p:nvSpPr>
            <p:cNvPr id="69" name="Rectangle 927">
              <a:extLst>
                <a:ext uri="{FF2B5EF4-FFF2-40B4-BE49-F238E27FC236}">
                  <a16:creationId xmlns:a16="http://schemas.microsoft.com/office/drawing/2014/main" id="{0B46A0DD-C25C-4A03-AA87-685538D08A17}"/>
                </a:ext>
              </a:extLst>
            </p:cNvPr>
            <p:cNvSpPr>
              <a:spLocks noChangeArrowheads="1"/>
            </p:cNvSpPr>
            <p:nvPr/>
          </p:nvSpPr>
          <p:spPr bwMode="auto">
            <a:xfrm>
              <a:off x="5315725"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Q4</a:t>
              </a:r>
              <a:endParaRPr lang="en-US"/>
            </a:p>
          </p:txBody>
        </p:sp>
        <p:sp>
          <p:nvSpPr>
            <p:cNvPr id="70" name="Line 928">
              <a:extLst>
                <a:ext uri="{FF2B5EF4-FFF2-40B4-BE49-F238E27FC236}">
                  <a16:creationId xmlns:a16="http://schemas.microsoft.com/office/drawing/2014/main" id="{11D91E03-5937-4C25-BAB3-8E0F60BC6C04}"/>
                </a:ext>
              </a:extLst>
            </p:cNvPr>
            <p:cNvSpPr>
              <a:spLocks noChangeShapeType="1"/>
            </p:cNvSpPr>
            <p:nvPr/>
          </p:nvSpPr>
          <p:spPr bwMode="auto">
            <a:xfrm>
              <a:off x="5236263" y="2372054"/>
              <a:ext cx="0" cy="169218"/>
            </a:xfrm>
            <a:prstGeom prst="line">
              <a:avLst/>
            </a:prstGeom>
            <a:noFill/>
            <a:ln w="9525">
              <a:solidFill>
                <a:srgbClr val="000000"/>
              </a:solidFill>
              <a:round/>
              <a:headEnd/>
              <a:tailEnd/>
            </a:ln>
          </p:spPr>
          <p:txBody>
            <a:bodyPr/>
            <a:lstStyle/>
            <a:p>
              <a:endParaRPr lang="en-US"/>
            </a:p>
          </p:txBody>
        </p:sp>
        <p:sp>
          <p:nvSpPr>
            <p:cNvPr id="71" name="Rectangle 929">
              <a:extLst>
                <a:ext uri="{FF2B5EF4-FFF2-40B4-BE49-F238E27FC236}">
                  <a16:creationId xmlns:a16="http://schemas.microsoft.com/office/drawing/2014/main" id="{C33BF7B9-1B4F-4F82-A848-81A08DBCB5B4}"/>
                </a:ext>
              </a:extLst>
            </p:cNvPr>
            <p:cNvSpPr>
              <a:spLocks noChangeArrowheads="1"/>
            </p:cNvSpPr>
            <p:nvPr/>
          </p:nvSpPr>
          <p:spPr bwMode="auto">
            <a:xfrm>
              <a:off x="5568558"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Q1</a:t>
              </a:r>
              <a:endParaRPr lang="en-US"/>
            </a:p>
          </p:txBody>
        </p:sp>
        <p:sp>
          <p:nvSpPr>
            <p:cNvPr id="72" name="Line 930">
              <a:extLst>
                <a:ext uri="{FF2B5EF4-FFF2-40B4-BE49-F238E27FC236}">
                  <a16:creationId xmlns:a16="http://schemas.microsoft.com/office/drawing/2014/main" id="{F70D0537-E6E0-45B9-94D9-8417DCCEAA0E}"/>
                </a:ext>
              </a:extLst>
            </p:cNvPr>
            <p:cNvSpPr>
              <a:spLocks noChangeShapeType="1"/>
            </p:cNvSpPr>
            <p:nvPr/>
          </p:nvSpPr>
          <p:spPr bwMode="auto">
            <a:xfrm>
              <a:off x="5490901" y="2372054"/>
              <a:ext cx="0" cy="169218"/>
            </a:xfrm>
            <a:prstGeom prst="line">
              <a:avLst/>
            </a:prstGeom>
            <a:noFill/>
            <a:ln w="9525">
              <a:solidFill>
                <a:srgbClr val="000000"/>
              </a:solidFill>
              <a:round/>
              <a:headEnd/>
              <a:tailEnd/>
            </a:ln>
          </p:spPr>
          <p:txBody>
            <a:bodyPr/>
            <a:lstStyle/>
            <a:p>
              <a:endParaRPr lang="en-US"/>
            </a:p>
          </p:txBody>
        </p:sp>
        <p:sp>
          <p:nvSpPr>
            <p:cNvPr id="73" name="Rectangle 931">
              <a:extLst>
                <a:ext uri="{FF2B5EF4-FFF2-40B4-BE49-F238E27FC236}">
                  <a16:creationId xmlns:a16="http://schemas.microsoft.com/office/drawing/2014/main" id="{CA754B23-2422-46BD-9C61-89E210078C7F}"/>
                </a:ext>
              </a:extLst>
            </p:cNvPr>
            <p:cNvSpPr>
              <a:spLocks noChangeArrowheads="1"/>
            </p:cNvSpPr>
            <p:nvPr/>
          </p:nvSpPr>
          <p:spPr bwMode="auto">
            <a:xfrm>
              <a:off x="5821390" y="2411461"/>
              <a:ext cx="93909"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Q2</a:t>
              </a:r>
              <a:endParaRPr lang="en-US"/>
            </a:p>
          </p:txBody>
        </p:sp>
        <p:sp>
          <p:nvSpPr>
            <p:cNvPr id="74" name="Line 932">
              <a:extLst>
                <a:ext uri="{FF2B5EF4-FFF2-40B4-BE49-F238E27FC236}">
                  <a16:creationId xmlns:a16="http://schemas.microsoft.com/office/drawing/2014/main" id="{FE0D8FCA-299C-4834-B58F-031913AC2D1C}"/>
                </a:ext>
              </a:extLst>
            </p:cNvPr>
            <p:cNvSpPr>
              <a:spLocks noChangeShapeType="1"/>
            </p:cNvSpPr>
            <p:nvPr/>
          </p:nvSpPr>
          <p:spPr bwMode="auto">
            <a:xfrm>
              <a:off x="5740123" y="2372054"/>
              <a:ext cx="0" cy="169218"/>
            </a:xfrm>
            <a:prstGeom prst="line">
              <a:avLst/>
            </a:prstGeom>
            <a:noFill/>
            <a:ln w="9525">
              <a:solidFill>
                <a:srgbClr val="000000"/>
              </a:solidFill>
              <a:round/>
              <a:headEnd/>
              <a:tailEnd/>
            </a:ln>
          </p:spPr>
          <p:txBody>
            <a:bodyPr/>
            <a:lstStyle/>
            <a:p>
              <a:endParaRPr lang="en-US"/>
            </a:p>
          </p:txBody>
        </p:sp>
        <p:sp>
          <p:nvSpPr>
            <p:cNvPr id="75" name="Rectangle 933">
              <a:extLst>
                <a:ext uri="{FF2B5EF4-FFF2-40B4-BE49-F238E27FC236}">
                  <a16:creationId xmlns:a16="http://schemas.microsoft.com/office/drawing/2014/main" id="{3FB0BD7D-CFDD-44D4-8139-D70E4CEC3E23}"/>
                </a:ext>
              </a:extLst>
            </p:cNvPr>
            <p:cNvSpPr>
              <a:spLocks noChangeArrowheads="1"/>
            </p:cNvSpPr>
            <p:nvPr/>
          </p:nvSpPr>
          <p:spPr bwMode="auto">
            <a:xfrm>
              <a:off x="6076030"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Q3</a:t>
              </a:r>
              <a:endParaRPr lang="en-US"/>
            </a:p>
          </p:txBody>
        </p:sp>
        <p:sp>
          <p:nvSpPr>
            <p:cNvPr id="76" name="Line 934">
              <a:extLst>
                <a:ext uri="{FF2B5EF4-FFF2-40B4-BE49-F238E27FC236}">
                  <a16:creationId xmlns:a16="http://schemas.microsoft.com/office/drawing/2014/main" id="{1D1E4907-85F4-4949-97F2-9BC2C337FD9E}"/>
                </a:ext>
              </a:extLst>
            </p:cNvPr>
            <p:cNvSpPr>
              <a:spLocks noChangeShapeType="1"/>
            </p:cNvSpPr>
            <p:nvPr/>
          </p:nvSpPr>
          <p:spPr bwMode="auto">
            <a:xfrm>
              <a:off x="5994762" y="2372054"/>
              <a:ext cx="0" cy="169218"/>
            </a:xfrm>
            <a:prstGeom prst="line">
              <a:avLst/>
            </a:prstGeom>
            <a:noFill/>
            <a:ln w="9525">
              <a:solidFill>
                <a:srgbClr val="000000"/>
              </a:solidFill>
              <a:round/>
              <a:headEnd/>
              <a:tailEnd/>
            </a:ln>
          </p:spPr>
          <p:txBody>
            <a:bodyPr/>
            <a:lstStyle/>
            <a:p>
              <a:endParaRPr lang="en-US"/>
            </a:p>
          </p:txBody>
        </p:sp>
        <p:sp>
          <p:nvSpPr>
            <p:cNvPr id="77" name="Rectangle 935">
              <a:extLst>
                <a:ext uri="{FF2B5EF4-FFF2-40B4-BE49-F238E27FC236}">
                  <a16:creationId xmlns:a16="http://schemas.microsoft.com/office/drawing/2014/main" id="{5D070063-8050-4F02-B9FD-ECF67EF0EB4B}"/>
                </a:ext>
              </a:extLst>
            </p:cNvPr>
            <p:cNvSpPr>
              <a:spLocks noChangeArrowheads="1"/>
            </p:cNvSpPr>
            <p:nvPr/>
          </p:nvSpPr>
          <p:spPr bwMode="auto">
            <a:xfrm>
              <a:off x="6332474"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dirty="0">
                  <a:solidFill>
                    <a:srgbClr val="000000"/>
                  </a:solidFill>
                </a:rPr>
                <a:t>Q4</a:t>
              </a:r>
              <a:endParaRPr lang="en-US" dirty="0"/>
            </a:p>
          </p:txBody>
        </p:sp>
        <p:sp>
          <p:nvSpPr>
            <p:cNvPr id="78" name="Line 936">
              <a:extLst>
                <a:ext uri="{FF2B5EF4-FFF2-40B4-BE49-F238E27FC236}">
                  <a16:creationId xmlns:a16="http://schemas.microsoft.com/office/drawing/2014/main" id="{15D587AF-E8F1-41FE-8EA3-5724449A7765}"/>
                </a:ext>
              </a:extLst>
            </p:cNvPr>
            <p:cNvSpPr>
              <a:spLocks noChangeShapeType="1"/>
            </p:cNvSpPr>
            <p:nvPr/>
          </p:nvSpPr>
          <p:spPr bwMode="auto">
            <a:xfrm>
              <a:off x="6251207" y="2372054"/>
              <a:ext cx="0" cy="169218"/>
            </a:xfrm>
            <a:prstGeom prst="line">
              <a:avLst/>
            </a:prstGeom>
            <a:noFill/>
            <a:ln w="9525">
              <a:solidFill>
                <a:srgbClr val="000000"/>
              </a:solidFill>
              <a:round/>
              <a:headEnd/>
              <a:tailEnd/>
            </a:ln>
          </p:spPr>
          <p:txBody>
            <a:bodyPr/>
            <a:lstStyle/>
            <a:p>
              <a:endParaRPr lang="en-US"/>
            </a:p>
          </p:txBody>
        </p:sp>
        <p:sp>
          <p:nvSpPr>
            <p:cNvPr id="79" name="Rectangle 937">
              <a:extLst>
                <a:ext uri="{FF2B5EF4-FFF2-40B4-BE49-F238E27FC236}">
                  <a16:creationId xmlns:a16="http://schemas.microsoft.com/office/drawing/2014/main" id="{980919B6-D5DE-444F-82E0-C319AF2936BD}"/>
                </a:ext>
              </a:extLst>
            </p:cNvPr>
            <p:cNvSpPr>
              <a:spLocks noChangeArrowheads="1"/>
            </p:cNvSpPr>
            <p:nvPr/>
          </p:nvSpPr>
          <p:spPr bwMode="auto">
            <a:xfrm>
              <a:off x="6585308"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a:solidFill>
                    <a:srgbClr val="000000"/>
                  </a:solidFill>
                </a:rPr>
                <a:t>Q1</a:t>
              </a:r>
              <a:endParaRPr lang="en-US"/>
            </a:p>
          </p:txBody>
        </p:sp>
        <p:sp>
          <p:nvSpPr>
            <p:cNvPr id="80" name="Line 938">
              <a:extLst>
                <a:ext uri="{FF2B5EF4-FFF2-40B4-BE49-F238E27FC236}">
                  <a16:creationId xmlns:a16="http://schemas.microsoft.com/office/drawing/2014/main" id="{EBB050F1-443C-43E1-83E2-C2E3ED1DB4FD}"/>
                </a:ext>
              </a:extLst>
            </p:cNvPr>
            <p:cNvSpPr>
              <a:spLocks noChangeShapeType="1"/>
            </p:cNvSpPr>
            <p:nvPr/>
          </p:nvSpPr>
          <p:spPr bwMode="auto">
            <a:xfrm>
              <a:off x="6507652" y="2372054"/>
              <a:ext cx="0" cy="169218"/>
            </a:xfrm>
            <a:prstGeom prst="line">
              <a:avLst/>
            </a:prstGeom>
            <a:noFill/>
            <a:ln w="9525">
              <a:solidFill>
                <a:srgbClr val="000000"/>
              </a:solidFill>
              <a:round/>
              <a:headEnd/>
              <a:tailEnd/>
            </a:ln>
          </p:spPr>
          <p:txBody>
            <a:bodyPr/>
            <a:lstStyle/>
            <a:p>
              <a:endParaRPr lang="en-US"/>
            </a:p>
          </p:txBody>
        </p:sp>
        <p:sp>
          <p:nvSpPr>
            <p:cNvPr id="81" name="Rectangle 939">
              <a:extLst>
                <a:ext uri="{FF2B5EF4-FFF2-40B4-BE49-F238E27FC236}">
                  <a16:creationId xmlns:a16="http://schemas.microsoft.com/office/drawing/2014/main" id="{37747F25-1011-4297-A8DF-244082BE78EC}"/>
                </a:ext>
              </a:extLst>
            </p:cNvPr>
            <p:cNvSpPr>
              <a:spLocks noChangeArrowheads="1"/>
            </p:cNvSpPr>
            <p:nvPr/>
          </p:nvSpPr>
          <p:spPr bwMode="auto">
            <a:xfrm>
              <a:off x="6838141"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dirty="0">
                  <a:solidFill>
                    <a:srgbClr val="000000"/>
                  </a:solidFill>
                </a:rPr>
                <a:t>Q2</a:t>
              </a:r>
              <a:endParaRPr lang="en-US" dirty="0"/>
            </a:p>
          </p:txBody>
        </p:sp>
        <p:sp>
          <p:nvSpPr>
            <p:cNvPr id="82" name="Line 940">
              <a:extLst>
                <a:ext uri="{FF2B5EF4-FFF2-40B4-BE49-F238E27FC236}">
                  <a16:creationId xmlns:a16="http://schemas.microsoft.com/office/drawing/2014/main" id="{1096E8D5-C039-48FA-BFA2-437A1A1505C1}"/>
                </a:ext>
              </a:extLst>
            </p:cNvPr>
            <p:cNvSpPr>
              <a:spLocks noChangeShapeType="1"/>
            </p:cNvSpPr>
            <p:nvPr/>
          </p:nvSpPr>
          <p:spPr bwMode="auto">
            <a:xfrm>
              <a:off x="6756873" y="2372054"/>
              <a:ext cx="0" cy="169218"/>
            </a:xfrm>
            <a:prstGeom prst="line">
              <a:avLst/>
            </a:prstGeom>
            <a:noFill/>
            <a:ln w="9525">
              <a:solidFill>
                <a:srgbClr val="000000"/>
              </a:solidFill>
              <a:round/>
              <a:headEnd/>
              <a:tailEnd/>
            </a:ln>
          </p:spPr>
          <p:txBody>
            <a:bodyPr/>
            <a:lstStyle/>
            <a:p>
              <a:endParaRPr lang="en-US"/>
            </a:p>
          </p:txBody>
        </p:sp>
        <p:sp>
          <p:nvSpPr>
            <p:cNvPr id="83" name="Rectangle 941">
              <a:extLst>
                <a:ext uri="{FF2B5EF4-FFF2-40B4-BE49-F238E27FC236}">
                  <a16:creationId xmlns:a16="http://schemas.microsoft.com/office/drawing/2014/main" id="{ACEFD930-5DC3-462B-ABBB-DE06EBDC0F93}"/>
                </a:ext>
              </a:extLst>
            </p:cNvPr>
            <p:cNvSpPr>
              <a:spLocks noChangeArrowheads="1"/>
            </p:cNvSpPr>
            <p:nvPr/>
          </p:nvSpPr>
          <p:spPr bwMode="auto">
            <a:xfrm>
              <a:off x="7090974"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dirty="0">
                  <a:solidFill>
                    <a:srgbClr val="000000"/>
                  </a:solidFill>
                </a:rPr>
                <a:t>Q3</a:t>
              </a:r>
              <a:endParaRPr lang="en-US" dirty="0"/>
            </a:p>
          </p:txBody>
        </p:sp>
        <p:sp>
          <p:nvSpPr>
            <p:cNvPr id="84" name="Line 942">
              <a:extLst>
                <a:ext uri="{FF2B5EF4-FFF2-40B4-BE49-F238E27FC236}">
                  <a16:creationId xmlns:a16="http://schemas.microsoft.com/office/drawing/2014/main" id="{3ACE5223-5DCC-4D47-8D5E-6C0EF5D2AF4F}"/>
                </a:ext>
              </a:extLst>
            </p:cNvPr>
            <p:cNvSpPr>
              <a:spLocks noChangeShapeType="1"/>
            </p:cNvSpPr>
            <p:nvPr/>
          </p:nvSpPr>
          <p:spPr bwMode="auto">
            <a:xfrm>
              <a:off x="7011512" y="2372054"/>
              <a:ext cx="0" cy="169218"/>
            </a:xfrm>
            <a:prstGeom prst="line">
              <a:avLst/>
            </a:prstGeom>
            <a:noFill/>
            <a:ln w="9525">
              <a:solidFill>
                <a:srgbClr val="000000"/>
              </a:solidFill>
              <a:round/>
              <a:headEnd/>
              <a:tailEnd/>
            </a:ln>
          </p:spPr>
          <p:txBody>
            <a:bodyPr/>
            <a:lstStyle/>
            <a:p>
              <a:endParaRPr lang="en-US"/>
            </a:p>
          </p:txBody>
        </p:sp>
        <p:sp>
          <p:nvSpPr>
            <p:cNvPr id="85" name="Rectangle 943">
              <a:extLst>
                <a:ext uri="{FF2B5EF4-FFF2-40B4-BE49-F238E27FC236}">
                  <a16:creationId xmlns:a16="http://schemas.microsoft.com/office/drawing/2014/main" id="{5CE3CAA6-FA27-49DA-B617-A60269E90008}"/>
                </a:ext>
              </a:extLst>
            </p:cNvPr>
            <p:cNvSpPr>
              <a:spLocks noChangeArrowheads="1"/>
            </p:cNvSpPr>
            <p:nvPr/>
          </p:nvSpPr>
          <p:spPr bwMode="auto">
            <a:xfrm>
              <a:off x="7347418"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dirty="0">
                  <a:solidFill>
                    <a:srgbClr val="000000"/>
                  </a:solidFill>
                </a:rPr>
                <a:t>Q4</a:t>
              </a:r>
              <a:endParaRPr lang="en-US" dirty="0"/>
            </a:p>
          </p:txBody>
        </p:sp>
        <p:sp>
          <p:nvSpPr>
            <p:cNvPr id="86" name="Line 944">
              <a:extLst>
                <a:ext uri="{FF2B5EF4-FFF2-40B4-BE49-F238E27FC236}">
                  <a16:creationId xmlns:a16="http://schemas.microsoft.com/office/drawing/2014/main" id="{BBCF1B7B-CD4D-4156-9EAD-86E7FAE8466B}"/>
                </a:ext>
              </a:extLst>
            </p:cNvPr>
            <p:cNvSpPr>
              <a:spLocks noChangeShapeType="1"/>
            </p:cNvSpPr>
            <p:nvPr/>
          </p:nvSpPr>
          <p:spPr bwMode="auto">
            <a:xfrm>
              <a:off x="7266151" y="2372054"/>
              <a:ext cx="0" cy="169218"/>
            </a:xfrm>
            <a:prstGeom prst="line">
              <a:avLst/>
            </a:prstGeom>
            <a:noFill/>
            <a:ln w="9525">
              <a:solidFill>
                <a:srgbClr val="000000"/>
              </a:solidFill>
              <a:round/>
              <a:headEnd/>
              <a:tailEnd/>
            </a:ln>
          </p:spPr>
          <p:txBody>
            <a:bodyPr/>
            <a:lstStyle/>
            <a:p>
              <a:endParaRPr lang="en-US"/>
            </a:p>
          </p:txBody>
        </p:sp>
        <p:sp>
          <p:nvSpPr>
            <p:cNvPr id="87" name="Rectangle 945">
              <a:extLst>
                <a:ext uri="{FF2B5EF4-FFF2-40B4-BE49-F238E27FC236}">
                  <a16:creationId xmlns:a16="http://schemas.microsoft.com/office/drawing/2014/main" id="{2261E29C-805F-41C1-82E0-00119E1F8EFF}"/>
                </a:ext>
              </a:extLst>
            </p:cNvPr>
            <p:cNvSpPr>
              <a:spLocks noChangeArrowheads="1"/>
            </p:cNvSpPr>
            <p:nvPr/>
          </p:nvSpPr>
          <p:spPr bwMode="auto">
            <a:xfrm>
              <a:off x="7600252" y="2411461"/>
              <a:ext cx="92104" cy="95040"/>
            </a:xfrm>
            <a:prstGeom prst="rect">
              <a:avLst/>
            </a:prstGeom>
            <a:solidFill>
              <a:srgbClr val="FEDFA0"/>
            </a:solidFill>
            <a:ln w="9525">
              <a:noFill/>
              <a:miter lim="800000"/>
              <a:headEnd/>
              <a:tailEnd/>
            </a:ln>
          </p:spPr>
          <p:txBody>
            <a:bodyPr wrap="none" lIns="0" tIns="0" rIns="0" bIns="0">
              <a:spAutoFit/>
            </a:bodyPr>
            <a:lstStyle/>
            <a:p>
              <a:r>
                <a:rPr lang="en-US" sz="500" dirty="0">
                  <a:solidFill>
                    <a:srgbClr val="000000"/>
                  </a:solidFill>
                </a:rPr>
                <a:t>Q1</a:t>
              </a:r>
              <a:endParaRPr lang="en-US" dirty="0"/>
            </a:p>
          </p:txBody>
        </p:sp>
        <p:sp>
          <p:nvSpPr>
            <p:cNvPr id="88" name="Line 946">
              <a:extLst>
                <a:ext uri="{FF2B5EF4-FFF2-40B4-BE49-F238E27FC236}">
                  <a16:creationId xmlns:a16="http://schemas.microsoft.com/office/drawing/2014/main" id="{0BEF3BF2-6EAD-498F-9D3F-4757400C6ED7}"/>
                </a:ext>
              </a:extLst>
            </p:cNvPr>
            <p:cNvSpPr>
              <a:spLocks noChangeShapeType="1"/>
            </p:cNvSpPr>
            <p:nvPr/>
          </p:nvSpPr>
          <p:spPr bwMode="auto">
            <a:xfrm>
              <a:off x="7522596" y="2372054"/>
              <a:ext cx="0" cy="169218"/>
            </a:xfrm>
            <a:prstGeom prst="line">
              <a:avLst/>
            </a:prstGeom>
            <a:noFill/>
            <a:ln w="9525">
              <a:solidFill>
                <a:srgbClr val="000000"/>
              </a:solidFill>
              <a:round/>
              <a:headEnd/>
              <a:tailEnd/>
            </a:ln>
          </p:spPr>
          <p:txBody>
            <a:bodyPr/>
            <a:lstStyle/>
            <a:p>
              <a:endParaRPr lang="en-US"/>
            </a:p>
          </p:txBody>
        </p:sp>
        <p:sp>
          <p:nvSpPr>
            <p:cNvPr id="89" name="Line 950">
              <a:extLst>
                <a:ext uri="{FF2B5EF4-FFF2-40B4-BE49-F238E27FC236}">
                  <a16:creationId xmlns:a16="http://schemas.microsoft.com/office/drawing/2014/main" id="{C5C2019D-70EA-486A-BF21-F00308D47B12}"/>
                </a:ext>
              </a:extLst>
            </p:cNvPr>
            <p:cNvSpPr>
              <a:spLocks noChangeShapeType="1"/>
            </p:cNvSpPr>
            <p:nvPr/>
          </p:nvSpPr>
          <p:spPr bwMode="auto">
            <a:xfrm>
              <a:off x="381000" y="2541272"/>
              <a:ext cx="19165" cy="3712945"/>
            </a:xfrm>
            <a:prstGeom prst="line">
              <a:avLst/>
            </a:prstGeom>
            <a:noFill/>
            <a:ln w="7938">
              <a:solidFill>
                <a:srgbClr val="000000"/>
              </a:solidFill>
              <a:round/>
              <a:headEnd/>
              <a:tailEnd/>
            </a:ln>
          </p:spPr>
          <p:txBody>
            <a:bodyPr/>
            <a:lstStyle/>
            <a:p>
              <a:endParaRPr lang="en-US"/>
            </a:p>
          </p:txBody>
        </p:sp>
        <p:sp>
          <p:nvSpPr>
            <p:cNvPr id="90" name="Line 951">
              <a:extLst>
                <a:ext uri="{FF2B5EF4-FFF2-40B4-BE49-F238E27FC236}">
                  <a16:creationId xmlns:a16="http://schemas.microsoft.com/office/drawing/2014/main" id="{4545FA04-FAFF-4E05-9BCF-6C608453346B}"/>
                </a:ext>
              </a:extLst>
            </p:cNvPr>
            <p:cNvSpPr>
              <a:spLocks noChangeShapeType="1"/>
            </p:cNvSpPr>
            <p:nvPr/>
          </p:nvSpPr>
          <p:spPr bwMode="auto">
            <a:xfrm>
              <a:off x="1425707" y="2541272"/>
              <a:ext cx="12234" cy="3703841"/>
            </a:xfrm>
            <a:prstGeom prst="line">
              <a:avLst/>
            </a:prstGeom>
            <a:noFill/>
            <a:ln w="7938">
              <a:solidFill>
                <a:srgbClr val="000000"/>
              </a:solidFill>
              <a:round/>
              <a:headEnd/>
              <a:tailEnd/>
            </a:ln>
          </p:spPr>
          <p:txBody>
            <a:bodyPr/>
            <a:lstStyle/>
            <a:p>
              <a:endParaRPr lang="en-US"/>
            </a:p>
          </p:txBody>
        </p:sp>
        <p:sp>
          <p:nvSpPr>
            <p:cNvPr id="91" name="Line 952">
              <a:extLst>
                <a:ext uri="{FF2B5EF4-FFF2-40B4-BE49-F238E27FC236}">
                  <a16:creationId xmlns:a16="http://schemas.microsoft.com/office/drawing/2014/main" id="{42AF0D87-980E-440C-B928-990ECBF3D739}"/>
                </a:ext>
              </a:extLst>
            </p:cNvPr>
            <p:cNvSpPr>
              <a:spLocks noChangeShapeType="1"/>
            </p:cNvSpPr>
            <p:nvPr/>
          </p:nvSpPr>
          <p:spPr bwMode="auto">
            <a:xfrm>
              <a:off x="2440652" y="2541272"/>
              <a:ext cx="11425" cy="3687447"/>
            </a:xfrm>
            <a:prstGeom prst="line">
              <a:avLst/>
            </a:prstGeom>
            <a:noFill/>
            <a:ln w="7938">
              <a:solidFill>
                <a:srgbClr val="000000"/>
              </a:solidFill>
              <a:round/>
              <a:headEnd/>
              <a:tailEnd/>
            </a:ln>
          </p:spPr>
          <p:txBody>
            <a:bodyPr/>
            <a:lstStyle/>
            <a:p>
              <a:endParaRPr lang="en-US"/>
            </a:p>
          </p:txBody>
        </p:sp>
        <p:sp>
          <p:nvSpPr>
            <p:cNvPr id="92" name="Line 953">
              <a:extLst>
                <a:ext uri="{FF2B5EF4-FFF2-40B4-BE49-F238E27FC236}">
                  <a16:creationId xmlns:a16="http://schemas.microsoft.com/office/drawing/2014/main" id="{8B1CFA27-3035-41C1-B464-EDCE26E7565E}"/>
                </a:ext>
              </a:extLst>
            </p:cNvPr>
            <p:cNvSpPr>
              <a:spLocks noChangeShapeType="1"/>
            </p:cNvSpPr>
            <p:nvPr/>
          </p:nvSpPr>
          <p:spPr bwMode="auto">
            <a:xfrm>
              <a:off x="3457400" y="2541272"/>
              <a:ext cx="16758" cy="3703841"/>
            </a:xfrm>
            <a:prstGeom prst="line">
              <a:avLst/>
            </a:prstGeom>
            <a:noFill/>
            <a:ln w="7938">
              <a:solidFill>
                <a:srgbClr val="000000"/>
              </a:solidFill>
              <a:round/>
              <a:headEnd/>
              <a:tailEnd/>
            </a:ln>
          </p:spPr>
          <p:txBody>
            <a:bodyPr/>
            <a:lstStyle/>
            <a:p>
              <a:endParaRPr lang="en-US"/>
            </a:p>
          </p:txBody>
        </p:sp>
        <p:sp>
          <p:nvSpPr>
            <p:cNvPr id="93" name="Line 954">
              <a:extLst>
                <a:ext uri="{FF2B5EF4-FFF2-40B4-BE49-F238E27FC236}">
                  <a16:creationId xmlns:a16="http://schemas.microsoft.com/office/drawing/2014/main" id="{D00EBCDA-C600-4545-9742-B86A29591823}"/>
                </a:ext>
              </a:extLst>
            </p:cNvPr>
            <p:cNvSpPr>
              <a:spLocks noChangeShapeType="1"/>
            </p:cNvSpPr>
            <p:nvPr/>
          </p:nvSpPr>
          <p:spPr bwMode="auto">
            <a:xfrm>
              <a:off x="4472344" y="2541272"/>
              <a:ext cx="29229" cy="3703841"/>
            </a:xfrm>
            <a:prstGeom prst="line">
              <a:avLst/>
            </a:prstGeom>
            <a:noFill/>
            <a:ln w="7938">
              <a:solidFill>
                <a:srgbClr val="000000"/>
              </a:solidFill>
              <a:round/>
              <a:headEnd/>
              <a:tailEnd/>
            </a:ln>
          </p:spPr>
          <p:txBody>
            <a:bodyPr/>
            <a:lstStyle/>
            <a:p>
              <a:endParaRPr lang="en-US"/>
            </a:p>
          </p:txBody>
        </p:sp>
        <p:sp>
          <p:nvSpPr>
            <p:cNvPr id="94" name="Line 955">
              <a:extLst>
                <a:ext uri="{FF2B5EF4-FFF2-40B4-BE49-F238E27FC236}">
                  <a16:creationId xmlns:a16="http://schemas.microsoft.com/office/drawing/2014/main" id="{14F1D78B-B549-4D6A-980A-B4A9C8B58C4B}"/>
                </a:ext>
              </a:extLst>
            </p:cNvPr>
            <p:cNvSpPr>
              <a:spLocks noChangeShapeType="1"/>
            </p:cNvSpPr>
            <p:nvPr/>
          </p:nvSpPr>
          <p:spPr bwMode="auto">
            <a:xfrm>
              <a:off x="5490901" y="2541272"/>
              <a:ext cx="8857" cy="3703841"/>
            </a:xfrm>
            <a:prstGeom prst="line">
              <a:avLst/>
            </a:prstGeom>
            <a:noFill/>
            <a:ln w="7938">
              <a:solidFill>
                <a:srgbClr val="000000"/>
              </a:solidFill>
              <a:round/>
              <a:headEnd/>
              <a:tailEnd/>
            </a:ln>
          </p:spPr>
          <p:txBody>
            <a:bodyPr/>
            <a:lstStyle/>
            <a:p>
              <a:endParaRPr lang="en-US"/>
            </a:p>
          </p:txBody>
        </p:sp>
        <p:sp>
          <p:nvSpPr>
            <p:cNvPr id="95" name="Line 956">
              <a:extLst>
                <a:ext uri="{FF2B5EF4-FFF2-40B4-BE49-F238E27FC236}">
                  <a16:creationId xmlns:a16="http://schemas.microsoft.com/office/drawing/2014/main" id="{61E81356-BCC2-43D0-A38A-85EB91FBB877}"/>
                </a:ext>
              </a:extLst>
            </p:cNvPr>
            <p:cNvSpPr>
              <a:spLocks noChangeShapeType="1"/>
            </p:cNvSpPr>
            <p:nvPr/>
          </p:nvSpPr>
          <p:spPr bwMode="auto">
            <a:xfrm>
              <a:off x="6507652" y="2541272"/>
              <a:ext cx="0" cy="3687447"/>
            </a:xfrm>
            <a:prstGeom prst="line">
              <a:avLst/>
            </a:prstGeom>
            <a:noFill/>
            <a:ln w="7938">
              <a:solidFill>
                <a:srgbClr val="000000"/>
              </a:solidFill>
              <a:round/>
              <a:headEnd/>
              <a:tailEnd/>
            </a:ln>
          </p:spPr>
          <p:txBody>
            <a:bodyPr/>
            <a:lstStyle/>
            <a:p>
              <a:endParaRPr lang="en-US"/>
            </a:p>
          </p:txBody>
        </p:sp>
        <p:sp>
          <p:nvSpPr>
            <p:cNvPr id="96" name="Line 957">
              <a:extLst>
                <a:ext uri="{FF2B5EF4-FFF2-40B4-BE49-F238E27FC236}">
                  <a16:creationId xmlns:a16="http://schemas.microsoft.com/office/drawing/2014/main" id="{57B38A7D-117C-444E-A11F-C4B229929A52}"/>
                </a:ext>
              </a:extLst>
            </p:cNvPr>
            <p:cNvSpPr>
              <a:spLocks noChangeShapeType="1"/>
            </p:cNvSpPr>
            <p:nvPr/>
          </p:nvSpPr>
          <p:spPr bwMode="auto">
            <a:xfrm flipH="1">
              <a:off x="7500423" y="2541272"/>
              <a:ext cx="22174" cy="3687447"/>
            </a:xfrm>
            <a:prstGeom prst="line">
              <a:avLst/>
            </a:prstGeom>
            <a:noFill/>
            <a:ln w="7938">
              <a:solidFill>
                <a:srgbClr val="000000"/>
              </a:solidFill>
              <a:round/>
              <a:headEnd/>
              <a:tailEnd/>
            </a:ln>
          </p:spPr>
          <p:txBody>
            <a:bodyPr/>
            <a:lstStyle/>
            <a:p>
              <a:endParaRPr lang="en-US"/>
            </a:p>
          </p:txBody>
        </p:sp>
        <p:sp>
          <p:nvSpPr>
            <p:cNvPr id="97" name="Line 963">
              <a:extLst>
                <a:ext uri="{FF2B5EF4-FFF2-40B4-BE49-F238E27FC236}">
                  <a16:creationId xmlns:a16="http://schemas.microsoft.com/office/drawing/2014/main" id="{C53C8298-AA4C-472F-B0E2-4D75199BB9CC}"/>
                </a:ext>
              </a:extLst>
            </p:cNvPr>
            <p:cNvSpPr>
              <a:spLocks noChangeShapeType="1"/>
            </p:cNvSpPr>
            <p:nvPr/>
          </p:nvSpPr>
          <p:spPr bwMode="auto">
            <a:xfrm flipH="1">
              <a:off x="8532595" y="1966394"/>
              <a:ext cx="1805" cy="4262325"/>
            </a:xfrm>
            <a:prstGeom prst="line">
              <a:avLst/>
            </a:prstGeom>
            <a:noFill/>
            <a:ln w="9525">
              <a:solidFill>
                <a:srgbClr val="000000"/>
              </a:solidFill>
              <a:round/>
              <a:headEnd/>
              <a:tailEnd/>
            </a:ln>
          </p:spPr>
          <p:txBody>
            <a:bodyPr/>
            <a:lstStyle/>
            <a:p>
              <a:endParaRPr lang="en-US"/>
            </a:p>
          </p:txBody>
        </p:sp>
        <p:sp>
          <p:nvSpPr>
            <p:cNvPr id="98" name="Line 964">
              <a:extLst>
                <a:ext uri="{FF2B5EF4-FFF2-40B4-BE49-F238E27FC236}">
                  <a16:creationId xmlns:a16="http://schemas.microsoft.com/office/drawing/2014/main" id="{77DBFECB-8404-42DE-9429-222B738A27ED}"/>
                </a:ext>
              </a:extLst>
            </p:cNvPr>
            <p:cNvSpPr>
              <a:spLocks noChangeShapeType="1"/>
            </p:cNvSpPr>
            <p:nvPr/>
          </p:nvSpPr>
          <p:spPr bwMode="auto">
            <a:xfrm>
              <a:off x="7773623" y="2541272"/>
              <a:ext cx="0" cy="0"/>
            </a:xfrm>
            <a:prstGeom prst="line">
              <a:avLst/>
            </a:prstGeom>
            <a:noFill/>
            <a:ln w="9525">
              <a:solidFill>
                <a:srgbClr val="000000"/>
              </a:solidFill>
              <a:round/>
              <a:headEnd/>
              <a:tailEnd/>
            </a:ln>
          </p:spPr>
          <p:txBody>
            <a:bodyPr/>
            <a:lstStyle/>
            <a:p>
              <a:endParaRPr lang="en-US"/>
            </a:p>
          </p:txBody>
        </p:sp>
        <p:sp>
          <p:nvSpPr>
            <p:cNvPr id="99" name="Freeform 1061">
              <a:extLst>
                <a:ext uri="{FF2B5EF4-FFF2-40B4-BE49-F238E27FC236}">
                  <a16:creationId xmlns:a16="http://schemas.microsoft.com/office/drawing/2014/main" id="{31898497-E43A-4755-A68B-E4808CB2F3E4}"/>
                </a:ext>
              </a:extLst>
            </p:cNvPr>
            <p:cNvSpPr>
              <a:spLocks/>
            </p:cNvSpPr>
            <p:nvPr/>
          </p:nvSpPr>
          <p:spPr bwMode="auto">
            <a:xfrm>
              <a:off x="2753864" y="1777283"/>
              <a:ext cx="160296" cy="183199"/>
            </a:xfrm>
            <a:custGeom>
              <a:avLst/>
              <a:gdLst/>
              <a:ahLst/>
              <a:cxnLst>
                <a:cxn ang="0">
                  <a:pos x="44" y="0"/>
                </a:cxn>
                <a:cxn ang="0">
                  <a:pos x="35" y="36"/>
                </a:cxn>
                <a:cxn ang="0">
                  <a:pos x="0" y="36"/>
                </a:cxn>
                <a:cxn ang="0">
                  <a:pos x="29" y="57"/>
                </a:cxn>
                <a:cxn ang="0">
                  <a:pos x="18" y="92"/>
                </a:cxn>
                <a:cxn ang="0">
                  <a:pos x="44" y="71"/>
                </a:cxn>
                <a:cxn ang="0">
                  <a:pos x="70" y="92"/>
                </a:cxn>
                <a:cxn ang="0">
                  <a:pos x="60" y="57"/>
                </a:cxn>
                <a:cxn ang="0">
                  <a:pos x="89" y="36"/>
                </a:cxn>
                <a:cxn ang="0">
                  <a:pos x="53" y="36"/>
                </a:cxn>
                <a:cxn ang="0">
                  <a:pos x="44" y="0"/>
                </a:cxn>
              </a:cxnLst>
              <a:rect l="0" t="0" r="r" b="b"/>
              <a:pathLst>
                <a:path w="89" h="92">
                  <a:moveTo>
                    <a:pt x="44" y="0"/>
                  </a:moveTo>
                  <a:lnTo>
                    <a:pt x="35" y="36"/>
                  </a:lnTo>
                  <a:lnTo>
                    <a:pt x="0" y="36"/>
                  </a:lnTo>
                  <a:lnTo>
                    <a:pt x="29" y="57"/>
                  </a:lnTo>
                  <a:lnTo>
                    <a:pt x="18" y="92"/>
                  </a:lnTo>
                  <a:lnTo>
                    <a:pt x="44" y="71"/>
                  </a:lnTo>
                  <a:lnTo>
                    <a:pt x="70" y="92"/>
                  </a:lnTo>
                  <a:lnTo>
                    <a:pt x="60" y="57"/>
                  </a:lnTo>
                  <a:lnTo>
                    <a:pt x="89" y="36"/>
                  </a:lnTo>
                  <a:lnTo>
                    <a:pt x="53" y="36"/>
                  </a:lnTo>
                  <a:lnTo>
                    <a:pt x="44" y="0"/>
                  </a:lnTo>
                  <a:close/>
                </a:path>
              </a:pathLst>
            </a:custGeom>
            <a:solidFill>
              <a:srgbClr val="FF0000"/>
            </a:solidFill>
            <a:ln w="7938">
              <a:solidFill>
                <a:srgbClr val="000000"/>
              </a:solidFill>
              <a:prstDash val="solid"/>
              <a:round/>
              <a:headEnd/>
              <a:tailEnd/>
            </a:ln>
          </p:spPr>
          <p:txBody>
            <a:bodyPr/>
            <a:lstStyle/>
            <a:p>
              <a:endParaRPr lang="en-US"/>
            </a:p>
          </p:txBody>
        </p:sp>
        <p:sp>
          <p:nvSpPr>
            <p:cNvPr id="100" name="Freeform 1113">
              <a:extLst>
                <a:ext uri="{FF2B5EF4-FFF2-40B4-BE49-F238E27FC236}">
                  <a16:creationId xmlns:a16="http://schemas.microsoft.com/office/drawing/2014/main" id="{6AA83F95-B3D6-463D-873A-58EC71ED29A7}"/>
                </a:ext>
              </a:extLst>
            </p:cNvPr>
            <p:cNvSpPr>
              <a:spLocks/>
            </p:cNvSpPr>
            <p:nvPr/>
          </p:nvSpPr>
          <p:spPr bwMode="auto">
            <a:xfrm>
              <a:off x="534471" y="1733801"/>
              <a:ext cx="169007" cy="207095"/>
            </a:xfrm>
            <a:custGeom>
              <a:avLst/>
              <a:gdLst/>
              <a:ahLst/>
              <a:cxnLst>
                <a:cxn ang="0">
                  <a:pos x="0" y="0"/>
                </a:cxn>
                <a:cxn ang="0">
                  <a:pos x="47" y="104"/>
                </a:cxn>
                <a:cxn ang="0">
                  <a:pos x="94" y="0"/>
                </a:cxn>
                <a:cxn ang="0">
                  <a:pos x="0" y="0"/>
                </a:cxn>
              </a:cxnLst>
              <a:rect l="0" t="0" r="r" b="b"/>
              <a:pathLst>
                <a:path w="94" h="104">
                  <a:moveTo>
                    <a:pt x="0" y="0"/>
                  </a:moveTo>
                  <a:lnTo>
                    <a:pt x="47" y="104"/>
                  </a:lnTo>
                  <a:lnTo>
                    <a:pt x="94" y="0"/>
                  </a:lnTo>
                  <a:lnTo>
                    <a:pt x="0" y="0"/>
                  </a:lnTo>
                  <a:close/>
                </a:path>
              </a:pathLst>
            </a:custGeom>
            <a:solidFill>
              <a:srgbClr val="C0C0C0"/>
            </a:solidFill>
            <a:ln w="7938">
              <a:solidFill>
                <a:srgbClr val="000000"/>
              </a:solidFill>
              <a:prstDash val="solid"/>
              <a:round/>
              <a:headEnd/>
              <a:tailEnd/>
            </a:ln>
          </p:spPr>
          <p:txBody>
            <a:bodyPr/>
            <a:lstStyle/>
            <a:p>
              <a:endParaRPr lang="en-US"/>
            </a:p>
          </p:txBody>
        </p:sp>
        <p:sp>
          <p:nvSpPr>
            <p:cNvPr id="101" name="Freeform 1113">
              <a:extLst>
                <a:ext uri="{FF2B5EF4-FFF2-40B4-BE49-F238E27FC236}">
                  <a16:creationId xmlns:a16="http://schemas.microsoft.com/office/drawing/2014/main" id="{B71F4B79-B5E3-4E21-8B89-204FA1644353}"/>
                </a:ext>
              </a:extLst>
            </p:cNvPr>
            <p:cNvSpPr>
              <a:spLocks/>
            </p:cNvSpPr>
            <p:nvPr/>
          </p:nvSpPr>
          <p:spPr bwMode="auto">
            <a:xfrm>
              <a:off x="3623437" y="1704771"/>
              <a:ext cx="169007" cy="207095"/>
            </a:xfrm>
            <a:custGeom>
              <a:avLst/>
              <a:gdLst/>
              <a:ahLst/>
              <a:cxnLst>
                <a:cxn ang="0">
                  <a:pos x="0" y="0"/>
                </a:cxn>
                <a:cxn ang="0">
                  <a:pos x="47" y="104"/>
                </a:cxn>
                <a:cxn ang="0">
                  <a:pos x="94" y="0"/>
                </a:cxn>
                <a:cxn ang="0">
                  <a:pos x="0" y="0"/>
                </a:cxn>
              </a:cxnLst>
              <a:rect l="0" t="0" r="r" b="b"/>
              <a:pathLst>
                <a:path w="94" h="104">
                  <a:moveTo>
                    <a:pt x="0" y="0"/>
                  </a:moveTo>
                  <a:lnTo>
                    <a:pt x="47" y="104"/>
                  </a:lnTo>
                  <a:lnTo>
                    <a:pt x="94" y="0"/>
                  </a:lnTo>
                  <a:lnTo>
                    <a:pt x="0" y="0"/>
                  </a:lnTo>
                  <a:close/>
                </a:path>
              </a:pathLst>
            </a:custGeom>
            <a:solidFill>
              <a:srgbClr val="C0C0C0"/>
            </a:solidFill>
            <a:ln w="7938">
              <a:solidFill>
                <a:srgbClr val="000000"/>
              </a:solidFill>
              <a:prstDash val="solid"/>
              <a:round/>
              <a:headEnd/>
              <a:tailEnd/>
            </a:ln>
          </p:spPr>
          <p:txBody>
            <a:bodyPr/>
            <a:lstStyle/>
            <a:p>
              <a:endParaRPr lang="en-US"/>
            </a:p>
          </p:txBody>
        </p:sp>
        <p:cxnSp>
          <p:nvCxnSpPr>
            <p:cNvPr id="102" name="Straight Connector 101">
              <a:extLst>
                <a:ext uri="{FF2B5EF4-FFF2-40B4-BE49-F238E27FC236}">
                  <a16:creationId xmlns:a16="http://schemas.microsoft.com/office/drawing/2014/main" id="{7057911F-6CA8-45F5-A5E7-A67B46D127E6}"/>
                </a:ext>
              </a:extLst>
            </p:cNvPr>
            <p:cNvCxnSpPr/>
            <p:nvPr/>
          </p:nvCxnSpPr>
          <p:spPr>
            <a:xfrm>
              <a:off x="2583566" y="2577134"/>
              <a:ext cx="7234" cy="3657600"/>
            </a:xfrm>
            <a:prstGeom prst="line">
              <a:avLst/>
            </a:prstGeom>
            <a:ln w="28575">
              <a:solidFill>
                <a:srgbClr val="824100"/>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980">
              <a:extLst>
                <a:ext uri="{FF2B5EF4-FFF2-40B4-BE49-F238E27FC236}">
                  <a16:creationId xmlns:a16="http://schemas.microsoft.com/office/drawing/2014/main" id="{A501A7F7-11A1-4611-88D1-1BE057D12F40}"/>
                </a:ext>
              </a:extLst>
            </p:cNvPr>
            <p:cNvSpPr>
              <a:spLocks noChangeArrowheads="1"/>
            </p:cNvSpPr>
            <p:nvPr/>
          </p:nvSpPr>
          <p:spPr bwMode="auto">
            <a:xfrm>
              <a:off x="2148840" y="5791200"/>
              <a:ext cx="822960" cy="365760"/>
            </a:xfrm>
            <a:prstGeom prst="rect">
              <a:avLst/>
            </a:prstGeom>
            <a:solidFill>
              <a:srgbClr val="FFCB97"/>
            </a:solidFill>
            <a:ln w="17526">
              <a:solidFill>
                <a:srgbClr val="000000"/>
              </a:solidFill>
              <a:round/>
              <a:headEnd/>
              <a:tailEnd/>
            </a:ln>
          </p:spPr>
          <p:txBody>
            <a:bodyPr anchor="ctr" anchorCtr="0"/>
            <a:lstStyle/>
            <a:p>
              <a:pPr algn="ctr"/>
              <a:r>
                <a:rPr lang="en-US" sz="1200" b="1" dirty="0">
                  <a:solidFill>
                    <a:srgbClr val="824100"/>
                  </a:solidFill>
                </a:rPr>
                <a:t>TODAY</a:t>
              </a:r>
            </a:p>
            <a:p>
              <a:pPr algn="ctr"/>
              <a:r>
                <a:rPr lang="en-US" sz="1200" b="1" dirty="0">
                  <a:solidFill>
                    <a:srgbClr val="824100"/>
                  </a:solidFill>
                </a:rPr>
                <a:t>2/1/2022</a:t>
              </a:r>
            </a:p>
          </p:txBody>
        </p:sp>
        <p:sp>
          <p:nvSpPr>
            <p:cNvPr id="104" name="Rectangle 980">
              <a:extLst>
                <a:ext uri="{FF2B5EF4-FFF2-40B4-BE49-F238E27FC236}">
                  <a16:creationId xmlns:a16="http://schemas.microsoft.com/office/drawing/2014/main" id="{E6B4E2E8-1DDD-4CD4-92F4-B3AE77559FE2}"/>
                </a:ext>
              </a:extLst>
            </p:cNvPr>
            <p:cNvSpPr>
              <a:spLocks noChangeArrowheads="1"/>
            </p:cNvSpPr>
            <p:nvPr/>
          </p:nvSpPr>
          <p:spPr bwMode="auto">
            <a:xfrm>
              <a:off x="396240" y="2627097"/>
              <a:ext cx="822960" cy="274320"/>
            </a:xfrm>
            <a:prstGeom prst="rect">
              <a:avLst/>
            </a:prstGeom>
            <a:solidFill>
              <a:srgbClr val="80FFFF"/>
            </a:solidFill>
            <a:ln w="17526">
              <a:solidFill>
                <a:srgbClr val="000000"/>
              </a:solidFill>
              <a:round/>
              <a:headEnd/>
              <a:tailEnd/>
            </a:ln>
          </p:spPr>
          <p:txBody>
            <a:bodyPr anchor="ctr" anchorCtr="0"/>
            <a:lstStyle/>
            <a:p>
              <a:pPr algn="ctr"/>
              <a:r>
                <a:rPr lang="en-US" sz="800" b="1" dirty="0"/>
                <a:t>2017 SRP</a:t>
              </a:r>
            </a:p>
            <a:p>
              <a:pPr algn="ctr"/>
              <a:r>
                <a:rPr lang="en-US" sz="800" b="1" dirty="0"/>
                <a:t>FY18 – FY20</a:t>
              </a:r>
            </a:p>
          </p:txBody>
        </p:sp>
        <p:sp>
          <p:nvSpPr>
            <p:cNvPr id="105" name="Rectangle 980">
              <a:extLst>
                <a:ext uri="{FF2B5EF4-FFF2-40B4-BE49-F238E27FC236}">
                  <a16:creationId xmlns:a16="http://schemas.microsoft.com/office/drawing/2014/main" id="{64F432C5-69B0-4763-9A7A-E838D1FF4D45}"/>
                </a:ext>
              </a:extLst>
            </p:cNvPr>
            <p:cNvSpPr>
              <a:spLocks noChangeArrowheads="1"/>
            </p:cNvSpPr>
            <p:nvPr/>
          </p:nvSpPr>
          <p:spPr bwMode="auto">
            <a:xfrm>
              <a:off x="1207843" y="2901417"/>
              <a:ext cx="3013727" cy="274320"/>
            </a:xfrm>
            <a:prstGeom prst="rect">
              <a:avLst/>
            </a:prstGeom>
            <a:solidFill>
              <a:srgbClr val="80FFFF"/>
            </a:solidFill>
            <a:ln w="17526">
              <a:solidFill>
                <a:srgbClr val="000000"/>
              </a:solidFill>
              <a:round/>
              <a:headEnd/>
              <a:tailEnd/>
            </a:ln>
          </p:spPr>
          <p:txBody>
            <a:bodyPr anchor="ctr" anchorCtr="0"/>
            <a:lstStyle/>
            <a:p>
              <a:pPr algn="ctr"/>
              <a:r>
                <a:rPr lang="en-US" sz="1200" b="1" dirty="0"/>
                <a:t>2020 SRP: FY21 – FY23</a:t>
              </a:r>
            </a:p>
          </p:txBody>
        </p:sp>
        <p:sp>
          <p:nvSpPr>
            <p:cNvPr id="106" name="Rectangle 980">
              <a:extLst>
                <a:ext uri="{FF2B5EF4-FFF2-40B4-BE49-F238E27FC236}">
                  <a16:creationId xmlns:a16="http://schemas.microsoft.com/office/drawing/2014/main" id="{20B0ACBE-9061-4737-A720-F2F29783E691}"/>
                </a:ext>
              </a:extLst>
            </p:cNvPr>
            <p:cNvSpPr>
              <a:spLocks noChangeArrowheads="1"/>
            </p:cNvSpPr>
            <p:nvPr/>
          </p:nvSpPr>
          <p:spPr bwMode="auto">
            <a:xfrm>
              <a:off x="4231452" y="2901417"/>
              <a:ext cx="3013727" cy="274320"/>
            </a:xfrm>
            <a:prstGeom prst="rect">
              <a:avLst/>
            </a:prstGeom>
            <a:pattFill prst="wdUpDiag">
              <a:fgClr>
                <a:srgbClr val="80FFFF"/>
              </a:fgClr>
              <a:bgClr>
                <a:schemeClr val="bg1"/>
              </a:bgClr>
            </a:pattFill>
            <a:ln w="17526">
              <a:solidFill>
                <a:srgbClr val="000000"/>
              </a:solidFill>
              <a:round/>
              <a:headEnd/>
              <a:tailEnd/>
            </a:ln>
          </p:spPr>
          <p:txBody>
            <a:bodyPr anchor="ctr" anchorCtr="0"/>
            <a:lstStyle/>
            <a:p>
              <a:pPr algn="ctr"/>
              <a:r>
                <a:rPr lang="en-US" sz="1200" b="1" dirty="0"/>
                <a:t>2020 SRP: FY24 – FY26</a:t>
              </a:r>
            </a:p>
          </p:txBody>
        </p:sp>
        <p:sp>
          <p:nvSpPr>
            <p:cNvPr id="107" name="Rectangle 980">
              <a:extLst>
                <a:ext uri="{FF2B5EF4-FFF2-40B4-BE49-F238E27FC236}">
                  <a16:creationId xmlns:a16="http://schemas.microsoft.com/office/drawing/2014/main" id="{281F8D2A-4421-4022-AEB6-A8879784A5E0}"/>
                </a:ext>
              </a:extLst>
            </p:cNvPr>
            <p:cNvSpPr>
              <a:spLocks noChangeArrowheads="1"/>
            </p:cNvSpPr>
            <p:nvPr/>
          </p:nvSpPr>
          <p:spPr bwMode="auto">
            <a:xfrm>
              <a:off x="2438400" y="5425440"/>
              <a:ext cx="4754880" cy="365760"/>
            </a:xfrm>
            <a:prstGeom prst="rect">
              <a:avLst/>
            </a:prstGeom>
            <a:solidFill>
              <a:srgbClr val="00B0F0">
                <a:alpha val="70000"/>
              </a:srgbClr>
            </a:solidFill>
            <a:ln w="17526">
              <a:solidFill>
                <a:srgbClr val="000000"/>
              </a:solidFill>
              <a:round/>
              <a:headEnd/>
              <a:tailEnd/>
            </a:ln>
          </p:spPr>
          <p:txBody>
            <a:bodyPr anchor="ctr" anchorCtr="0"/>
            <a:lstStyle/>
            <a:p>
              <a:pPr lvl="0" algn="ctr">
                <a:lnSpc>
                  <a:spcPts val="1200"/>
                </a:lnSpc>
              </a:pPr>
              <a:r>
                <a:rPr lang="en-US" sz="1400" b="1" dirty="0"/>
                <a:t>After the A-Train Extended Science Mission </a:t>
              </a:r>
            </a:p>
            <a:p>
              <a:pPr lvl="0" algn="ctr">
                <a:lnSpc>
                  <a:spcPts val="1200"/>
                </a:lnSpc>
              </a:pPr>
              <a:r>
                <a:rPr lang="en-US" sz="1050" b="1" dirty="0"/>
                <a:t>Operate Instruments below A-Train operational orbit – Power Limited</a:t>
              </a:r>
            </a:p>
          </p:txBody>
        </p:sp>
        <p:sp>
          <p:nvSpPr>
            <p:cNvPr id="108" name="Rectangle 980">
              <a:extLst>
                <a:ext uri="{FF2B5EF4-FFF2-40B4-BE49-F238E27FC236}">
                  <a16:creationId xmlns:a16="http://schemas.microsoft.com/office/drawing/2014/main" id="{70C4D312-62AB-41F4-B0B5-C6EAE3F53463}"/>
                </a:ext>
              </a:extLst>
            </p:cNvPr>
            <p:cNvSpPr>
              <a:spLocks noChangeArrowheads="1"/>
            </p:cNvSpPr>
            <p:nvPr/>
          </p:nvSpPr>
          <p:spPr bwMode="auto">
            <a:xfrm>
              <a:off x="4233259" y="3160497"/>
              <a:ext cx="3013727" cy="274320"/>
            </a:xfrm>
            <a:prstGeom prst="rect">
              <a:avLst/>
            </a:prstGeom>
            <a:solidFill>
              <a:srgbClr val="80FFFF"/>
            </a:solidFill>
            <a:ln w="17526">
              <a:solidFill>
                <a:srgbClr val="000000"/>
              </a:solidFill>
              <a:round/>
              <a:headEnd/>
              <a:tailEnd/>
            </a:ln>
          </p:spPr>
          <p:txBody>
            <a:bodyPr anchor="ctr" anchorCtr="0"/>
            <a:lstStyle/>
            <a:p>
              <a:pPr algn="ctr"/>
              <a:r>
                <a:rPr lang="en-US" sz="1200" b="1" dirty="0"/>
                <a:t>2023 SRP: FY24 – FY26</a:t>
              </a:r>
            </a:p>
          </p:txBody>
        </p:sp>
        <p:sp>
          <p:nvSpPr>
            <p:cNvPr id="109" name="Right Arrow Callout 120">
              <a:extLst>
                <a:ext uri="{FF2B5EF4-FFF2-40B4-BE49-F238E27FC236}">
                  <a16:creationId xmlns:a16="http://schemas.microsoft.com/office/drawing/2014/main" id="{C7E3773C-EC1F-43E9-B45E-4865425FB677}"/>
                </a:ext>
              </a:extLst>
            </p:cNvPr>
            <p:cNvSpPr/>
            <p:nvPr/>
          </p:nvSpPr>
          <p:spPr>
            <a:xfrm>
              <a:off x="7245179" y="3160497"/>
              <a:ext cx="557136" cy="274320"/>
            </a:xfrm>
            <a:prstGeom prst="rightArrowCallout">
              <a:avLst/>
            </a:prstGeom>
            <a:pattFill prst="wdUpDiag">
              <a:fgClr>
                <a:srgbClr val="81FFFF"/>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994">
              <a:extLst>
                <a:ext uri="{FF2B5EF4-FFF2-40B4-BE49-F238E27FC236}">
                  <a16:creationId xmlns:a16="http://schemas.microsoft.com/office/drawing/2014/main" id="{2A2EA362-C169-4574-8FD5-C2DD8EF33457}"/>
                </a:ext>
              </a:extLst>
            </p:cNvPr>
            <p:cNvSpPr>
              <a:spLocks noChangeArrowheads="1"/>
            </p:cNvSpPr>
            <p:nvPr/>
          </p:nvSpPr>
          <p:spPr bwMode="auto">
            <a:xfrm>
              <a:off x="3159638" y="1490402"/>
              <a:ext cx="1697580" cy="182880"/>
            </a:xfrm>
            <a:prstGeom prst="rect">
              <a:avLst/>
            </a:prstGeom>
            <a:noFill/>
            <a:ln w="9525">
              <a:noFill/>
              <a:miter lim="800000"/>
              <a:headEnd/>
              <a:tailEnd/>
            </a:ln>
          </p:spPr>
          <p:txBody>
            <a:bodyPr wrap="none" lIns="0" tIns="0" rIns="0" bIns="0">
              <a:spAutoFit/>
            </a:bodyPr>
            <a:lstStyle/>
            <a:p>
              <a:pPr algn="ctr"/>
              <a:r>
                <a:rPr lang="en-US" sz="1000" b="1" dirty="0">
                  <a:solidFill>
                    <a:srgbClr val="000000"/>
                  </a:solidFill>
                </a:rPr>
                <a:t>Senior Review Proposal (SRP) </a:t>
              </a:r>
            </a:p>
            <a:p>
              <a:endParaRPr lang="en-US" sz="1000" dirty="0">
                <a:solidFill>
                  <a:srgbClr val="000000"/>
                </a:solidFill>
              </a:endParaRPr>
            </a:p>
          </p:txBody>
        </p:sp>
        <p:sp>
          <p:nvSpPr>
            <p:cNvPr id="111" name="Rectangle 994">
              <a:extLst>
                <a:ext uri="{FF2B5EF4-FFF2-40B4-BE49-F238E27FC236}">
                  <a16:creationId xmlns:a16="http://schemas.microsoft.com/office/drawing/2014/main" id="{3947678F-C826-4D4B-AB46-17FFCFE49332}"/>
                </a:ext>
              </a:extLst>
            </p:cNvPr>
            <p:cNvSpPr>
              <a:spLocks noChangeArrowheads="1"/>
            </p:cNvSpPr>
            <p:nvPr/>
          </p:nvSpPr>
          <p:spPr bwMode="auto">
            <a:xfrm>
              <a:off x="873914" y="1763003"/>
              <a:ext cx="274113" cy="182880"/>
            </a:xfrm>
            <a:prstGeom prst="rect">
              <a:avLst/>
            </a:prstGeom>
            <a:noFill/>
            <a:ln w="9525">
              <a:noFill/>
              <a:miter lim="800000"/>
              <a:headEnd/>
              <a:tailEnd/>
            </a:ln>
          </p:spPr>
          <p:txBody>
            <a:bodyPr wrap="none" lIns="0" tIns="0" rIns="0" bIns="0">
              <a:spAutoFit/>
            </a:bodyPr>
            <a:lstStyle/>
            <a:p>
              <a:pPr algn="ctr"/>
              <a:r>
                <a:rPr lang="en-US" sz="1000" b="1" dirty="0">
                  <a:solidFill>
                    <a:srgbClr val="000000"/>
                  </a:solidFill>
                </a:rPr>
                <a:t>SRP </a:t>
              </a:r>
            </a:p>
            <a:p>
              <a:endParaRPr lang="en-US" sz="1000" dirty="0">
                <a:solidFill>
                  <a:srgbClr val="000000"/>
                </a:solidFill>
              </a:endParaRPr>
            </a:p>
          </p:txBody>
        </p:sp>
        <p:sp>
          <p:nvSpPr>
            <p:cNvPr id="112" name="Rectangle 994">
              <a:extLst>
                <a:ext uri="{FF2B5EF4-FFF2-40B4-BE49-F238E27FC236}">
                  <a16:creationId xmlns:a16="http://schemas.microsoft.com/office/drawing/2014/main" id="{1EE7E373-171D-458F-B6B2-850912D34CBA}"/>
                </a:ext>
              </a:extLst>
            </p:cNvPr>
            <p:cNvSpPr>
              <a:spLocks noChangeArrowheads="1"/>
            </p:cNvSpPr>
            <p:nvPr/>
          </p:nvSpPr>
          <p:spPr bwMode="auto">
            <a:xfrm>
              <a:off x="6874454" y="1670810"/>
              <a:ext cx="274113" cy="307777"/>
            </a:xfrm>
            <a:prstGeom prst="rect">
              <a:avLst/>
            </a:prstGeom>
            <a:noFill/>
            <a:ln w="9525">
              <a:noFill/>
              <a:miter lim="800000"/>
              <a:headEnd/>
              <a:tailEnd/>
            </a:ln>
          </p:spPr>
          <p:txBody>
            <a:bodyPr wrap="none" lIns="0" tIns="0" rIns="0" bIns="0">
              <a:spAutoFit/>
            </a:bodyPr>
            <a:lstStyle/>
            <a:p>
              <a:pPr algn="ctr"/>
              <a:r>
                <a:rPr lang="en-US" sz="1000" b="1" dirty="0">
                  <a:solidFill>
                    <a:srgbClr val="000000"/>
                  </a:solidFill>
                </a:rPr>
                <a:t>SRP</a:t>
              </a:r>
              <a:r>
                <a:rPr lang="en-US" sz="1000" dirty="0">
                  <a:solidFill>
                    <a:srgbClr val="000000"/>
                  </a:solidFill>
                </a:rPr>
                <a:t> </a:t>
              </a:r>
            </a:p>
            <a:p>
              <a:endParaRPr lang="en-US" sz="1000" dirty="0">
                <a:solidFill>
                  <a:srgbClr val="000000"/>
                </a:solidFill>
              </a:endParaRPr>
            </a:p>
          </p:txBody>
        </p:sp>
        <p:sp>
          <p:nvSpPr>
            <p:cNvPr id="113" name="Freeform 1113">
              <a:extLst>
                <a:ext uri="{FF2B5EF4-FFF2-40B4-BE49-F238E27FC236}">
                  <a16:creationId xmlns:a16="http://schemas.microsoft.com/office/drawing/2014/main" id="{BE8F762D-CA4A-4D0C-A8F7-90E46B45470F}"/>
                </a:ext>
              </a:extLst>
            </p:cNvPr>
            <p:cNvSpPr>
              <a:spLocks/>
            </p:cNvSpPr>
            <p:nvPr/>
          </p:nvSpPr>
          <p:spPr bwMode="auto">
            <a:xfrm>
              <a:off x="6631359" y="1720929"/>
              <a:ext cx="169007" cy="207095"/>
            </a:xfrm>
            <a:custGeom>
              <a:avLst/>
              <a:gdLst/>
              <a:ahLst/>
              <a:cxnLst>
                <a:cxn ang="0">
                  <a:pos x="0" y="0"/>
                </a:cxn>
                <a:cxn ang="0">
                  <a:pos x="47" y="104"/>
                </a:cxn>
                <a:cxn ang="0">
                  <a:pos x="94" y="0"/>
                </a:cxn>
                <a:cxn ang="0">
                  <a:pos x="0" y="0"/>
                </a:cxn>
              </a:cxnLst>
              <a:rect l="0" t="0" r="r" b="b"/>
              <a:pathLst>
                <a:path w="94" h="104">
                  <a:moveTo>
                    <a:pt x="0" y="0"/>
                  </a:moveTo>
                  <a:lnTo>
                    <a:pt x="47" y="104"/>
                  </a:lnTo>
                  <a:lnTo>
                    <a:pt x="94" y="0"/>
                  </a:lnTo>
                  <a:lnTo>
                    <a:pt x="0" y="0"/>
                  </a:lnTo>
                  <a:close/>
                </a:path>
              </a:pathLst>
            </a:custGeom>
            <a:solidFill>
              <a:srgbClr val="C0C0C0"/>
            </a:solidFill>
            <a:ln w="7938">
              <a:solidFill>
                <a:srgbClr val="000000"/>
              </a:solidFill>
              <a:prstDash val="solid"/>
              <a:round/>
              <a:headEnd/>
              <a:tailEnd/>
            </a:ln>
          </p:spPr>
          <p:txBody>
            <a:bodyPr/>
            <a:lstStyle/>
            <a:p>
              <a:endParaRPr lang="en-US"/>
            </a:p>
          </p:txBody>
        </p:sp>
        <p:sp>
          <p:nvSpPr>
            <p:cNvPr id="114" name="Rectangle 994">
              <a:extLst>
                <a:ext uri="{FF2B5EF4-FFF2-40B4-BE49-F238E27FC236}">
                  <a16:creationId xmlns:a16="http://schemas.microsoft.com/office/drawing/2014/main" id="{AA56D855-BFDA-4E03-AA7D-30C8BF38BD27}"/>
                </a:ext>
              </a:extLst>
            </p:cNvPr>
            <p:cNvSpPr>
              <a:spLocks noChangeArrowheads="1"/>
            </p:cNvSpPr>
            <p:nvPr/>
          </p:nvSpPr>
          <p:spPr bwMode="auto">
            <a:xfrm>
              <a:off x="1509631" y="5329535"/>
              <a:ext cx="852569" cy="461665"/>
            </a:xfrm>
            <a:prstGeom prst="rect">
              <a:avLst/>
            </a:prstGeom>
            <a:solidFill>
              <a:srgbClr val="FFF2E5"/>
            </a:solidFill>
            <a:ln w="9525">
              <a:noFill/>
              <a:miter lim="800000"/>
              <a:headEnd/>
              <a:tailEnd/>
            </a:ln>
          </p:spPr>
          <p:txBody>
            <a:bodyPr wrap="square" lIns="0" tIns="0" rIns="0" bIns="0">
              <a:spAutoFit/>
            </a:bodyPr>
            <a:lstStyle/>
            <a:p>
              <a:pPr algn="ctr"/>
              <a:r>
                <a:rPr lang="en-US" sz="1000" b="1" dirty="0">
                  <a:solidFill>
                    <a:srgbClr val="000000"/>
                  </a:solidFill>
                </a:rPr>
                <a:t>5/17/2021</a:t>
              </a:r>
            </a:p>
            <a:p>
              <a:pPr algn="ctr"/>
              <a:r>
                <a:rPr lang="en-US" sz="1000" b="1" dirty="0">
                  <a:solidFill>
                    <a:srgbClr val="000000"/>
                  </a:solidFill>
                </a:rPr>
                <a:t>A-Train Exit</a:t>
              </a:r>
            </a:p>
            <a:p>
              <a:pPr algn="ctr"/>
              <a:r>
                <a:rPr lang="en-US" sz="1000" b="1" dirty="0">
                  <a:solidFill>
                    <a:srgbClr val="000000"/>
                  </a:solidFill>
                </a:rPr>
                <a:t>Review </a:t>
              </a:r>
            </a:p>
          </p:txBody>
        </p:sp>
        <p:sp>
          <p:nvSpPr>
            <p:cNvPr id="115" name="Freeform 972">
              <a:extLst>
                <a:ext uri="{FF2B5EF4-FFF2-40B4-BE49-F238E27FC236}">
                  <a16:creationId xmlns:a16="http://schemas.microsoft.com/office/drawing/2014/main" id="{290F270B-279B-4B9D-B56E-5870B7E696EA}"/>
                </a:ext>
              </a:extLst>
            </p:cNvPr>
            <p:cNvSpPr>
              <a:spLocks/>
            </p:cNvSpPr>
            <p:nvPr/>
          </p:nvSpPr>
          <p:spPr bwMode="auto">
            <a:xfrm>
              <a:off x="6611050" y="5181600"/>
              <a:ext cx="170750" cy="207095"/>
            </a:xfrm>
            <a:custGeom>
              <a:avLst/>
              <a:gdLst/>
              <a:ahLst/>
              <a:cxnLst>
                <a:cxn ang="0">
                  <a:pos x="0" y="0"/>
                </a:cxn>
                <a:cxn ang="0">
                  <a:pos x="47" y="104"/>
                </a:cxn>
                <a:cxn ang="0">
                  <a:pos x="94" y="0"/>
                </a:cxn>
                <a:cxn ang="0">
                  <a:pos x="0" y="0"/>
                </a:cxn>
              </a:cxnLst>
              <a:rect l="0" t="0" r="r" b="b"/>
              <a:pathLst>
                <a:path w="94" h="104">
                  <a:moveTo>
                    <a:pt x="0" y="0"/>
                  </a:moveTo>
                  <a:lnTo>
                    <a:pt x="47" y="104"/>
                  </a:lnTo>
                  <a:lnTo>
                    <a:pt x="94" y="0"/>
                  </a:lnTo>
                  <a:lnTo>
                    <a:pt x="0" y="0"/>
                  </a:lnTo>
                  <a:close/>
                </a:path>
              </a:pathLst>
            </a:custGeom>
            <a:solidFill>
              <a:srgbClr val="000000"/>
            </a:solidFill>
            <a:ln w="7938">
              <a:solidFill>
                <a:srgbClr val="000000"/>
              </a:solidFill>
              <a:prstDash val="solid"/>
              <a:round/>
              <a:headEnd/>
              <a:tailEnd/>
            </a:ln>
          </p:spPr>
          <p:txBody>
            <a:bodyPr/>
            <a:lstStyle/>
            <a:p>
              <a:endParaRPr lang="en-US"/>
            </a:p>
          </p:txBody>
        </p:sp>
        <p:sp>
          <p:nvSpPr>
            <p:cNvPr id="116" name="Rectangle 994">
              <a:extLst>
                <a:ext uri="{FF2B5EF4-FFF2-40B4-BE49-F238E27FC236}">
                  <a16:creationId xmlns:a16="http://schemas.microsoft.com/office/drawing/2014/main" id="{89958DE4-533E-47FB-9E93-94844CF5B715}"/>
                </a:ext>
              </a:extLst>
            </p:cNvPr>
            <p:cNvSpPr>
              <a:spLocks noChangeArrowheads="1"/>
            </p:cNvSpPr>
            <p:nvPr/>
          </p:nvSpPr>
          <p:spPr bwMode="auto">
            <a:xfrm>
              <a:off x="2342734" y="1606017"/>
              <a:ext cx="1007263" cy="184666"/>
            </a:xfrm>
            <a:prstGeom prst="rect">
              <a:avLst/>
            </a:prstGeom>
            <a:noFill/>
            <a:ln w="9525">
              <a:noFill/>
              <a:miter lim="800000"/>
              <a:headEnd/>
              <a:tailEnd/>
            </a:ln>
          </p:spPr>
          <p:txBody>
            <a:bodyPr wrap="none" lIns="0" tIns="0" rIns="0" bIns="0">
              <a:spAutoFit/>
            </a:bodyPr>
            <a:lstStyle/>
            <a:p>
              <a:pPr algn="ctr"/>
              <a:r>
                <a:rPr lang="en-US" sz="1200" b="1" dirty="0">
                  <a:solidFill>
                    <a:srgbClr val="0000FF"/>
                  </a:solidFill>
                </a:rPr>
                <a:t>Aqua 20-Years </a:t>
              </a:r>
            </a:p>
          </p:txBody>
        </p:sp>
        <p:sp>
          <p:nvSpPr>
            <p:cNvPr id="117" name="Rectangle 994">
              <a:extLst>
                <a:ext uri="{FF2B5EF4-FFF2-40B4-BE49-F238E27FC236}">
                  <a16:creationId xmlns:a16="http://schemas.microsoft.com/office/drawing/2014/main" id="{C8093D89-131B-414C-94F0-48F69B54C633}"/>
                </a:ext>
              </a:extLst>
            </p:cNvPr>
            <p:cNvSpPr>
              <a:spLocks noChangeArrowheads="1"/>
            </p:cNvSpPr>
            <p:nvPr/>
          </p:nvSpPr>
          <p:spPr bwMode="auto">
            <a:xfrm>
              <a:off x="6361247" y="5256312"/>
              <a:ext cx="185948" cy="153888"/>
            </a:xfrm>
            <a:prstGeom prst="rect">
              <a:avLst/>
            </a:prstGeom>
            <a:solidFill>
              <a:srgbClr val="C0D2FE"/>
            </a:solidFill>
            <a:ln w="9525">
              <a:noFill/>
              <a:miter lim="800000"/>
              <a:headEnd/>
              <a:tailEnd/>
            </a:ln>
          </p:spPr>
          <p:txBody>
            <a:bodyPr wrap="none" lIns="0" tIns="0" rIns="0" bIns="0">
              <a:spAutoFit/>
            </a:bodyPr>
            <a:lstStyle/>
            <a:p>
              <a:pPr algn="ctr"/>
              <a:r>
                <a:rPr lang="en-US" sz="1000" b="1" dirty="0">
                  <a:solidFill>
                    <a:srgbClr val="000000"/>
                  </a:solidFill>
                </a:rPr>
                <a:t>DR</a:t>
              </a:r>
            </a:p>
          </p:txBody>
        </p:sp>
        <p:sp>
          <p:nvSpPr>
            <p:cNvPr id="118" name="Oval 117">
              <a:extLst>
                <a:ext uri="{FF2B5EF4-FFF2-40B4-BE49-F238E27FC236}">
                  <a16:creationId xmlns:a16="http://schemas.microsoft.com/office/drawing/2014/main" id="{C645C37C-D714-44F7-B07F-30F5B741A143}"/>
                </a:ext>
              </a:extLst>
            </p:cNvPr>
            <p:cNvSpPr/>
            <p:nvPr/>
          </p:nvSpPr>
          <p:spPr bwMode="auto">
            <a:xfrm>
              <a:off x="564007" y="4194644"/>
              <a:ext cx="124626" cy="148756"/>
            </a:xfrm>
            <a:prstGeom prst="ellipse">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19" name="Oval 118">
              <a:extLst>
                <a:ext uri="{FF2B5EF4-FFF2-40B4-BE49-F238E27FC236}">
                  <a16:creationId xmlns:a16="http://schemas.microsoft.com/office/drawing/2014/main" id="{8A90095D-86C2-4606-959D-78EDA17A8AE8}"/>
                </a:ext>
              </a:extLst>
            </p:cNvPr>
            <p:cNvSpPr/>
            <p:nvPr/>
          </p:nvSpPr>
          <p:spPr bwMode="auto">
            <a:xfrm>
              <a:off x="1627560" y="4191000"/>
              <a:ext cx="124626" cy="148756"/>
            </a:xfrm>
            <a:prstGeom prst="ellipse">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20" name="Oval 119">
              <a:extLst>
                <a:ext uri="{FF2B5EF4-FFF2-40B4-BE49-F238E27FC236}">
                  <a16:creationId xmlns:a16="http://schemas.microsoft.com/office/drawing/2014/main" id="{7014F15B-AC99-4373-8459-2E91F9A478EB}"/>
                </a:ext>
              </a:extLst>
            </p:cNvPr>
            <p:cNvSpPr/>
            <p:nvPr/>
          </p:nvSpPr>
          <p:spPr bwMode="auto">
            <a:xfrm>
              <a:off x="1075862" y="4194644"/>
              <a:ext cx="124626" cy="148756"/>
            </a:xfrm>
            <a:prstGeom prst="ellipse">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21" name="Rectangle 120">
              <a:extLst>
                <a:ext uri="{FF2B5EF4-FFF2-40B4-BE49-F238E27FC236}">
                  <a16:creationId xmlns:a16="http://schemas.microsoft.com/office/drawing/2014/main" id="{A60D2AB0-65C3-40E3-AF89-5F3FA808432F}"/>
                </a:ext>
              </a:extLst>
            </p:cNvPr>
            <p:cNvSpPr/>
            <p:nvPr/>
          </p:nvSpPr>
          <p:spPr bwMode="auto">
            <a:xfrm>
              <a:off x="4983480" y="3886200"/>
              <a:ext cx="45720" cy="165588"/>
            </a:xfrm>
            <a:prstGeom prst="rect">
              <a:avLst/>
            </a:prstGeom>
            <a:solidFill>
              <a:srgbClr val="FFCB97"/>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22" name="Rectangle 994">
              <a:extLst>
                <a:ext uri="{FF2B5EF4-FFF2-40B4-BE49-F238E27FC236}">
                  <a16:creationId xmlns:a16="http://schemas.microsoft.com/office/drawing/2014/main" id="{9192C59F-A732-4207-851B-AF1ABF61FD3E}"/>
                </a:ext>
              </a:extLst>
            </p:cNvPr>
            <p:cNvSpPr>
              <a:spLocks noChangeArrowheads="1"/>
            </p:cNvSpPr>
            <p:nvPr/>
          </p:nvSpPr>
          <p:spPr bwMode="auto">
            <a:xfrm>
              <a:off x="4134840" y="4417918"/>
              <a:ext cx="1765719" cy="748657"/>
            </a:xfrm>
            <a:prstGeom prst="rect">
              <a:avLst/>
            </a:prstGeom>
            <a:solidFill>
              <a:srgbClr val="C0D2FE"/>
            </a:solidFill>
            <a:ln w="9525">
              <a:noFill/>
              <a:miter lim="800000"/>
              <a:headEnd/>
              <a:tailEnd/>
            </a:ln>
          </p:spPr>
          <p:txBody>
            <a:bodyPr wrap="square" lIns="0" tIns="0" rIns="0" bIns="0">
              <a:spAutoFit/>
            </a:bodyPr>
            <a:lstStyle/>
            <a:p>
              <a:pPr algn="ctr"/>
              <a:r>
                <a:rPr lang="en-US" sz="1200" b="1" dirty="0">
                  <a:solidFill>
                    <a:srgbClr val="000000"/>
                  </a:solidFill>
                </a:rPr>
                <a:t>Perigee </a:t>
              </a:r>
            </a:p>
            <a:p>
              <a:pPr algn="ctr"/>
              <a:r>
                <a:rPr lang="en-US" sz="1200" b="1" dirty="0">
                  <a:solidFill>
                    <a:srgbClr val="000000"/>
                  </a:solidFill>
                </a:rPr>
                <a:t>Lowering Maneuvers </a:t>
              </a:r>
            </a:p>
            <a:p>
              <a:pPr algn="ctr"/>
              <a:r>
                <a:rPr lang="en-US" sz="1200" b="1" dirty="0">
                  <a:solidFill>
                    <a:srgbClr val="000000"/>
                  </a:solidFill>
                </a:rPr>
                <a:t>(PLMs) </a:t>
              </a:r>
            </a:p>
            <a:p>
              <a:pPr algn="ctr"/>
              <a:r>
                <a:rPr lang="en-US" sz="1200" b="1" dirty="0">
                  <a:solidFill>
                    <a:srgbClr val="000000"/>
                  </a:solidFill>
                </a:rPr>
                <a:t>June/July 2024</a:t>
              </a:r>
            </a:p>
          </p:txBody>
        </p:sp>
        <p:sp>
          <p:nvSpPr>
            <p:cNvPr id="123" name="Freeform 972">
              <a:extLst>
                <a:ext uri="{FF2B5EF4-FFF2-40B4-BE49-F238E27FC236}">
                  <a16:creationId xmlns:a16="http://schemas.microsoft.com/office/drawing/2014/main" id="{8D526F9D-EC50-4398-8128-6784092BD961}"/>
                </a:ext>
              </a:extLst>
            </p:cNvPr>
            <p:cNvSpPr>
              <a:spLocks/>
            </p:cNvSpPr>
            <p:nvPr/>
          </p:nvSpPr>
          <p:spPr bwMode="auto">
            <a:xfrm>
              <a:off x="7086600" y="5181600"/>
              <a:ext cx="170750" cy="207095"/>
            </a:xfrm>
            <a:custGeom>
              <a:avLst/>
              <a:gdLst/>
              <a:ahLst/>
              <a:cxnLst>
                <a:cxn ang="0">
                  <a:pos x="0" y="0"/>
                </a:cxn>
                <a:cxn ang="0">
                  <a:pos x="47" y="104"/>
                </a:cxn>
                <a:cxn ang="0">
                  <a:pos x="94" y="0"/>
                </a:cxn>
                <a:cxn ang="0">
                  <a:pos x="0" y="0"/>
                </a:cxn>
              </a:cxnLst>
              <a:rect l="0" t="0" r="r" b="b"/>
              <a:pathLst>
                <a:path w="94" h="104">
                  <a:moveTo>
                    <a:pt x="0" y="0"/>
                  </a:moveTo>
                  <a:lnTo>
                    <a:pt x="47" y="104"/>
                  </a:lnTo>
                  <a:lnTo>
                    <a:pt x="94" y="0"/>
                  </a:lnTo>
                  <a:lnTo>
                    <a:pt x="0" y="0"/>
                  </a:lnTo>
                  <a:close/>
                </a:path>
              </a:pathLst>
            </a:custGeom>
            <a:solidFill>
              <a:srgbClr val="000000"/>
            </a:solidFill>
            <a:ln w="7938">
              <a:solidFill>
                <a:srgbClr val="000000"/>
              </a:solidFill>
              <a:prstDash val="solid"/>
              <a:round/>
              <a:headEnd/>
              <a:tailEnd/>
            </a:ln>
          </p:spPr>
          <p:txBody>
            <a:bodyPr/>
            <a:lstStyle/>
            <a:p>
              <a:endParaRPr lang="en-US"/>
            </a:p>
          </p:txBody>
        </p:sp>
        <p:sp>
          <p:nvSpPr>
            <p:cNvPr id="124" name="Freeform 972">
              <a:extLst>
                <a:ext uri="{FF2B5EF4-FFF2-40B4-BE49-F238E27FC236}">
                  <a16:creationId xmlns:a16="http://schemas.microsoft.com/office/drawing/2014/main" id="{5D73E275-ACF6-4E25-B078-C064CCD2DB74}"/>
                </a:ext>
              </a:extLst>
            </p:cNvPr>
            <p:cNvSpPr>
              <a:spLocks/>
            </p:cNvSpPr>
            <p:nvPr/>
          </p:nvSpPr>
          <p:spPr bwMode="auto">
            <a:xfrm>
              <a:off x="6839650" y="5203105"/>
              <a:ext cx="170750" cy="207095"/>
            </a:xfrm>
            <a:custGeom>
              <a:avLst/>
              <a:gdLst/>
              <a:ahLst/>
              <a:cxnLst>
                <a:cxn ang="0">
                  <a:pos x="0" y="0"/>
                </a:cxn>
                <a:cxn ang="0">
                  <a:pos x="47" y="104"/>
                </a:cxn>
                <a:cxn ang="0">
                  <a:pos x="94" y="0"/>
                </a:cxn>
                <a:cxn ang="0">
                  <a:pos x="0" y="0"/>
                </a:cxn>
              </a:cxnLst>
              <a:rect l="0" t="0" r="r" b="b"/>
              <a:pathLst>
                <a:path w="94" h="104">
                  <a:moveTo>
                    <a:pt x="0" y="0"/>
                  </a:moveTo>
                  <a:lnTo>
                    <a:pt x="47" y="104"/>
                  </a:lnTo>
                  <a:lnTo>
                    <a:pt x="94" y="0"/>
                  </a:lnTo>
                  <a:lnTo>
                    <a:pt x="0" y="0"/>
                  </a:lnTo>
                  <a:close/>
                </a:path>
              </a:pathLst>
            </a:custGeom>
            <a:solidFill>
              <a:srgbClr val="000000"/>
            </a:solidFill>
            <a:ln w="7938">
              <a:solidFill>
                <a:srgbClr val="000000"/>
              </a:solidFill>
              <a:prstDash val="solid"/>
              <a:round/>
              <a:headEnd/>
              <a:tailEnd/>
            </a:ln>
          </p:spPr>
          <p:txBody>
            <a:bodyPr/>
            <a:lstStyle/>
            <a:p>
              <a:endParaRPr lang="en-US"/>
            </a:p>
          </p:txBody>
        </p:sp>
        <p:sp>
          <p:nvSpPr>
            <p:cNvPr id="125" name="Rectangle 994">
              <a:extLst>
                <a:ext uri="{FF2B5EF4-FFF2-40B4-BE49-F238E27FC236}">
                  <a16:creationId xmlns:a16="http://schemas.microsoft.com/office/drawing/2014/main" id="{7CF9A2E3-C7DB-4F2D-BB4F-67027905E022}"/>
                </a:ext>
              </a:extLst>
            </p:cNvPr>
            <p:cNvSpPr>
              <a:spLocks noChangeArrowheads="1"/>
            </p:cNvSpPr>
            <p:nvPr/>
          </p:nvSpPr>
          <p:spPr bwMode="auto">
            <a:xfrm>
              <a:off x="6716724" y="5029200"/>
              <a:ext cx="392736" cy="153888"/>
            </a:xfrm>
            <a:prstGeom prst="rect">
              <a:avLst/>
            </a:prstGeom>
            <a:noFill/>
            <a:ln w="9525">
              <a:noFill/>
              <a:miter lim="800000"/>
              <a:headEnd/>
              <a:tailEnd/>
            </a:ln>
          </p:spPr>
          <p:txBody>
            <a:bodyPr wrap="none" lIns="0" tIns="0" rIns="0" bIns="0">
              <a:spAutoFit/>
            </a:bodyPr>
            <a:lstStyle/>
            <a:p>
              <a:pPr algn="ctr"/>
              <a:r>
                <a:rPr lang="en-US" sz="1000" b="1" dirty="0">
                  <a:solidFill>
                    <a:srgbClr val="000000"/>
                  </a:solidFill>
                </a:rPr>
                <a:t>KDP-F</a:t>
              </a:r>
            </a:p>
          </p:txBody>
        </p:sp>
        <p:sp>
          <p:nvSpPr>
            <p:cNvPr id="126" name="Rectangle 125">
              <a:extLst>
                <a:ext uri="{FF2B5EF4-FFF2-40B4-BE49-F238E27FC236}">
                  <a16:creationId xmlns:a16="http://schemas.microsoft.com/office/drawing/2014/main" id="{53B266A7-2472-461F-988A-B578FB5CB42D}"/>
                </a:ext>
              </a:extLst>
            </p:cNvPr>
            <p:cNvSpPr/>
            <p:nvPr/>
          </p:nvSpPr>
          <p:spPr bwMode="auto">
            <a:xfrm>
              <a:off x="7031377" y="4343400"/>
              <a:ext cx="45720" cy="228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27" name="Rectangle 994">
              <a:extLst>
                <a:ext uri="{FF2B5EF4-FFF2-40B4-BE49-F238E27FC236}">
                  <a16:creationId xmlns:a16="http://schemas.microsoft.com/office/drawing/2014/main" id="{7521958E-0C04-46D8-ACC9-F7FD55FEC77C}"/>
                </a:ext>
              </a:extLst>
            </p:cNvPr>
            <p:cNvSpPr>
              <a:spLocks noChangeArrowheads="1"/>
            </p:cNvSpPr>
            <p:nvPr/>
          </p:nvSpPr>
          <p:spPr bwMode="auto">
            <a:xfrm>
              <a:off x="7250647" y="4343400"/>
              <a:ext cx="990656" cy="182880"/>
            </a:xfrm>
            <a:prstGeom prst="rect">
              <a:avLst/>
            </a:prstGeom>
            <a:solidFill>
              <a:srgbClr val="C0D2FE"/>
            </a:solidFill>
            <a:ln w="9525">
              <a:noFill/>
              <a:miter lim="800000"/>
              <a:headEnd/>
              <a:tailEnd/>
            </a:ln>
          </p:spPr>
          <p:txBody>
            <a:bodyPr wrap="none" lIns="0" tIns="0" rIns="0" bIns="0">
              <a:spAutoFit/>
            </a:bodyPr>
            <a:lstStyle/>
            <a:p>
              <a:pPr algn="ctr"/>
              <a:r>
                <a:rPr lang="en-US" sz="1000" b="1" dirty="0">
                  <a:solidFill>
                    <a:srgbClr val="0000FF"/>
                  </a:solidFill>
                </a:rPr>
                <a:t>Instruments OFF </a:t>
              </a:r>
            </a:p>
          </p:txBody>
        </p:sp>
        <p:sp>
          <p:nvSpPr>
            <p:cNvPr id="128" name="Rectangle 127">
              <a:extLst>
                <a:ext uri="{FF2B5EF4-FFF2-40B4-BE49-F238E27FC236}">
                  <a16:creationId xmlns:a16="http://schemas.microsoft.com/office/drawing/2014/main" id="{3FC919F0-46C6-4D91-81F5-4256ED7C771C}"/>
                </a:ext>
              </a:extLst>
            </p:cNvPr>
            <p:cNvSpPr/>
            <p:nvPr/>
          </p:nvSpPr>
          <p:spPr bwMode="auto">
            <a:xfrm>
              <a:off x="7086600" y="4572000"/>
              <a:ext cx="4572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29" name="Rectangle 994">
              <a:extLst>
                <a:ext uri="{FF2B5EF4-FFF2-40B4-BE49-F238E27FC236}">
                  <a16:creationId xmlns:a16="http://schemas.microsoft.com/office/drawing/2014/main" id="{7EF341A4-6F4F-438A-9036-B7F4E14AA9AD}"/>
                </a:ext>
              </a:extLst>
            </p:cNvPr>
            <p:cNvSpPr>
              <a:spLocks noChangeArrowheads="1"/>
            </p:cNvSpPr>
            <p:nvPr/>
          </p:nvSpPr>
          <p:spPr bwMode="auto">
            <a:xfrm>
              <a:off x="7270599" y="4648200"/>
              <a:ext cx="548640" cy="182880"/>
            </a:xfrm>
            <a:prstGeom prst="rect">
              <a:avLst/>
            </a:prstGeom>
            <a:solidFill>
              <a:srgbClr val="C0D2FE"/>
            </a:solidFill>
            <a:ln w="9525">
              <a:noFill/>
              <a:miter lim="800000"/>
              <a:headEnd/>
              <a:tailEnd/>
            </a:ln>
          </p:spPr>
          <p:txBody>
            <a:bodyPr wrap="square" lIns="0" tIns="0" rIns="0" bIns="0">
              <a:spAutoFit/>
            </a:bodyPr>
            <a:lstStyle/>
            <a:p>
              <a:pPr algn="ctr"/>
              <a:r>
                <a:rPr lang="en-US" sz="1000" b="1" dirty="0">
                  <a:solidFill>
                    <a:srgbClr val="FF0000"/>
                  </a:solidFill>
                </a:rPr>
                <a:t>Passivate</a:t>
              </a:r>
            </a:p>
          </p:txBody>
        </p:sp>
        <p:sp>
          <p:nvSpPr>
            <p:cNvPr id="130" name="Rectangle 994">
              <a:extLst>
                <a:ext uri="{FF2B5EF4-FFF2-40B4-BE49-F238E27FC236}">
                  <a16:creationId xmlns:a16="http://schemas.microsoft.com/office/drawing/2014/main" id="{0CBD2BAD-D02E-40ED-A117-2040154482F3}"/>
                </a:ext>
              </a:extLst>
            </p:cNvPr>
            <p:cNvSpPr>
              <a:spLocks noChangeArrowheads="1"/>
            </p:cNvSpPr>
            <p:nvPr/>
          </p:nvSpPr>
          <p:spPr bwMode="auto">
            <a:xfrm>
              <a:off x="479174" y="3807023"/>
              <a:ext cx="346249" cy="307777"/>
            </a:xfrm>
            <a:prstGeom prst="rect">
              <a:avLst/>
            </a:prstGeom>
            <a:noFill/>
            <a:ln w="9525">
              <a:noFill/>
              <a:miter lim="800000"/>
              <a:headEnd/>
              <a:tailEnd/>
            </a:ln>
          </p:spPr>
          <p:txBody>
            <a:bodyPr wrap="none" lIns="0" tIns="0" rIns="0" bIns="0">
              <a:spAutoFit/>
            </a:bodyPr>
            <a:lstStyle/>
            <a:p>
              <a:pPr algn="ctr"/>
              <a:r>
                <a:rPr lang="en-US" sz="1000" b="1" dirty="0">
                  <a:solidFill>
                    <a:srgbClr val="000000"/>
                  </a:solidFill>
                </a:rPr>
                <a:t>4</a:t>
              </a:r>
            </a:p>
            <a:p>
              <a:pPr algn="ctr"/>
              <a:r>
                <a:rPr lang="en-US" sz="1000" b="1" dirty="0">
                  <a:solidFill>
                    <a:srgbClr val="000000"/>
                  </a:solidFill>
                </a:rPr>
                <a:t>IAMs</a:t>
              </a:r>
              <a:r>
                <a:rPr lang="en-US" sz="1000" dirty="0">
                  <a:solidFill>
                    <a:srgbClr val="000000"/>
                  </a:solidFill>
                </a:rPr>
                <a:t> </a:t>
              </a:r>
            </a:p>
          </p:txBody>
        </p:sp>
        <p:sp>
          <p:nvSpPr>
            <p:cNvPr id="131" name="Rectangle 994">
              <a:extLst>
                <a:ext uri="{FF2B5EF4-FFF2-40B4-BE49-F238E27FC236}">
                  <a16:creationId xmlns:a16="http://schemas.microsoft.com/office/drawing/2014/main" id="{9AAD88C1-EEF4-4DF0-8970-0C021A314965}"/>
                </a:ext>
              </a:extLst>
            </p:cNvPr>
            <p:cNvSpPr>
              <a:spLocks noChangeArrowheads="1"/>
            </p:cNvSpPr>
            <p:nvPr/>
          </p:nvSpPr>
          <p:spPr bwMode="auto">
            <a:xfrm>
              <a:off x="963806" y="3807023"/>
              <a:ext cx="346249" cy="307777"/>
            </a:xfrm>
            <a:prstGeom prst="rect">
              <a:avLst/>
            </a:prstGeom>
            <a:noFill/>
            <a:ln w="9525">
              <a:noFill/>
              <a:miter lim="800000"/>
              <a:headEnd/>
              <a:tailEnd/>
            </a:ln>
          </p:spPr>
          <p:txBody>
            <a:bodyPr wrap="none" lIns="0" tIns="0" rIns="0" bIns="0">
              <a:spAutoFit/>
            </a:bodyPr>
            <a:lstStyle/>
            <a:p>
              <a:pPr algn="ctr"/>
              <a:r>
                <a:rPr lang="en-US" sz="1000" b="1" dirty="0">
                  <a:solidFill>
                    <a:srgbClr val="000000"/>
                  </a:solidFill>
                </a:rPr>
                <a:t>3</a:t>
              </a:r>
            </a:p>
            <a:p>
              <a:pPr algn="ctr"/>
              <a:r>
                <a:rPr lang="en-US" sz="1000" b="1" dirty="0">
                  <a:solidFill>
                    <a:srgbClr val="000000"/>
                  </a:solidFill>
                </a:rPr>
                <a:t>IAMs</a:t>
              </a:r>
              <a:r>
                <a:rPr lang="en-US" sz="1000" dirty="0">
                  <a:solidFill>
                    <a:srgbClr val="000000"/>
                  </a:solidFill>
                </a:rPr>
                <a:t> </a:t>
              </a:r>
            </a:p>
          </p:txBody>
        </p:sp>
        <p:sp>
          <p:nvSpPr>
            <p:cNvPr id="132" name="Rectangle 994">
              <a:extLst>
                <a:ext uri="{FF2B5EF4-FFF2-40B4-BE49-F238E27FC236}">
                  <a16:creationId xmlns:a16="http://schemas.microsoft.com/office/drawing/2014/main" id="{5D48FD76-AD74-4464-BE57-09F3ED784720}"/>
                </a:ext>
              </a:extLst>
            </p:cNvPr>
            <p:cNvSpPr>
              <a:spLocks noChangeArrowheads="1"/>
            </p:cNvSpPr>
            <p:nvPr/>
          </p:nvSpPr>
          <p:spPr bwMode="auto">
            <a:xfrm>
              <a:off x="7264877" y="5256312"/>
              <a:ext cx="278923" cy="153888"/>
            </a:xfrm>
            <a:prstGeom prst="rect">
              <a:avLst/>
            </a:prstGeom>
            <a:solidFill>
              <a:srgbClr val="C0D2FE"/>
            </a:solidFill>
            <a:ln w="9525">
              <a:noFill/>
              <a:miter lim="800000"/>
              <a:headEnd/>
              <a:tailEnd/>
            </a:ln>
          </p:spPr>
          <p:txBody>
            <a:bodyPr wrap="none" lIns="0" tIns="0" rIns="0" bIns="0">
              <a:spAutoFit/>
            </a:bodyPr>
            <a:lstStyle/>
            <a:p>
              <a:pPr algn="ctr"/>
              <a:r>
                <a:rPr lang="en-US" sz="1000" b="1" dirty="0">
                  <a:solidFill>
                    <a:srgbClr val="000000"/>
                  </a:solidFill>
                </a:rPr>
                <a:t>DRR</a:t>
              </a:r>
            </a:p>
          </p:txBody>
        </p:sp>
        <p:sp>
          <p:nvSpPr>
            <p:cNvPr id="133" name="Rectangle 994">
              <a:extLst>
                <a:ext uri="{FF2B5EF4-FFF2-40B4-BE49-F238E27FC236}">
                  <a16:creationId xmlns:a16="http://schemas.microsoft.com/office/drawing/2014/main" id="{D8BFBB20-DC8F-46D1-A861-DEF06E992646}"/>
                </a:ext>
              </a:extLst>
            </p:cNvPr>
            <p:cNvSpPr>
              <a:spLocks noChangeArrowheads="1"/>
            </p:cNvSpPr>
            <p:nvPr/>
          </p:nvSpPr>
          <p:spPr bwMode="auto">
            <a:xfrm>
              <a:off x="457200" y="4419600"/>
              <a:ext cx="1676741" cy="307777"/>
            </a:xfrm>
            <a:prstGeom prst="rect">
              <a:avLst/>
            </a:prstGeom>
            <a:solidFill>
              <a:srgbClr val="C0D2FE"/>
            </a:solidFill>
            <a:ln w="9525">
              <a:noFill/>
              <a:miter lim="800000"/>
              <a:headEnd/>
              <a:tailEnd/>
            </a:ln>
          </p:spPr>
          <p:txBody>
            <a:bodyPr wrap="none" lIns="0" tIns="0" rIns="0" bIns="0">
              <a:spAutoFit/>
            </a:bodyPr>
            <a:lstStyle/>
            <a:p>
              <a:pPr algn="ctr"/>
              <a:r>
                <a:rPr lang="en-US" sz="1000" b="1" dirty="0">
                  <a:solidFill>
                    <a:srgbClr val="0000FF"/>
                  </a:solidFill>
                </a:rPr>
                <a:t>Inclination Adjust Maneuvers </a:t>
              </a:r>
            </a:p>
            <a:p>
              <a:pPr algn="ctr"/>
              <a:r>
                <a:rPr lang="en-US" sz="1000" b="1" dirty="0">
                  <a:solidFill>
                    <a:srgbClr val="0000FF"/>
                  </a:solidFill>
                </a:rPr>
                <a:t>(IAMs) </a:t>
              </a:r>
            </a:p>
          </p:txBody>
        </p:sp>
        <p:sp>
          <p:nvSpPr>
            <p:cNvPr id="134" name="Rectangle 994">
              <a:extLst>
                <a:ext uri="{FF2B5EF4-FFF2-40B4-BE49-F238E27FC236}">
                  <a16:creationId xmlns:a16="http://schemas.microsoft.com/office/drawing/2014/main" id="{94436928-0971-49C8-8A12-9D1ED62290A2}"/>
                </a:ext>
              </a:extLst>
            </p:cNvPr>
            <p:cNvSpPr>
              <a:spLocks noChangeArrowheads="1"/>
            </p:cNvSpPr>
            <p:nvPr/>
          </p:nvSpPr>
          <p:spPr bwMode="auto">
            <a:xfrm>
              <a:off x="1066800" y="6248400"/>
              <a:ext cx="1828800" cy="153888"/>
            </a:xfrm>
            <a:prstGeom prst="rect">
              <a:avLst/>
            </a:prstGeom>
            <a:noFill/>
            <a:ln w="9525">
              <a:noFill/>
              <a:miter lim="800000"/>
              <a:headEnd/>
              <a:tailEnd/>
            </a:ln>
          </p:spPr>
          <p:txBody>
            <a:bodyPr wrap="square" lIns="0" tIns="0" rIns="0" bIns="0">
              <a:spAutoFit/>
            </a:bodyPr>
            <a:lstStyle/>
            <a:p>
              <a:r>
                <a:rPr lang="en-US" sz="1000" b="1" dirty="0">
                  <a:solidFill>
                    <a:srgbClr val="000000"/>
                  </a:solidFill>
                </a:rPr>
                <a:t>DR</a:t>
              </a:r>
              <a:r>
                <a:rPr lang="en-US" sz="1000" dirty="0">
                  <a:solidFill>
                    <a:srgbClr val="000000"/>
                  </a:solidFill>
                </a:rPr>
                <a:t> – </a:t>
              </a:r>
              <a:r>
                <a:rPr lang="en-US" sz="1000" b="1" dirty="0">
                  <a:solidFill>
                    <a:srgbClr val="000000"/>
                  </a:solidFill>
                </a:rPr>
                <a:t>Decommissioning Review</a:t>
              </a:r>
            </a:p>
          </p:txBody>
        </p:sp>
        <p:sp>
          <p:nvSpPr>
            <p:cNvPr id="135" name="Rectangle 994">
              <a:extLst>
                <a:ext uri="{FF2B5EF4-FFF2-40B4-BE49-F238E27FC236}">
                  <a16:creationId xmlns:a16="http://schemas.microsoft.com/office/drawing/2014/main" id="{17F24EC2-1CC6-48C7-B9FB-A2E926BC449C}"/>
                </a:ext>
              </a:extLst>
            </p:cNvPr>
            <p:cNvSpPr>
              <a:spLocks noChangeArrowheads="1"/>
            </p:cNvSpPr>
            <p:nvPr/>
          </p:nvSpPr>
          <p:spPr bwMode="auto">
            <a:xfrm>
              <a:off x="2926080" y="6248400"/>
              <a:ext cx="3474720" cy="153888"/>
            </a:xfrm>
            <a:prstGeom prst="rect">
              <a:avLst/>
            </a:prstGeom>
            <a:noFill/>
            <a:ln w="9525">
              <a:noFill/>
              <a:miter lim="800000"/>
              <a:headEnd/>
              <a:tailEnd/>
            </a:ln>
          </p:spPr>
          <p:txBody>
            <a:bodyPr wrap="square" lIns="0" tIns="0" rIns="0" bIns="0">
              <a:spAutoFit/>
            </a:bodyPr>
            <a:lstStyle/>
            <a:p>
              <a:r>
                <a:rPr lang="en-US" sz="1000" b="1" dirty="0">
                  <a:solidFill>
                    <a:srgbClr val="000000"/>
                  </a:solidFill>
                </a:rPr>
                <a:t>KDP-F</a:t>
              </a:r>
              <a:r>
                <a:rPr lang="en-US" sz="1000" dirty="0">
                  <a:solidFill>
                    <a:srgbClr val="000000"/>
                  </a:solidFill>
                </a:rPr>
                <a:t> </a:t>
              </a:r>
              <a:r>
                <a:rPr lang="en-US" sz="1000" b="1" dirty="0">
                  <a:solidFill>
                    <a:srgbClr val="000000"/>
                  </a:solidFill>
                </a:rPr>
                <a:t>– HQ Key Decision Point to proceed with Phase F</a:t>
              </a:r>
            </a:p>
          </p:txBody>
        </p:sp>
        <p:sp>
          <p:nvSpPr>
            <p:cNvPr id="136" name="Rectangle 994">
              <a:extLst>
                <a:ext uri="{FF2B5EF4-FFF2-40B4-BE49-F238E27FC236}">
                  <a16:creationId xmlns:a16="http://schemas.microsoft.com/office/drawing/2014/main" id="{106E0FD1-684A-4D6C-ADDA-F17E10B46F40}"/>
                </a:ext>
              </a:extLst>
            </p:cNvPr>
            <p:cNvSpPr>
              <a:spLocks noChangeArrowheads="1"/>
            </p:cNvSpPr>
            <p:nvPr/>
          </p:nvSpPr>
          <p:spPr bwMode="auto">
            <a:xfrm>
              <a:off x="6522720" y="6248400"/>
              <a:ext cx="2011680" cy="153888"/>
            </a:xfrm>
            <a:prstGeom prst="rect">
              <a:avLst/>
            </a:prstGeom>
            <a:noFill/>
            <a:ln w="9525">
              <a:noFill/>
              <a:miter lim="800000"/>
              <a:headEnd/>
              <a:tailEnd/>
            </a:ln>
          </p:spPr>
          <p:txBody>
            <a:bodyPr wrap="square" lIns="0" tIns="0" rIns="0" bIns="0">
              <a:spAutoFit/>
            </a:bodyPr>
            <a:lstStyle/>
            <a:p>
              <a:r>
                <a:rPr lang="en-US" sz="1000" b="1" dirty="0">
                  <a:solidFill>
                    <a:srgbClr val="000000"/>
                  </a:solidFill>
                </a:rPr>
                <a:t>DRR</a:t>
              </a:r>
              <a:r>
                <a:rPr lang="en-US" sz="1000" dirty="0">
                  <a:solidFill>
                    <a:srgbClr val="000000"/>
                  </a:solidFill>
                </a:rPr>
                <a:t> – </a:t>
              </a:r>
              <a:r>
                <a:rPr lang="en-US" sz="1000" b="1" dirty="0">
                  <a:solidFill>
                    <a:srgbClr val="000000"/>
                  </a:solidFill>
                </a:rPr>
                <a:t>Disposal Readiness Review</a:t>
              </a:r>
            </a:p>
          </p:txBody>
        </p:sp>
        <p:sp>
          <p:nvSpPr>
            <p:cNvPr id="137" name="Rectangle 994">
              <a:extLst>
                <a:ext uri="{FF2B5EF4-FFF2-40B4-BE49-F238E27FC236}">
                  <a16:creationId xmlns:a16="http://schemas.microsoft.com/office/drawing/2014/main" id="{3E344B92-7D9F-421F-B6B4-BBD69221F24F}"/>
                </a:ext>
              </a:extLst>
            </p:cNvPr>
            <p:cNvSpPr>
              <a:spLocks noChangeArrowheads="1"/>
            </p:cNvSpPr>
            <p:nvPr/>
          </p:nvSpPr>
          <p:spPr bwMode="auto">
            <a:xfrm>
              <a:off x="1528194" y="3807023"/>
              <a:ext cx="346250" cy="307777"/>
            </a:xfrm>
            <a:prstGeom prst="rect">
              <a:avLst/>
            </a:prstGeom>
            <a:noFill/>
            <a:ln w="9525">
              <a:noFill/>
              <a:miter lim="800000"/>
              <a:headEnd/>
              <a:tailEnd/>
            </a:ln>
          </p:spPr>
          <p:txBody>
            <a:bodyPr wrap="none" lIns="0" tIns="0" rIns="0" bIns="0">
              <a:spAutoFit/>
            </a:bodyPr>
            <a:lstStyle/>
            <a:p>
              <a:pPr algn="ctr"/>
              <a:r>
                <a:rPr lang="en-US" sz="1000" b="1" dirty="0">
                  <a:solidFill>
                    <a:srgbClr val="000000"/>
                  </a:solidFill>
                </a:rPr>
                <a:t>4</a:t>
              </a:r>
            </a:p>
            <a:p>
              <a:pPr algn="ctr"/>
              <a:r>
                <a:rPr lang="en-US" sz="1000" b="1" dirty="0">
                  <a:solidFill>
                    <a:srgbClr val="000000"/>
                  </a:solidFill>
                </a:rPr>
                <a:t>IAMs</a:t>
              </a:r>
              <a:r>
                <a:rPr lang="en-US" sz="1000" dirty="0">
                  <a:solidFill>
                    <a:srgbClr val="000000"/>
                  </a:solidFill>
                </a:rPr>
                <a:t> </a:t>
              </a:r>
            </a:p>
          </p:txBody>
        </p:sp>
        <p:sp>
          <p:nvSpPr>
            <p:cNvPr id="138" name="TextBox 137">
              <a:extLst>
                <a:ext uri="{FF2B5EF4-FFF2-40B4-BE49-F238E27FC236}">
                  <a16:creationId xmlns:a16="http://schemas.microsoft.com/office/drawing/2014/main" id="{379E0F9F-1FD0-429C-8A20-315D47601E1E}"/>
                </a:ext>
              </a:extLst>
            </p:cNvPr>
            <p:cNvSpPr txBox="1"/>
            <p:nvPr/>
          </p:nvSpPr>
          <p:spPr>
            <a:xfrm>
              <a:off x="2438400" y="3487579"/>
              <a:ext cx="2560320" cy="365760"/>
            </a:xfrm>
            <a:prstGeom prst="rect">
              <a:avLst/>
            </a:prstGeom>
            <a:solidFill>
              <a:srgbClr val="FFDD71"/>
            </a:solidFill>
            <a:ln w="12700">
              <a:solidFill>
                <a:schemeClr val="tx1"/>
              </a:solidFill>
            </a:ln>
          </p:spPr>
          <p:txBody>
            <a:bodyPr wrap="square" rtlCol="0">
              <a:spAutoFit/>
            </a:bodyPr>
            <a:lstStyle/>
            <a:p>
              <a:pPr algn="ctr"/>
              <a:r>
                <a:rPr lang="en-US" sz="1000" b="1" dirty="0">
                  <a:latin typeface="+mn-lt"/>
                </a:rPr>
                <a:t>Operate slightly BELOW the A-Train</a:t>
              </a:r>
            </a:p>
            <a:p>
              <a:pPr algn="ctr"/>
              <a:r>
                <a:rPr lang="en-US" sz="1000" b="1" dirty="0">
                  <a:latin typeface="+mn-lt"/>
                </a:rPr>
                <a:t>Free-drift, drag-down A-Train Exit </a:t>
              </a:r>
            </a:p>
          </p:txBody>
        </p:sp>
        <p:sp>
          <p:nvSpPr>
            <p:cNvPr id="139" name="TextBox 138">
              <a:extLst>
                <a:ext uri="{FF2B5EF4-FFF2-40B4-BE49-F238E27FC236}">
                  <a16:creationId xmlns:a16="http://schemas.microsoft.com/office/drawing/2014/main" id="{08B59A4E-F391-4309-97A8-32CCA6D8881A}"/>
                </a:ext>
              </a:extLst>
            </p:cNvPr>
            <p:cNvSpPr txBox="1"/>
            <p:nvPr/>
          </p:nvSpPr>
          <p:spPr>
            <a:xfrm>
              <a:off x="426720" y="3487578"/>
              <a:ext cx="2011680" cy="274320"/>
            </a:xfrm>
            <a:prstGeom prst="rect">
              <a:avLst/>
            </a:prstGeom>
            <a:solidFill>
              <a:srgbClr val="FFDD71"/>
            </a:solidFill>
            <a:ln w="12700">
              <a:solidFill>
                <a:schemeClr val="tx1"/>
              </a:solidFill>
            </a:ln>
          </p:spPr>
          <p:txBody>
            <a:bodyPr wrap="square" rtlCol="0">
              <a:spAutoFit/>
            </a:bodyPr>
            <a:lstStyle/>
            <a:p>
              <a:pPr algn="ctr"/>
              <a:r>
                <a:rPr lang="en-US" sz="1000" b="1" dirty="0">
                  <a:latin typeface="+mn-lt"/>
                </a:rPr>
                <a:t>Operate WITHIN the A-Train</a:t>
              </a:r>
            </a:p>
          </p:txBody>
        </p:sp>
        <p:sp>
          <p:nvSpPr>
            <p:cNvPr id="140" name="Rectangle 994">
              <a:extLst>
                <a:ext uri="{FF2B5EF4-FFF2-40B4-BE49-F238E27FC236}">
                  <a16:creationId xmlns:a16="http://schemas.microsoft.com/office/drawing/2014/main" id="{8420E6E3-E0A4-4800-9E69-8B97955C5E51}"/>
                </a:ext>
              </a:extLst>
            </p:cNvPr>
            <p:cNvSpPr>
              <a:spLocks noChangeArrowheads="1"/>
            </p:cNvSpPr>
            <p:nvPr/>
          </p:nvSpPr>
          <p:spPr bwMode="auto">
            <a:xfrm>
              <a:off x="6608854" y="3871419"/>
              <a:ext cx="1463040" cy="415498"/>
            </a:xfrm>
            <a:prstGeom prst="rect">
              <a:avLst/>
            </a:prstGeom>
            <a:solidFill>
              <a:srgbClr val="C0D2FE"/>
            </a:solidFill>
            <a:ln w="9525">
              <a:noFill/>
              <a:miter lim="800000"/>
              <a:headEnd/>
              <a:tailEnd/>
            </a:ln>
          </p:spPr>
          <p:txBody>
            <a:bodyPr wrap="square" lIns="0" tIns="0" rIns="0" bIns="0">
              <a:spAutoFit/>
            </a:bodyPr>
            <a:lstStyle/>
            <a:p>
              <a:r>
                <a:rPr lang="en-US" sz="900" b="1" dirty="0">
                  <a:solidFill>
                    <a:srgbClr val="FF0000"/>
                  </a:solidFill>
                  <a:latin typeface="Arial" charset="0"/>
                </a:rPr>
                <a:t>Power Concerns</a:t>
              </a:r>
            </a:p>
            <a:p>
              <a:r>
                <a:rPr lang="en-US" sz="900" b="1" dirty="0">
                  <a:solidFill>
                    <a:srgbClr val="FF0000"/>
                  </a:solidFill>
                  <a:latin typeface="Arial" charset="0"/>
                </a:rPr>
                <a:t>August 2026  due to </a:t>
              </a:r>
            </a:p>
            <a:p>
              <a:r>
                <a:rPr lang="en-US" sz="900" b="1" dirty="0">
                  <a:solidFill>
                    <a:srgbClr val="FF0000"/>
                  </a:solidFill>
                  <a:latin typeface="Arial" charset="0"/>
                </a:rPr>
                <a:t>Beta Angle Drift</a:t>
              </a:r>
            </a:p>
          </p:txBody>
        </p:sp>
        <p:sp>
          <p:nvSpPr>
            <p:cNvPr id="141" name="Right Arrow 169">
              <a:extLst>
                <a:ext uri="{FF2B5EF4-FFF2-40B4-BE49-F238E27FC236}">
                  <a16:creationId xmlns:a16="http://schemas.microsoft.com/office/drawing/2014/main" id="{EEAEDC0F-145A-44E7-AF9D-E9F100DCA119}"/>
                </a:ext>
              </a:extLst>
            </p:cNvPr>
            <p:cNvSpPr/>
            <p:nvPr/>
          </p:nvSpPr>
          <p:spPr bwMode="auto">
            <a:xfrm>
              <a:off x="7162800" y="3578525"/>
              <a:ext cx="217311" cy="161092"/>
            </a:xfrm>
            <a:prstGeom prst="right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cxnSp>
          <p:nvCxnSpPr>
            <p:cNvPr id="142" name="Straight Connector 141">
              <a:extLst>
                <a:ext uri="{FF2B5EF4-FFF2-40B4-BE49-F238E27FC236}">
                  <a16:creationId xmlns:a16="http://schemas.microsoft.com/office/drawing/2014/main" id="{248A33D3-52DA-45E9-B816-F3BB922C549A}"/>
                </a:ext>
              </a:extLst>
            </p:cNvPr>
            <p:cNvCxnSpPr/>
            <p:nvPr/>
          </p:nvCxnSpPr>
          <p:spPr bwMode="auto">
            <a:xfrm>
              <a:off x="7162800" y="3511017"/>
              <a:ext cx="0" cy="27432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43" name="Rectangle 142">
              <a:extLst>
                <a:ext uri="{FF2B5EF4-FFF2-40B4-BE49-F238E27FC236}">
                  <a16:creationId xmlns:a16="http://schemas.microsoft.com/office/drawing/2014/main" id="{1A00E167-7A47-4355-9B50-D569720B6A4E}"/>
                </a:ext>
              </a:extLst>
            </p:cNvPr>
            <p:cNvSpPr/>
            <p:nvPr/>
          </p:nvSpPr>
          <p:spPr bwMode="auto">
            <a:xfrm>
              <a:off x="7145767" y="4876800"/>
              <a:ext cx="45720" cy="228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p:txBody>
        </p:sp>
        <p:sp>
          <p:nvSpPr>
            <p:cNvPr id="144" name="Rectangle 994">
              <a:extLst>
                <a:ext uri="{FF2B5EF4-FFF2-40B4-BE49-F238E27FC236}">
                  <a16:creationId xmlns:a16="http://schemas.microsoft.com/office/drawing/2014/main" id="{6F8B765C-BE32-44F3-A372-647FD48FB253}"/>
                </a:ext>
              </a:extLst>
            </p:cNvPr>
            <p:cNvSpPr>
              <a:spLocks noChangeArrowheads="1"/>
            </p:cNvSpPr>
            <p:nvPr/>
          </p:nvSpPr>
          <p:spPr bwMode="auto">
            <a:xfrm>
              <a:off x="7295436" y="4876800"/>
              <a:ext cx="699690" cy="307777"/>
            </a:xfrm>
            <a:prstGeom prst="rect">
              <a:avLst/>
            </a:prstGeom>
            <a:solidFill>
              <a:srgbClr val="C0D2FE"/>
            </a:solidFill>
            <a:ln w="9525">
              <a:noFill/>
              <a:miter lim="800000"/>
              <a:headEnd/>
              <a:tailEnd/>
            </a:ln>
          </p:spPr>
          <p:txBody>
            <a:bodyPr wrap="square" lIns="0" tIns="0" rIns="0" bIns="0">
              <a:spAutoFit/>
            </a:bodyPr>
            <a:lstStyle/>
            <a:p>
              <a:pPr algn="ctr"/>
              <a:r>
                <a:rPr lang="en-US" sz="1000" b="1" dirty="0">
                  <a:solidFill>
                    <a:srgbClr val="FF0000"/>
                  </a:solidFill>
                </a:rPr>
                <a:t>Spacecraft Disposal</a:t>
              </a:r>
            </a:p>
          </p:txBody>
        </p:sp>
        <p:sp>
          <p:nvSpPr>
            <p:cNvPr id="145" name="TextBox 144">
              <a:extLst>
                <a:ext uri="{FF2B5EF4-FFF2-40B4-BE49-F238E27FC236}">
                  <a16:creationId xmlns:a16="http://schemas.microsoft.com/office/drawing/2014/main" id="{989E5E69-EEEF-483A-9FAE-E6BE9FB2951E}"/>
                </a:ext>
              </a:extLst>
            </p:cNvPr>
            <p:cNvSpPr txBox="1"/>
            <p:nvPr/>
          </p:nvSpPr>
          <p:spPr>
            <a:xfrm>
              <a:off x="5029200" y="3492911"/>
              <a:ext cx="2103120" cy="365760"/>
            </a:xfrm>
            <a:prstGeom prst="rect">
              <a:avLst/>
            </a:prstGeom>
            <a:solidFill>
              <a:srgbClr val="FFDD71"/>
            </a:solidFill>
            <a:ln w="12700">
              <a:solidFill>
                <a:schemeClr val="tx1"/>
              </a:solidFill>
            </a:ln>
          </p:spPr>
          <p:txBody>
            <a:bodyPr wrap="square" rtlCol="0">
              <a:spAutoFit/>
            </a:bodyPr>
            <a:lstStyle/>
            <a:p>
              <a:pPr algn="ctr"/>
              <a:r>
                <a:rPr lang="en-US" sz="1000" b="1" dirty="0">
                  <a:latin typeface="+mn-lt"/>
                </a:rPr>
                <a:t>Operate ~20 km BELOW the A-Train operational orbit</a:t>
              </a:r>
            </a:p>
          </p:txBody>
        </p:sp>
        <p:sp>
          <p:nvSpPr>
            <p:cNvPr id="146" name="Rectangle 980">
              <a:extLst>
                <a:ext uri="{FF2B5EF4-FFF2-40B4-BE49-F238E27FC236}">
                  <a16:creationId xmlns:a16="http://schemas.microsoft.com/office/drawing/2014/main" id="{93A279F9-3AE8-4428-9E95-1277C4C0BFDA}"/>
                </a:ext>
              </a:extLst>
            </p:cNvPr>
            <p:cNvSpPr>
              <a:spLocks noChangeArrowheads="1"/>
            </p:cNvSpPr>
            <p:nvPr/>
          </p:nvSpPr>
          <p:spPr bwMode="auto">
            <a:xfrm>
              <a:off x="1203979" y="2615369"/>
              <a:ext cx="3013727" cy="274320"/>
            </a:xfrm>
            <a:prstGeom prst="rect">
              <a:avLst/>
            </a:prstGeom>
            <a:pattFill prst="wdUpDiag">
              <a:fgClr>
                <a:srgbClr val="80FFFF"/>
              </a:fgClr>
              <a:bgClr>
                <a:schemeClr val="bg1"/>
              </a:bgClr>
            </a:pattFill>
            <a:ln w="17526">
              <a:solidFill>
                <a:srgbClr val="000000"/>
              </a:solidFill>
              <a:round/>
              <a:headEnd/>
              <a:tailEnd/>
            </a:ln>
          </p:spPr>
          <p:txBody>
            <a:bodyPr anchor="ctr" anchorCtr="0"/>
            <a:lstStyle/>
            <a:p>
              <a:pPr algn="ctr"/>
              <a:r>
                <a:rPr lang="en-US" sz="1200" b="1" dirty="0"/>
                <a:t>2017 SRP: FY21 – FY23</a:t>
              </a:r>
            </a:p>
          </p:txBody>
        </p:sp>
        <p:sp>
          <p:nvSpPr>
            <p:cNvPr id="147" name="Rectangle 869">
              <a:extLst>
                <a:ext uri="{FF2B5EF4-FFF2-40B4-BE49-F238E27FC236}">
                  <a16:creationId xmlns:a16="http://schemas.microsoft.com/office/drawing/2014/main" id="{42BD65D5-0D49-4D0C-A754-4547307008E9}"/>
                </a:ext>
              </a:extLst>
            </p:cNvPr>
            <p:cNvSpPr>
              <a:spLocks noChangeArrowheads="1"/>
            </p:cNvSpPr>
            <p:nvPr/>
          </p:nvSpPr>
          <p:spPr bwMode="auto">
            <a:xfrm>
              <a:off x="7804403" y="2067873"/>
              <a:ext cx="333426" cy="200055"/>
            </a:xfrm>
            <a:prstGeom prst="rect">
              <a:avLst/>
            </a:prstGeom>
            <a:noFill/>
            <a:ln w="9525">
              <a:noFill/>
              <a:miter lim="800000"/>
              <a:headEnd/>
              <a:tailEnd/>
            </a:ln>
          </p:spPr>
          <p:txBody>
            <a:bodyPr wrap="none" lIns="0" tIns="0" rIns="0" bIns="0">
              <a:spAutoFit/>
            </a:bodyPr>
            <a:lstStyle/>
            <a:p>
              <a:r>
                <a:rPr lang="en-US" sz="1300" b="1" dirty="0">
                  <a:solidFill>
                    <a:schemeClr val="bg1"/>
                  </a:solidFill>
                </a:rPr>
                <a:t>2027</a:t>
              </a:r>
              <a:endParaRPr lang="en-US" dirty="0">
                <a:solidFill>
                  <a:schemeClr val="bg1"/>
                </a:solidFill>
              </a:endParaRPr>
            </a:p>
          </p:txBody>
        </p:sp>
        <p:sp>
          <p:nvSpPr>
            <p:cNvPr id="148" name="Line 944">
              <a:extLst>
                <a:ext uri="{FF2B5EF4-FFF2-40B4-BE49-F238E27FC236}">
                  <a16:creationId xmlns:a16="http://schemas.microsoft.com/office/drawing/2014/main" id="{372C5A62-F121-4B57-807F-90C3DC3C965C}"/>
                </a:ext>
              </a:extLst>
            </p:cNvPr>
            <p:cNvSpPr>
              <a:spLocks noChangeShapeType="1"/>
            </p:cNvSpPr>
            <p:nvPr/>
          </p:nvSpPr>
          <p:spPr bwMode="auto">
            <a:xfrm>
              <a:off x="7770041" y="2372054"/>
              <a:ext cx="0" cy="169218"/>
            </a:xfrm>
            <a:prstGeom prst="line">
              <a:avLst/>
            </a:prstGeom>
            <a:noFill/>
            <a:ln w="9525">
              <a:solidFill>
                <a:srgbClr val="000000"/>
              </a:solidFill>
              <a:round/>
              <a:headEnd/>
              <a:tailEnd/>
            </a:ln>
          </p:spPr>
          <p:txBody>
            <a:bodyPr/>
            <a:lstStyle/>
            <a:p>
              <a:endParaRPr lang="en-US"/>
            </a:p>
          </p:txBody>
        </p:sp>
        <p:sp>
          <p:nvSpPr>
            <p:cNvPr id="149" name="Rectangle 939">
              <a:extLst>
                <a:ext uri="{FF2B5EF4-FFF2-40B4-BE49-F238E27FC236}">
                  <a16:creationId xmlns:a16="http://schemas.microsoft.com/office/drawing/2014/main" id="{0A5711A4-3D77-4EB5-91CA-412C87CE6868}"/>
                </a:ext>
              </a:extLst>
            </p:cNvPr>
            <p:cNvSpPr>
              <a:spLocks noChangeArrowheads="1"/>
            </p:cNvSpPr>
            <p:nvPr/>
          </p:nvSpPr>
          <p:spPr bwMode="auto">
            <a:xfrm>
              <a:off x="7848600" y="2416174"/>
              <a:ext cx="92104" cy="95040"/>
            </a:xfrm>
            <a:prstGeom prst="rect">
              <a:avLst/>
            </a:prstGeom>
            <a:solidFill>
              <a:srgbClr val="FEDFA0"/>
            </a:solidFill>
            <a:ln w="9525">
              <a:noFill/>
              <a:miter lim="800000"/>
              <a:headEnd/>
              <a:tailEnd/>
            </a:ln>
          </p:spPr>
          <p:txBody>
            <a:bodyPr wrap="none" lIns="0" tIns="0" rIns="0" bIns="0">
              <a:spAutoFit/>
            </a:bodyPr>
            <a:lstStyle/>
            <a:p>
              <a:r>
                <a:rPr lang="en-US" sz="500" dirty="0">
                  <a:solidFill>
                    <a:srgbClr val="000000"/>
                  </a:solidFill>
                </a:rPr>
                <a:t>Q2</a:t>
              </a:r>
              <a:endParaRPr lang="en-US" dirty="0"/>
            </a:p>
          </p:txBody>
        </p:sp>
        <p:sp>
          <p:nvSpPr>
            <p:cNvPr id="150" name="Line 944">
              <a:extLst>
                <a:ext uri="{FF2B5EF4-FFF2-40B4-BE49-F238E27FC236}">
                  <a16:creationId xmlns:a16="http://schemas.microsoft.com/office/drawing/2014/main" id="{BEB7241E-64EF-4C6C-9828-2EBC2AEF4478}"/>
                </a:ext>
              </a:extLst>
            </p:cNvPr>
            <p:cNvSpPr>
              <a:spLocks noChangeShapeType="1"/>
            </p:cNvSpPr>
            <p:nvPr/>
          </p:nvSpPr>
          <p:spPr bwMode="auto">
            <a:xfrm>
              <a:off x="8014144" y="2380192"/>
              <a:ext cx="0" cy="169218"/>
            </a:xfrm>
            <a:prstGeom prst="line">
              <a:avLst/>
            </a:prstGeom>
            <a:noFill/>
            <a:ln w="9525">
              <a:solidFill>
                <a:srgbClr val="000000"/>
              </a:solidFill>
              <a:round/>
              <a:headEnd/>
              <a:tailEnd/>
            </a:ln>
          </p:spPr>
          <p:txBody>
            <a:bodyPr/>
            <a:lstStyle/>
            <a:p>
              <a:endParaRPr lang="en-US"/>
            </a:p>
          </p:txBody>
        </p:sp>
        <p:sp>
          <p:nvSpPr>
            <p:cNvPr id="151" name="Rectangle 941">
              <a:extLst>
                <a:ext uri="{FF2B5EF4-FFF2-40B4-BE49-F238E27FC236}">
                  <a16:creationId xmlns:a16="http://schemas.microsoft.com/office/drawing/2014/main" id="{0D911E22-AE7C-4361-835A-92ED7EF7474C}"/>
                </a:ext>
              </a:extLst>
            </p:cNvPr>
            <p:cNvSpPr>
              <a:spLocks noChangeArrowheads="1"/>
            </p:cNvSpPr>
            <p:nvPr/>
          </p:nvSpPr>
          <p:spPr bwMode="auto">
            <a:xfrm>
              <a:off x="8077200" y="2414674"/>
              <a:ext cx="92104" cy="95040"/>
            </a:xfrm>
            <a:prstGeom prst="rect">
              <a:avLst/>
            </a:prstGeom>
            <a:solidFill>
              <a:srgbClr val="FEDFA0"/>
            </a:solidFill>
            <a:ln w="9525">
              <a:noFill/>
              <a:miter lim="800000"/>
              <a:headEnd/>
              <a:tailEnd/>
            </a:ln>
          </p:spPr>
          <p:txBody>
            <a:bodyPr wrap="none" lIns="0" tIns="0" rIns="0" bIns="0">
              <a:spAutoFit/>
            </a:bodyPr>
            <a:lstStyle/>
            <a:p>
              <a:r>
                <a:rPr lang="en-US" sz="500" dirty="0">
                  <a:solidFill>
                    <a:srgbClr val="000000"/>
                  </a:solidFill>
                </a:rPr>
                <a:t>Q3</a:t>
              </a:r>
              <a:endParaRPr lang="en-US" dirty="0"/>
            </a:p>
          </p:txBody>
        </p:sp>
        <p:sp>
          <p:nvSpPr>
            <p:cNvPr id="152" name="Line 944">
              <a:extLst>
                <a:ext uri="{FF2B5EF4-FFF2-40B4-BE49-F238E27FC236}">
                  <a16:creationId xmlns:a16="http://schemas.microsoft.com/office/drawing/2014/main" id="{25FCAB3F-A636-4E46-B7E2-EF7B1FC767B7}"/>
                </a:ext>
              </a:extLst>
            </p:cNvPr>
            <p:cNvSpPr>
              <a:spLocks noChangeShapeType="1"/>
            </p:cNvSpPr>
            <p:nvPr/>
          </p:nvSpPr>
          <p:spPr bwMode="auto">
            <a:xfrm>
              <a:off x="8255137" y="2370522"/>
              <a:ext cx="0" cy="169218"/>
            </a:xfrm>
            <a:prstGeom prst="line">
              <a:avLst/>
            </a:prstGeom>
            <a:noFill/>
            <a:ln w="9525">
              <a:solidFill>
                <a:srgbClr val="000000"/>
              </a:solidFill>
              <a:round/>
              <a:headEnd/>
              <a:tailEnd/>
            </a:ln>
          </p:spPr>
          <p:txBody>
            <a:bodyPr/>
            <a:lstStyle/>
            <a:p>
              <a:endParaRPr lang="en-US"/>
            </a:p>
          </p:txBody>
        </p:sp>
        <p:sp>
          <p:nvSpPr>
            <p:cNvPr id="153" name="Rectangle 943">
              <a:extLst>
                <a:ext uri="{FF2B5EF4-FFF2-40B4-BE49-F238E27FC236}">
                  <a16:creationId xmlns:a16="http://schemas.microsoft.com/office/drawing/2014/main" id="{9A43D7D8-2435-43A0-ADCD-2DBCFB3CB7D6}"/>
                </a:ext>
              </a:extLst>
            </p:cNvPr>
            <p:cNvSpPr>
              <a:spLocks noChangeArrowheads="1"/>
            </p:cNvSpPr>
            <p:nvPr/>
          </p:nvSpPr>
          <p:spPr bwMode="auto">
            <a:xfrm>
              <a:off x="8332792" y="2423722"/>
              <a:ext cx="92104" cy="76944"/>
            </a:xfrm>
            <a:prstGeom prst="rect">
              <a:avLst/>
            </a:prstGeom>
            <a:solidFill>
              <a:srgbClr val="FEDFA0"/>
            </a:solidFill>
            <a:ln w="9525">
              <a:noFill/>
              <a:miter lim="800000"/>
              <a:headEnd/>
              <a:tailEnd/>
            </a:ln>
          </p:spPr>
          <p:txBody>
            <a:bodyPr wrap="square" lIns="0" tIns="0" rIns="0" bIns="0">
              <a:spAutoFit/>
            </a:bodyPr>
            <a:lstStyle/>
            <a:p>
              <a:r>
                <a:rPr lang="en-US" sz="500" dirty="0">
                  <a:solidFill>
                    <a:srgbClr val="000000"/>
                  </a:solidFill>
                </a:rPr>
                <a:t>Q4</a:t>
              </a:r>
              <a:endParaRPr lang="en-US" dirty="0"/>
            </a:p>
          </p:txBody>
        </p:sp>
      </p:grpSp>
      <p:cxnSp>
        <p:nvCxnSpPr>
          <p:cNvPr id="4" name="Straight Arrow Connector 3">
            <a:extLst>
              <a:ext uri="{FF2B5EF4-FFF2-40B4-BE49-F238E27FC236}">
                <a16:creationId xmlns:a16="http://schemas.microsoft.com/office/drawing/2014/main" id="{0E6E354F-F20F-421E-9BC7-605F415E7607}"/>
              </a:ext>
            </a:extLst>
          </p:cNvPr>
          <p:cNvCxnSpPr>
            <a:cxnSpLocks/>
          </p:cNvCxnSpPr>
          <p:nvPr/>
        </p:nvCxnSpPr>
        <p:spPr bwMode="auto">
          <a:xfrm flipV="1">
            <a:off x="5134790" y="3962400"/>
            <a:ext cx="0" cy="27432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2940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35DD0BBB-839E-490A-A6D3-253C20481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382472"/>
            <a:ext cx="8610599" cy="4846320"/>
          </a:xfrm>
          <a:prstGeom prst="rect">
            <a:avLst/>
          </a:prstGeom>
        </p:spPr>
      </p:pic>
      <p:sp>
        <p:nvSpPr>
          <p:cNvPr id="3" name="Date Placeholder 2">
            <a:extLst>
              <a:ext uri="{FF2B5EF4-FFF2-40B4-BE49-F238E27FC236}">
                <a16:creationId xmlns:a16="http://schemas.microsoft.com/office/drawing/2014/main" id="{89A3FAF3-847A-4B92-BB8E-DAB35B77400E}"/>
              </a:ext>
            </a:extLst>
          </p:cNvPr>
          <p:cNvSpPr>
            <a:spLocks noGrp="1"/>
          </p:cNvSpPr>
          <p:nvPr>
            <p:ph type="dt" sz="half" idx="11"/>
          </p:nvPr>
        </p:nvSpPr>
        <p:spPr>
          <a:xfrm>
            <a:off x="628650" y="6356350"/>
            <a:ext cx="2057400" cy="365125"/>
          </a:xfrm>
        </p:spPr>
        <p:txBody>
          <a:bodyPr>
            <a:normAutofit/>
          </a:bodyPr>
          <a:lstStyle/>
          <a:p>
            <a:pPr>
              <a:spcAft>
                <a:spcPts val="600"/>
              </a:spcAft>
              <a:defRPr/>
            </a:pPr>
            <a:r>
              <a:rPr lang="en-US"/>
              <a:t>2/16/2022 </a:t>
            </a:r>
          </a:p>
        </p:txBody>
      </p:sp>
      <p:sp>
        <p:nvSpPr>
          <p:cNvPr id="6" name="TextBox 5">
            <a:extLst>
              <a:ext uri="{FF2B5EF4-FFF2-40B4-BE49-F238E27FC236}">
                <a16:creationId xmlns:a16="http://schemas.microsoft.com/office/drawing/2014/main" id="{7AE1EB56-F5A8-449C-8DEB-33768A5A55E4}"/>
              </a:ext>
            </a:extLst>
          </p:cNvPr>
          <p:cNvSpPr txBox="1"/>
          <p:nvPr/>
        </p:nvSpPr>
        <p:spPr>
          <a:xfrm>
            <a:off x="1066800" y="3657600"/>
            <a:ext cx="5257800" cy="2246769"/>
          </a:xfrm>
          <a:prstGeom prst="rect">
            <a:avLst/>
          </a:prstGeom>
          <a:solidFill>
            <a:schemeClr val="bg1"/>
          </a:solidFill>
        </p:spPr>
        <p:txBody>
          <a:bodyPr wrap="square" lIns="45720" rIns="45720" rtlCol="0">
            <a:spAutoFit/>
          </a:bodyPr>
          <a:lstStyle/>
          <a:p>
            <a:pPr algn="l"/>
            <a:r>
              <a:rPr lang="en-US" sz="2000" b="1" dirty="0">
                <a:latin typeface="+mn-lt"/>
              </a:rPr>
              <a:t>In August 2026, during passivation and the end of the fuel life, we will perform fuel depletion burns with the fuel being held as uncertainty (4.8 kg) and any remaining fuel allocated for RMMs. This may provide additional perigee lowering to what is planned for the June 2024 PLMs.</a:t>
            </a:r>
          </a:p>
        </p:txBody>
      </p:sp>
      <p:sp>
        <p:nvSpPr>
          <p:cNvPr id="7" name="Title 1">
            <a:extLst>
              <a:ext uri="{FF2B5EF4-FFF2-40B4-BE49-F238E27FC236}">
                <a16:creationId xmlns:a16="http://schemas.microsoft.com/office/drawing/2014/main" id="{149CB4EC-E680-4ED1-9A1C-1F66C5E26E37}"/>
              </a:ext>
            </a:extLst>
          </p:cNvPr>
          <p:cNvSpPr txBox="1">
            <a:spLocks/>
          </p:cNvSpPr>
          <p:nvPr/>
        </p:nvSpPr>
        <p:spPr>
          <a:xfrm>
            <a:off x="1524000" y="225425"/>
            <a:ext cx="6248400" cy="1066800"/>
          </a:xfrm>
          <a:prstGeom prst="rect">
            <a:avLst/>
          </a:prstGeom>
        </p:spPr>
        <p:txBody>
          <a:bodyPr anchor="ctr" anchorCtr="1"/>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t>January 2022 Free-Drift Exit</a:t>
            </a:r>
            <a:br>
              <a:rPr lang="en-US" kern="0" dirty="0"/>
            </a:br>
            <a:r>
              <a:rPr lang="en-US" sz="2400" kern="0" dirty="0"/>
              <a:t>June 4</a:t>
            </a:r>
            <a:r>
              <a:rPr lang="en-US" sz="2400" kern="0" baseline="30000" dirty="0"/>
              <a:t>th</a:t>
            </a:r>
            <a:r>
              <a:rPr lang="en-US" sz="2400" kern="0" dirty="0"/>
              <a:t> – July 12</a:t>
            </a:r>
            <a:r>
              <a:rPr lang="en-US" sz="2400" kern="0" baseline="30000" dirty="0"/>
              <a:t>th</a:t>
            </a:r>
            <a:r>
              <a:rPr lang="en-US" sz="2400" kern="0" dirty="0"/>
              <a:t>, 2024, PLMs</a:t>
            </a:r>
            <a:br>
              <a:rPr lang="en-US" sz="2400" kern="0" dirty="0"/>
            </a:br>
            <a:r>
              <a:rPr lang="en-US" sz="2400" kern="0" dirty="0"/>
              <a:t>End of Science Mission: August 2026</a:t>
            </a:r>
          </a:p>
        </p:txBody>
      </p:sp>
      <p:sp>
        <p:nvSpPr>
          <p:cNvPr id="8" name="Content Placeholder 1">
            <a:extLst>
              <a:ext uri="{FF2B5EF4-FFF2-40B4-BE49-F238E27FC236}">
                <a16:creationId xmlns:a16="http://schemas.microsoft.com/office/drawing/2014/main" id="{DC61B822-4C30-4D2B-BF43-9A549D99AF02}"/>
              </a:ext>
            </a:extLst>
          </p:cNvPr>
          <p:cNvSpPr txBox="1">
            <a:spLocks/>
          </p:cNvSpPr>
          <p:nvPr/>
        </p:nvSpPr>
        <p:spPr>
          <a:xfrm>
            <a:off x="6850358" y="3140075"/>
            <a:ext cx="2065041" cy="2764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2000" b="1" dirty="0"/>
              <a:t>DAS predicts that Aqua will re-enter in November 2048. </a:t>
            </a:r>
          </a:p>
          <a:p>
            <a:pPr marL="0" indent="0" fontAlgn="auto">
              <a:spcAft>
                <a:spcPts val="0"/>
              </a:spcAft>
              <a:buNone/>
            </a:pPr>
            <a:r>
              <a:rPr lang="en-US" sz="2000" b="1" dirty="0">
                <a:solidFill>
                  <a:srgbClr val="0000FF"/>
                </a:solidFill>
              </a:rPr>
              <a:t>22.3 years </a:t>
            </a:r>
            <a:r>
              <a:rPr lang="en-US" sz="2000" b="1" dirty="0"/>
              <a:t>after passivation in August 2026.</a:t>
            </a:r>
          </a:p>
        </p:txBody>
      </p:sp>
      <p:sp>
        <p:nvSpPr>
          <p:cNvPr id="10" name="TextBox 9">
            <a:extLst>
              <a:ext uri="{FF2B5EF4-FFF2-40B4-BE49-F238E27FC236}">
                <a16:creationId xmlns:a16="http://schemas.microsoft.com/office/drawing/2014/main" id="{A1D13D57-5F8A-4159-BF8D-1EB96A9AA50C}"/>
              </a:ext>
            </a:extLst>
          </p:cNvPr>
          <p:cNvSpPr txBox="1"/>
          <p:nvPr/>
        </p:nvSpPr>
        <p:spPr>
          <a:xfrm>
            <a:off x="2590800" y="6352401"/>
            <a:ext cx="3931920" cy="276999"/>
          </a:xfrm>
          <a:prstGeom prst="rect">
            <a:avLst/>
          </a:prstGeom>
          <a:noFill/>
        </p:spPr>
        <p:txBody>
          <a:bodyPr wrap="square" rtlCol="0">
            <a:spAutoFit/>
          </a:bodyPr>
          <a:lstStyle/>
          <a:p>
            <a:r>
              <a:rPr lang="en-US" sz="1200" dirty="0"/>
              <a:t>Credit:FDS-Free-Exit-Analysis-Update-v6-9Nov21 </a:t>
            </a:r>
          </a:p>
        </p:txBody>
      </p:sp>
      <p:sp>
        <p:nvSpPr>
          <p:cNvPr id="11" name="TextBox 10">
            <a:extLst>
              <a:ext uri="{FF2B5EF4-FFF2-40B4-BE49-F238E27FC236}">
                <a16:creationId xmlns:a16="http://schemas.microsoft.com/office/drawing/2014/main" id="{0884B8C8-9DD0-466D-9562-AFDCD3ACBD5B}"/>
              </a:ext>
            </a:extLst>
          </p:cNvPr>
          <p:cNvSpPr txBox="1"/>
          <p:nvPr/>
        </p:nvSpPr>
        <p:spPr>
          <a:xfrm>
            <a:off x="7103515" y="2063356"/>
            <a:ext cx="1848679" cy="292388"/>
          </a:xfrm>
          <a:prstGeom prst="rect">
            <a:avLst/>
          </a:prstGeom>
          <a:noFill/>
        </p:spPr>
        <p:txBody>
          <a:bodyPr wrap="square" rtlCol="0">
            <a:spAutoFit/>
          </a:bodyPr>
          <a:lstStyle/>
          <a:p>
            <a:r>
              <a:rPr lang="en-US" sz="1300" b="1" dirty="0">
                <a:solidFill>
                  <a:prstClr val="black"/>
                </a:solidFill>
                <a:latin typeface="Calibri" panose="020F0502020204030204"/>
                <a:ea typeface="ＭＳ Ｐゴシック" charset="0"/>
              </a:rPr>
              <a:t>Without 1 RMM/year</a:t>
            </a:r>
          </a:p>
        </p:txBody>
      </p:sp>
      <p:pic>
        <p:nvPicPr>
          <p:cNvPr id="12" name="Picture 11">
            <a:extLst>
              <a:ext uri="{FF2B5EF4-FFF2-40B4-BE49-F238E27FC236}">
                <a16:creationId xmlns:a16="http://schemas.microsoft.com/office/drawing/2014/main" id="{D320B637-67D7-443B-A0C8-4DEB1610A93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101840" y="2305358"/>
            <a:ext cx="1737360" cy="666442"/>
          </a:xfrm>
          <a:prstGeom prst="rect">
            <a:avLst/>
          </a:prstGeom>
        </p:spPr>
      </p:pic>
    </p:spTree>
    <p:extLst>
      <p:ext uri="{BB962C8B-B14F-4D97-AF65-F5344CB8AC3E}">
        <p14:creationId xmlns:p14="http://schemas.microsoft.com/office/powerpoint/2010/main" val="122040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idx="4294967295"/>
          </p:nvPr>
        </p:nvSpPr>
        <p:spPr>
          <a:xfrm>
            <a:off x="685800" y="2130425"/>
            <a:ext cx="7772400" cy="1470025"/>
          </a:xfrm>
        </p:spPr>
        <p:txBody>
          <a:bodyPr/>
          <a:lstStyle/>
          <a:p>
            <a:r>
              <a:rPr lang="en-US" sz="4400" dirty="0"/>
              <a:t>Questions</a:t>
            </a:r>
            <a:br>
              <a:rPr lang="en-US" sz="4400" dirty="0"/>
            </a:br>
            <a:r>
              <a:rPr lang="en-US" sz="4400" dirty="0"/>
              <a:t>&amp;</a:t>
            </a:r>
            <a:br>
              <a:rPr lang="en-US" sz="4400" dirty="0"/>
            </a:br>
            <a:r>
              <a:rPr lang="en-US" sz="4400" dirty="0"/>
              <a:t>Backup Slides</a:t>
            </a:r>
          </a:p>
        </p:txBody>
      </p:sp>
      <p:sp>
        <p:nvSpPr>
          <p:cNvPr id="3" name="Date Placeholder 2"/>
          <p:cNvSpPr>
            <a:spLocks noGrp="1"/>
          </p:cNvSpPr>
          <p:nvPr>
            <p:ph type="dt" sz="half" idx="11"/>
          </p:nvPr>
        </p:nvSpPr>
        <p:spPr/>
        <p:txBody>
          <a:bodyPr/>
          <a:lstStyle/>
          <a:p>
            <a:r>
              <a:rPr lang="en-US"/>
              <a:t>2/16/2022 </a:t>
            </a:r>
          </a:p>
        </p:txBody>
      </p:sp>
    </p:spTree>
    <p:extLst>
      <p:ext uri="{BB962C8B-B14F-4D97-AF65-F5344CB8AC3E}">
        <p14:creationId xmlns:p14="http://schemas.microsoft.com/office/powerpoint/2010/main" val="385222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388EE6D-FCFB-4CF0-B12E-C5EB9667C9DB}"/>
              </a:ext>
            </a:extLst>
          </p:cNvPr>
          <p:cNvSpPr>
            <a:spLocks noGrp="1"/>
          </p:cNvSpPr>
          <p:nvPr>
            <p:ph type="dt" sz="half" idx="11"/>
          </p:nvPr>
        </p:nvSpPr>
        <p:spPr/>
        <p:txBody>
          <a:bodyPr/>
          <a:lstStyle/>
          <a:p>
            <a:pPr>
              <a:defRPr/>
            </a:pPr>
            <a:r>
              <a:rPr lang="en-US"/>
              <a:t>2/16/2022 </a:t>
            </a:r>
            <a:endParaRPr lang="en-US" dirty="0"/>
          </a:p>
        </p:txBody>
      </p:sp>
      <p:pic>
        <p:nvPicPr>
          <p:cNvPr id="6" name="Picture 5">
            <a:extLst>
              <a:ext uri="{FF2B5EF4-FFF2-40B4-BE49-F238E27FC236}">
                <a16:creationId xmlns:a16="http://schemas.microsoft.com/office/drawing/2014/main" id="{9A48FCA0-AA61-4795-95AB-636226D27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520" y="1447797"/>
            <a:ext cx="8412480" cy="4890978"/>
          </a:xfrm>
          <a:prstGeom prst="rect">
            <a:avLst/>
          </a:prstGeom>
        </p:spPr>
      </p:pic>
      <p:sp>
        <p:nvSpPr>
          <p:cNvPr id="7" name="TextBox 6">
            <a:extLst>
              <a:ext uri="{FF2B5EF4-FFF2-40B4-BE49-F238E27FC236}">
                <a16:creationId xmlns:a16="http://schemas.microsoft.com/office/drawing/2014/main" id="{7A8C353B-4BBC-4114-9AB7-2AA545008CF5}"/>
              </a:ext>
            </a:extLst>
          </p:cNvPr>
          <p:cNvSpPr txBox="1"/>
          <p:nvPr/>
        </p:nvSpPr>
        <p:spPr>
          <a:xfrm>
            <a:off x="1143000" y="5037642"/>
            <a:ext cx="3840480" cy="775597"/>
          </a:xfrm>
          <a:prstGeom prst="rect">
            <a:avLst/>
          </a:prstGeom>
          <a:solidFill>
            <a:schemeClr val="bg1"/>
          </a:solidFill>
          <a:ln>
            <a:noFill/>
          </a:ln>
        </p:spPr>
        <p:txBody>
          <a:bodyPr wrap="square" lIns="18288" tIns="18288" rIns="18288" bIns="18288" rtlCol="0" anchor="ctr">
            <a:spAutoFit/>
          </a:bodyPr>
          <a:lstStyle/>
          <a:p>
            <a:r>
              <a:rPr lang="en-US" sz="2400" b="1" dirty="0">
                <a:latin typeface="+mj-lt"/>
              </a:rPr>
              <a:t>Jan 2022 "Free-Drift Exit" </a:t>
            </a:r>
          </a:p>
          <a:p>
            <a:r>
              <a:rPr lang="en-US" sz="2400" b="1" dirty="0">
                <a:latin typeface="+mj-lt"/>
              </a:rPr>
              <a:t>Jun 2024 PLMs, C</a:t>
            </a:r>
            <a:r>
              <a:rPr lang="en-US" sz="2400" b="1" baseline="-25000" dirty="0">
                <a:latin typeface="+mj-lt"/>
              </a:rPr>
              <a:t>d</a:t>
            </a:r>
            <a:r>
              <a:rPr lang="en-US" sz="2400" b="1" dirty="0">
                <a:latin typeface="+mj-lt"/>
              </a:rPr>
              <a:t> = 2.1</a:t>
            </a:r>
          </a:p>
        </p:txBody>
      </p:sp>
      <p:sp>
        <p:nvSpPr>
          <p:cNvPr id="8" name="TextBox 7">
            <a:extLst>
              <a:ext uri="{FF2B5EF4-FFF2-40B4-BE49-F238E27FC236}">
                <a16:creationId xmlns:a16="http://schemas.microsoft.com/office/drawing/2014/main" id="{2E5E65B2-881A-4ADD-A01D-4574B21FDA78}"/>
              </a:ext>
            </a:extLst>
          </p:cNvPr>
          <p:cNvSpPr txBox="1"/>
          <p:nvPr/>
        </p:nvSpPr>
        <p:spPr>
          <a:xfrm>
            <a:off x="2590800" y="6352401"/>
            <a:ext cx="3931920" cy="276999"/>
          </a:xfrm>
          <a:prstGeom prst="rect">
            <a:avLst/>
          </a:prstGeom>
          <a:noFill/>
        </p:spPr>
        <p:txBody>
          <a:bodyPr wrap="square" rtlCol="0">
            <a:spAutoFit/>
          </a:bodyPr>
          <a:lstStyle/>
          <a:p>
            <a:r>
              <a:rPr lang="en-US" sz="1200" dirty="0"/>
              <a:t>Credit:FDS-Free-Exit-Analysis-Update-v6-9Nov21 </a:t>
            </a:r>
          </a:p>
        </p:txBody>
      </p:sp>
      <p:sp>
        <p:nvSpPr>
          <p:cNvPr id="9" name="Title 1">
            <a:extLst>
              <a:ext uri="{FF2B5EF4-FFF2-40B4-BE49-F238E27FC236}">
                <a16:creationId xmlns:a16="http://schemas.microsoft.com/office/drawing/2014/main" id="{BB25D208-5888-475C-877A-E8BEF437C88B}"/>
              </a:ext>
            </a:extLst>
          </p:cNvPr>
          <p:cNvSpPr txBox="1">
            <a:spLocks/>
          </p:cNvSpPr>
          <p:nvPr/>
        </p:nvSpPr>
        <p:spPr>
          <a:xfrm>
            <a:off x="1447800" y="152400"/>
            <a:ext cx="6248400" cy="1219200"/>
          </a:xfrm>
          <a:prstGeom prst="rect">
            <a:avLst/>
          </a:prstGeom>
        </p:spPr>
        <p:txBody>
          <a:bodyPr anchor="ctr" anchorCtr="1"/>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t>January 2022 Free-Drift Exit</a:t>
            </a:r>
            <a:br>
              <a:rPr lang="en-US" kern="0" dirty="0"/>
            </a:br>
            <a:r>
              <a:rPr lang="en-US" sz="2000" kern="0" dirty="0"/>
              <a:t>June 4</a:t>
            </a:r>
            <a:r>
              <a:rPr lang="en-US" sz="2000" kern="0" baseline="30000" dirty="0"/>
              <a:t>th</a:t>
            </a:r>
            <a:r>
              <a:rPr lang="en-US" sz="2000" kern="0" dirty="0"/>
              <a:t> – July 12</a:t>
            </a:r>
            <a:r>
              <a:rPr lang="en-US" sz="2000" kern="0" baseline="30000" dirty="0"/>
              <a:t>th</a:t>
            </a:r>
            <a:r>
              <a:rPr lang="en-US" sz="2000" kern="0" dirty="0"/>
              <a:t>,  2024 PLMs </a:t>
            </a:r>
            <a:br>
              <a:rPr lang="en-US" sz="2000" kern="0" dirty="0"/>
            </a:br>
            <a:r>
              <a:rPr lang="en-US" sz="2000" kern="0" dirty="0">
                <a:solidFill>
                  <a:schemeClr val="tx1"/>
                </a:solidFill>
              </a:rPr>
              <a:t>Passivate/Decommission August 2026</a:t>
            </a:r>
          </a:p>
        </p:txBody>
      </p:sp>
      <p:cxnSp>
        <p:nvCxnSpPr>
          <p:cNvPr id="10" name="Straight Connector 9">
            <a:extLst>
              <a:ext uri="{FF2B5EF4-FFF2-40B4-BE49-F238E27FC236}">
                <a16:creationId xmlns:a16="http://schemas.microsoft.com/office/drawing/2014/main" id="{F73AF573-2347-4D85-B337-F1149FCB743B}"/>
              </a:ext>
            </a:extLst>
          </p:cNvPr>
          <p:cNvCxnSpPr/>
          <p:nvPr/>
        </p:nvCxnSpPr>
        <p:spPr bwMode="auto">
          <a:xfrm>
            <a:off x="1108788" y="1428690"/>
            <a:ext cx="0" cy="457200"/>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648D891D-73FE-45D0-8C6D-AA6E9A7EB471}"/>
              </a:ext>
            </a:extLst>
          </p:cNvPr>
          <p:cNvCxnSpPr>
            <a:cxnSpLocks/>
          </p:cNvCxnSpPr>
          <p:nvPr/>
        </p:nvCxnSpPr>
        <p:spPr bwMode="auto">
          <a:xfrm flipH="1">
            <a:off x="1142999" y="1520130"/>
            <a:ext cx="1097280" cy="0"/>
          </a:xfrm>
          <a:prstGeom prst="straightConnector1">
            <a:avLst/>
          </a:prstGeom>
          <a:solidFill>
            <a:schemeClr val="accent1"/>
          </a:solidFill>
          <a:ln w="6350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0252C795-68E6-494C-AEBB-9551E06B3BDD}"/>
              </a:ext>
            </a:extLst>
          </p:cNvPr>
          <p:cNvSpPr txBox="1"/>
          <p:nvPr/>
        </p:nvSpPr>
        <p:spPr>
          <a:xfrm>
            <a:off x="2240279" y="1382970"/>
            <a:ext cx="4206240" cy="274320"/>
          </a:xfrm>
          <a:prstGeom prst="rect">
            <a:avLst/>
          </a:prstGeom>
          <a:noFill/>
        </p:spPr>
        <p:txBody>
          <a:bodyPr wrap="square" lIns="45720" rIns="45720" rtlCol="0" anchor="ctr" anchorCtr="1">
            <a:spAutoFit/>
          </a:bodyPr>
          <a:lstStyle/>
          <a:p>
            <a:pPr algn="ctr"/>
            <a:r>
              <a:rPr lang="en-US" sz="2000" b="1" dirty="0">
                <a:latin typeface="+mn-lt"/>
              </a:rPr>
              <a:t>Schatten Solar Flux Model (SFM)</a:t>
            </a:r>
          </a:p>
        </p:txBody>
      </p:sp>
      <p:sp>
        <p:nvSpPr>
          <p:cNvPr id="13" name="TextBox 12">
            <a:extLst>
              <a:ext uri="{FF2B5EF4-FFF2-40B4-BE49-F238E27FC236}">
                <a16:creationId xmlns:a16="http://schemas.microsoft.com/office/drawing/2014/main" id="{E5A9C912-F0CC-4B4B-9EB5-C929661FE377}"/>
              </a:ext>
            </a:extLst>
          </p:cNvPr>
          <p:cNvSpPr txBox="1"/>
          <p:nvPr/>
        </p:nvSpPr>
        <p:spPr>
          <a:xfrm>
            <a:off x="8199119" y="1541454"/>
            <a:ext cx="731520" cy="707886"/>
          </a:xfrm>
          <a:prstGeom prst="rect">
            <a:avLst/>
          </a:prstGeom>
          <a:noFill/>
        </p:spPr>
        <p:txBody>
          <a:bodyPr wrap="square" rtlCol="0">
            <a:spAutoFit/>
          </a:bodyPr>
          <a:lstStyle/>
          <a:p>
            <a:pPr algn="ctr"/>
            <a:r>
              <a:rPr lang="en-US" sz="2000" b="1" dirty="0">
                <a:latin typeface="+mn-lt"/>
              </a:rPr>
              <a:t>DAS </a:t>
            </a:r>
          </a:p>
          <a:p>
            <a:pPr algn="ctr"/>
            <a:r>
              <a:rPr lang="en-US" sz="2000" b="1" dirty="0">
                <a:latin typeface="+mn-lt"/>
              </a:rPr>
              <a:t>SFM</a:t>
            </a:r>
          </a:p>
        </p:txBody>
      </p:sp>
      <p:cxnSp>
        <p:nvCxnSpPr>
          <p:cNvPr id="14" name="Straight Connector 13">
            <a:extLst>
              <a:ext uri="{FF2B5EF4-FFF2-40B4-BE49-F238E27FC236}">
                <a16:creationId xmlns:a16="http://schemas.microsoft.com/office/drawing/2014/main" id="{3B8DA581-317F-4309-B2D8-2C4D30E8878F}"/>
              </a:ext>
            </a:extLst>
          </p:cNvPr>
          <p:cNvCxnSpPr/>
          <p:nvPr/>
        </p:nvCxnSpPr>
        <p:spPr bwMode="auto">
          <a:xfrm>
            <a:off x="7696200" y="1371600"/>
            <a:ext cx="0" cy="274320"/>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B71E456C-DE2F-4DBE-9890-1EDF0C8EB322}"/>
              </a:ext>
            </a:extLst>
          </p:cNvPr>
          <p:cNvCxnSpPr/>
          <p:nvPr/>
        </p:nvCxnSpPr>
        <p:spPr bwMode="auto">
          <a:xfrm>
            <a:off x="6446519" y="1510994"/>
            <a:ext cx="1143000" cy="0"/>
          </a:xfrm>
          <a:prstGeom prst="straightConnector1">
            <a:avLst/>
          </a:prstGeom>
          <a:solidFill>
            <a:schemeClr val="accent1"/>
          </a:solidFill>
          <a:ln w="63500"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C9E0F18-6C8B-4E48-AC67-5470B619A038}"/>
              </a:ext>
            </a:extLst>
          </p:cNvPr>
          <p:cNvCxnSpPr/>
          <p:nvPr/>
        </p:nvCxnSpPr>
        <p:spPr bwMode="auto">
          <a:xfrm>
            <a:off x="7696200" y="1522346"/>
            <a:ext cx="1143000" cy="0"/>
          </a:xfrm>
          <a:prstGeom prst="straightConnector1">
            <a:avLst/>
          </a:prstGeom>
          <a:solidFill>
            <a:schemeClr val="accent1"/>
          </a:solidFill>
          <a:ln w="63500" cap="flat" cmpd="sng" algn="ctr">
            <a:solidFill>
              <a:schemeClr val="tx1"/>
            </a:solidFill>
            <a:prstDash val="solid"/>
            <a:round/>
            <a:headEnd type="triangle" w="med" len="med"/>
            <a:tailEnd type="triangle"/>
          </a:ln>
          <a:effectLst/>
        </p:spPr>
      </p:cxnSp>
    </p:spTree>
    <p:extLst>
      <p:ext uri="{BB962C8B-B14F-4D97-AF65-F5344CB8AC3E}">
        <p14:creationId xmlns:p14="http://schemas.microsoft.com/office/powerpoint/2010/main" val="327301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63707B4-250F-4171-AB6D-DF9F7F5BC071}"/>
              </a:ext>
            </a:extLst>
          </p:cNvPr>
          <p:cNvSpPr>
            <a:spLocks noGrp="1"/>
          </p:cNvSpPr>
          <p:nvPr>
            <p:ph type="dt" sz="half" idx="11"/>
          </p:nvPr>
        </p:nvSpPr>
        <p:spPr/>
        <p:txBody>
          <a:bodyPr/>
          <a:lstStyle/>
          <a:p>
            <a:pPr>
              <a:defRPr/>
            </a:pPr>
            <a:r>
              <a:rPr lang="en-US"/>
              <a:t>2/16/2022 </a:t>
            </a:r>
            <a:endParaRPr lang="en-US" dirty="0"/>
          </a:p>
        </p:txBody>
      </p:sp>
      <p:pic>
        <p:nvPicPr>
          <p:cNvPr id="4" name="Picture 3">
            <a:extLst>
              <a:ext uri="{FF2B5EF4-FFF2-40B4-BE49-F238E27FC236}">
                <a16:creationId xmlns:a16="http://schemas.microsoft.com/office/drawing/2014/main" id="{C1A3E7F9-0791-4C67-9C63-9DD2DB1D0F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 y="1391477"/>
            <a:ext cx="8686800" cy="4937760"/>
          </a:xfrm>
          <a:prstGeom prst="rect">
            <a:avLst/>
          </a:prstGeom>
        </p:spPr>
      </p:pic>
      <p:sp>
        <p:nvSpPr>
          <p:cNvPr id="5" name="TextBox 4">
            <a:extLst>
              <a:ext uri="{FF2B5EF4-FFF2-40B4-BE49-F238E27FC236}">
                <a16:creationId xmlns:a16="http://schemas.microsoft.com/office/drawing/2014/main" id="{4595648B-9FC6-47BC-8D39-6F9E3D508644}"/>
              </a:ext>
            </a:extLst>
          </p:cNvPr>
          <p:cNvSpPr txBox="1"/>
          <p:nvPr/>
        </p:nvSpPr>
        <p:spPr>
          <a:xfrm>
            <a:off x="1524000" y="1981200"/>
            <a:ext cx="3353842" cy="1600438"/>
          </a:xfrm>
          <a:prstGeom prst="rect">
            <a:avLst/>
          </a:prstGeom>
          <a:solidFill>
            <a:schemeClr val="bg1"/>
          </a:solidFill>
          <a:ln>
            <a:solidFill>
              <a:schemeClr val="tx1"/>
            </a:solidFill>
          </a:ln>
        </p:spPr>
        <p:txBody>
          <a:bodyPr wrap="square" rtlCol="0" anchor="ctr">
            <a:spAutoFit/>
          </a:bodyPr>
          <a:lstStyle/>
          <a:p>
            <a:r>
              <a:rPr lang="en-US" sz="1400" dirty="0">
                <a:solidFill>
                  <a:srgbClr val="0000FF"/>
                </a:solidFill>
                <a:latin typeface="+mn-lt"/>
                <a:cs typeface="Arial" panose="020B0604020202020204" pitchFamily="34" charset="0"/>
              </a:rPr>
              <a:t>Since PLMs are delayed until June 2024 in this case, Aqua’s orbit will remain frozen for the first ~2.5 years of the extended science mission.</a:t>
            </a:r>
            <a:r>
              <a:rPr lang="en-US" sz="1400" dirty="0">
                <a:latin typeface="+mn-lt"/>
                <a:cs typeface="Arial" panose="020B0604020202020204" pitchFamily="34" charset="0"/>
              </a:rPr>
              <a:t> During the remainder of the extended mission Aqua’s orbit will be more elliptical, as indicated by the large ECC variations.</a:t>
            </a:r>
          </a:p>
        </p:txBody>
      </p:sp>
      <p:sp>
        <p:nvSpPr>
          <p:cNvPr id="6" name="Title 1">
            <a:extLst>
              <a:ext uri="{FF2B5EF4-FFF2-40B4-BE49-F238E27FC236}">
                <a16:creationId xmlns:a16="http://schemas.microsoft.com/office/drawing/2014/main" id="{9267FCF8-B72D-4B25-B265-470BEA6C9A66}"/>
              </a:ext>
            </a:extLst>
          </p:cNvPr>
          <p:cNvSpPr txBox="1">
            <a:spLocks/>
          </p:cNvSpPr>
          <p:nvPr/>
        </p:nvSpPr>
        <p:spPr>
          <a:xfrm>
            <a:off x="1524000" y="215206"/>
            <a:ext cx="6096000" cy="1080194"/>
          </a:xfrm>
          <a:prstGeom prst="rect">
            <a:avLst/>
          </a:prstGeom>
        </p:spPr>
        <p:txBody>
          <a:bodyPr anchor="ctr" anchorCtr="1"/>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t>Eccentricity (ECC)</a:t>
            </a:r>
            <a:br>
              <a:rPr lang="en-US" kern="0" dirty="0"/>
            </a:br>
            <a:r>
              <a:rPr lang="en-US" sz="2000" kern="0" dirty="0"/>
              <a:t>Free-Drift, Drag-Down Exit with Cd = 2.1 </a:t>
            </a:r>
            <a:br>
              <a:rPr lang="en-US" sz="2000" kern="0" dirty="0"/>
            </a:br>
            <a:r>
              <a:rPr lang="en-US" sz="2000" kern="0" dirty="0"/>
              <a:t>June-July 2024 PLMs</a:t>
            </a:r>
          </a:p>
        </p:txBody>
      </p:sp>
      <p:sp>
        <p:nvSpPr>
          <p:cNvPr id="7" name="TextBox 6">
            <a:extLst>
              <a:ext uri="{FF2B5EF4-FFF2-40B4-BE49-F238E27FC236}">
                <a16:creationId xmlns:a16="http://schemas.microsoft.com/office/drawing/2014/main" id="{AB65DCFC-8905-439E-8B3E-623EDFF035A1}"/>
              </a:ext>
            </a:extLst>
          </p:cNvPr>
          <p:cNvSpPr txBox="1"/>
          <p:nvPr/>
        </p:nvSpPr>
        <p:spPr>
          <a:xfrm>
            <a:off x="2590800" y="6352401"/>
            <a:ext cx="3931920" cy="276999"/>
          </a:xfrm>
          <a:prstGeom prst="rect">
            <a:avLst/>
          </a:prstGeom>
          <a:noFill/>
        </p:spPr>
        <p:txBody>
          <a:bodyPr wrap="square" rtlCol="0">
            <a:spAutoFit/>
          </a:bodyPr>
          <a:lstStyle/>
          <a:p>
            <a:r>
              <a:rPr lang="en-US" sz="1200" dirty="0"/>
              <a:t>Credit:FDS-Free-Exit-Analysis-Update-v6-9Nov21 </a:t>
            </a:r>
          </a:p>
        </p:txBody>
      </p:sp>
    </p:spTree>
    <p:extLst>
      <p:ext uri="{BB962C8B-B14F-4D97-AF65-F5344CB8AC3E}">
        <p14:creationId xmlns:p14="http://schemas.microsoft.com/office/powerpoint/2010/main" val="338627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CE59B99-9CFB-4461-929D-C730DCA95928}"/>
              </a:ext>
            </a:extLst>
          </p:cNvPr>
          <p:cNvSpPr>
            <a:spLocks noGrp="1"/>
          </p:cNvSpPr>
          <p:nvPr>
            <p:ph type="dt" sz="half" idx="11"/>
          </p:nvPr>
        </p:nvSpPr>
        <p:spPr/>
        <p:txBody>
          <a:bodyPr/>
          <a:lstStyle/>
          <a:p>
            <a:pPr>
              <a:defRPr/>
            </a:pPr>
            <a:r>
              <a:rPr lang="en-US"/>
              <a:t>2/16/2022 </a:t>
            </a:r>
            <a:endParaRPr lang="en-US" dirty="0"/>
          </a:p>
        </p:txBody>
      </p:sp>
      <p:pic>
        <p:nvPicPr>
          <p:cNvPr id="4" name="Picture 3">
            <a:extLst>
              <a:ext uri="{FF2B5EF4-FFF2-40B4-BE49-F238E27FC236}">
                <a16:creationId xmlns:a16="http://schemas.microsoft.com/office/drawing/2014/main" id="{137E1093-0E55-47A4-A0BB-63F4FA82F4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440" y="1447800"/>
            <a:ext cx="8138160" cy="4972270"/>
          </a:xfrm>
          <a:prstGeom prst="rect">
            <a:avLst/>
          </a:prstGeom>
        </p:spPr>
      </p:pic>
      <p:sp>
        <p:nvSpPr>
          <p:cNvPr id="5" name="Title 1">
            <a:extLst>
              <a:ext uri="{FF2B5EF4-FFF2-40B4-BE49-F238E27FC236}">
                <a16:creationId xmlns:a16="http://schemas.microsoft.com/office/drawing/2014/main" id="{F8914947-01D3-4F88-BB6F-2BEF7B404435}"/>
              </a:ext>
            </a:extLst>
          </p:cNvPr>
          <p:cNvSpPr txBox="1">
            <a:spLocks/>
          </p:cNvSpPr>
          <p:nvPr/>
        </p:nvSpPr>
        <p:spPr>
          <a:xfrm>
            <a:off x="1524000" y="228600"/>
            <a:ext cx="6096000" cy="1143000"/>
          </a:xfrm>
          <a:prstGeom prst="rect">
            <a:avLst/>
          </a:prstGeom>
        </p:spPr>
        <p:txBody>
          <a:bodyPr anchor="ctr" anchorCtr="1"/>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t>Argument of Perigee (AoP)</a:t>
            </a:r>
            <a:br>
              <a:rPr lang="en-US" kern="0" dirty="0"/>
            </a:br>
            <a:r>
              <a:rPr lang="en-US" sz="2000" kern="0" dirty="0"/>
              <a:t>Free-Drift, Drag-Down Exit with Cd = 2.1 </a:t>
            </a:r>
            <a:br>
              <a:rPr lang="en-US" sz="2000" kern="0" dirty="0"/>
            </a:br>
            <a:r>
              <a:rPr lang="en-US" sz="2000" kern="0" dirty="0"/>
              <a:t>June-July 2024 PLMs</a:t>
            </a:r>
          </a:p>
        </p:txBody>
      </p:sp>
      <p:sp>
        <p:nvSpPr>
          <p:cNvPr id="6" name="TextBox 5">
            <a:extLst>
              <a:ext uri="{FF2B5EF4-FFF2-40B4-BE49-F238E27FC236}">
                <a16:creationId xmlns:a16="http://schemas.microsoft.com/office/drawing/2014/main" id="{E93E6817-5763-4263-9328-870604D25444}"/>
              </a:ext>
            </a:extLst>
          </p:cNvPr>
          <p:cNvSpPr txBox="1"/>
          <p:nvPr/>
        </p:nvSpPr>
        <p:spPr>
          <a:xfrm>
            <a:off x="1371600" y="2146518"/>
            <a:ext cx="3276600" cy="1815882"/>
          </a:xfrm>
          <a:prstGeom prst="rect">
            <a:avLst/>
          </a:prstGeom>
          <a:solidFill>
            <a:schemeClr val="bg1"/>
          </a:solidFill>
          <a:ln>
            <a:solidFill>
              <a:schemeClr val="tx1"/>
            </a:solidFill>
          </a:ln>
        </p:spPr>
        <p:txBody>
          <a:bodyPr wrap="square" rtlCol="0" anchor="ctr">
            <a:spAutoFit/>
          </a:bodyPr>
          <a:lstStyle/>
          <a:p>
            <a:r>
              <a:rPr lang="en-US" sz="1400" dirty="0">
                <a:solidFill>
                  <a:srgbClr val="0000FF"/>
                </a:solidFill>
                <a:latin typeface="+mj-lt"/>
                <a:cs typeface="Arial" panose="020B0604020202020204" pitchFamily="34" charset="0"/>
              </a:rPr>
              <a:t>Since PLMs are delayed until June 2024 in this case, Aqua’s orbit will remain frozen for the first ~2.5 </a:t>
            </a:r>
            <a:r>
              <a:rPr lang="en-US" sz="1400" dirty="0">
                <a:solidFill>
                  <a:srgbClr val="0000FF"/>
                </a:solidFill>
                <a:latin typeface="Arial" panose="020B0604020202020204" pitchFamily="34" charset="0"/>
                <a:cs typeface="Arial" panose="020B0604020202020204" pitchFamily="34" charset="0"/>
              </a:rPr>
              <a:t>years</a:t>
            </a:r>
            <a:r>
              <a:rPr lang="en-US" sz="1400" dirty="0">
                <a:solidFill>
                  <a:srgbClr val="0000FF"/>
                </a:solidFill>
                <a:latin typeface="+mj-lt"/>
                <a:cs typeface="Arial" panose="020B0604020202020204" pitchFamily="34" charset="0"/>
              </a:rPr>
              <a:t> of </a:t>
            </a:r>
            <a:r>
              <a:rPr lang="en-US" sz="1400" dirty="0">
                <a:solidFill>
                  <a:srgbClr val="0000FF"/>
                </a:solidFill>
                <a:latin typeface="+mn-lt"/>
                <a:cs typeface="Arial" panose="020B0604020202020204" pitchFamily="34" charset="0"/>
              </a:rPr>
              <a:t>the</a:t>
            </a:r>
            <a:r>
              <a:rPr lang="en-US" sz="1400" dirty="0">
                <a:solidFill>
                  <a:srgbClr val="0000FF"/>
                </a:solidFill>
                <a:latin typeface="+mj-lt"/>
                <a:cs typeface="Arial" panose="020B0604020202020204" pitchFamily="34" charset="0"/>
              </a:rPr>
              <a:t> extended science mission</a:t>
            </a:r>
            <a:r>
              <a:rPr lang="en-US" sz="1400" dirty="0">
                <a:latin typeface="+mj-lt"/>
                <a:cs typeface="Arial" panose="020B0604020202020204" pitchFamily="34" charset="0"/>
              </a:rPr>
              <a:t>. During the remainder of the extended mission, Aqua’s orbit will no longer be frozen, as indicated by the AoP drifting a complete 360-degrees.</a:t>
            </a:r>
          </a:p>
        </p:txBody>
      </p:sp>
      <p:sp>
        <p:nvSpPr>
          <p:cNvPr id="7" name="TextBox 6">
            <a:extLst>
              <a:ext uri="{FF2B5EF4-FFF2-40B4-BE49-F238E27FC236}">
                <a16:creationId xmlns:a16="http://schemas.microsoft.com/office/drawing/2014/main" id="{6710C664-F23B-4947-A6DF-517FC6324C18}"/>
              </a:ext>
            </a:extLst>
          </p:cNvPr>
          <p:cNvSpPr txBox="1"/>
          <p:nvPr/>
        </p:nvSpPr>
        <p:spPr>
          <a:xfrm>
            <a:off x="2590800" y="6352401"/>
            <a:ext cx="3931920" cy="276999"/>
          </a:xfrm>
          <a:prstGeom prst="rect">
            <a:avLst/>
          </a:prstGeom>
          <a:noFill/>
        </p:spPr>
        <p:txBody>
          <a:bodyPr wrap="square" rtlCol="0">
            <a:spAutoFit/>
          </a:bodyPr>
          <a:lstStyle/>
          <a:p>
            <a:r>
              <a:rPr lang="en-US" sz="1200" dirty="0"/>
              <a:t>Credit:FDS-Free-Exit-Analysis-Update-v6-9Nov21 </a:t>
            </a:r>
          </a:p>
        </p:txBody>
      </p:sp>
    </p:spTree>
    <p:extLst>
      <p:ext uri="{BB962C8B-B14F-4D97-AF65-F5344CB8AC3E}">
        <p14:creationId xmlns:p14="http://schemas.microsoft.com/office/powerpoint/2010/main" val="269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4"/>
          <p:cNvSpPr>
            <a:spLocks noGrp="1"/>
          </p:cNvSpPr>
          <p:nvPr>
            <p:ph type="dt" sz="quarter" idx="11"/>
          </p:nvPr>
        </p:nvSpPr>
        <p:spPr>
          <a:noFill/>
        </p:spPr>
        <p:txBody>
          <a:bodyPr/>
          <a:lstStyle/>
          <a:p>
            <a:r>
              <a:rPr lang="en-US">
                <a:latin typeface="Times" pitchFamily="18" charset="0"/>
              </a:rPr>
              <a:t>2/16/2022 </a:t>
            </a:r>
          </a:p>
        </p:txBody>
      </p:sp>
      <p:sp>
        <p:nvSpPr>
          <p:cNvPr id="3076" name="Rectangle 2"/>
          <p:cNvSpPr>
            <a:spLocks noGrp="1" noChangeArrowheads="1"/>
          </p:cNvSpPr>
          <p:nvPr>
            <p:ph type="title"/>
          </p:nvPr>
        </p:nvSpPr>
        <p:spPr/>
        <p:txBody>
          <a:bodyPr/>
          <a:lstStyle/>
          <a:p>
            <a:r>
              <a:rPr lang="en-US" sz="3200" dirty="0"/>
              <a:t>Topics</a:t>
            </a:r>
          </a:p>
        </p:txBody>
      </p:sp>
      <p:sp>
        <p:nvSpPr>
          <p:cNvPr id="3077" name="Rectangle 3"/>
          <p:cNvSpPr>
            <a:spLocks noGrp="1" noChangeArrowheads="1"/>
          </p:cNvSpPr>
          <p:nvPr>
            <p:ph type="body" idx="1"/>
          </p:nvPr>
        </p:nvSpPr>
        <p:spPr>
          <a:xfrm>
            <a:off x="304800" y="1422679"/>
            <a:ext cx="8610600" cy="4857964"/>
          </a:xfrm>
          <a:noFill/>
        </p:spPr>
        <p:txBody>
          <a:bodyPr/>
          <a:lstStyle/>
          <a:p>
            <a:r>
              <a:rPr lang="en-US" sz="2400" dirty="0"/>
              <a:t>Mission Summary</a:t>
            </a:r>
          </a:p>
          <a:p>
            <a:r>
              <a:rPr lang="en-US" sz="2400" dirty="0"/>
              <a:t>Spacecraft Subsystem Summaries</a:t>
            </a:r>
          </a:p>
          <a:p>
            <a:r>
              <a:rPr lang="en-US" sz="2400" dirty="0"/>
              <a:t>Propellant Usage</a:t>
            </a:r>
          </a:p>
          <a:p>
            <a:pPr>
              <a:lnSpc>
                <a:spcPct val="90000"/>
              </a:lnSpc>
            </a:pPr>
            <a:r>
              <a:rPr lang="en-US" sz="2400" dirty="0"/>
              <a:t>Orbit Predictions  </a:t>
            </a:r>
          </a:p>
          <a:p>
            <a:pPr>
              <a:lnSpc>
                <a:spcPct val="90000"/>
              </a:lnSpc>
            </a:pPr>
            <a:r>
              <a:rPr lang="en-US" sz="2400" dirty="0"/>
              <a:t>End-of-Mission Plan</a:t>
            </a:r>
          </a:p>
          <a:p>
            <a:pPr>
              <a:lnSpc>
                <a:spcPct val="90000"/>
              </a:lnSpc>
            </a:pPr>
            <a:r>
              <a:rPr lang="en-US" sz="2400" dirty="0"/>
              <a:t>Extended Mission Timeline</a:t>
            </a:r>
          </a:p>
          <a:p>
            <a:pPr>
              <a:lnSpc>
                <a:spcPct val="90000"/>
              </a:lnSpc>
            </a:pPr>
            <a:r>
              <a:rPr lang="en-US" sz="2400" dirty="0"/>
              <a:t>Orbital Lifetime Estimate</a:t>
            </a:r>
          </a:p>
          <a:p>
            <a:pPr>
              <a:lnSpc>
                <a:spcPct val="90000"/>
              </a:lnSpc>
            </a:pPr>
            <a:r>
              <a:rPr lang="en-US" sz="2400" dirty="0"/>
              <a:t>Questions</a:t>
            </a:r>
          </a:p>
          <a:p>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429" y="1371599"/>
            <a:ext cx="8730229" cy="5011346"/>
          </a:xfrm>
          <a:prstGeom prst="rect">
            <a:avLst/>
          </a:prstGeom>
        </p:spPr>
      </p:pic>
      <p:sp>
        <p:nvSpPr>
          <p:cNvPr id="2" name="Title 1"/>
          <p:cNvSpPr>
            <a:spLocks noGrp="1"/>
          </p:cNvSpPr>
          <p:nvPr>
            <p:ph type="title"/>
          </p:nvPr>
        </p:nvSpPr>
        <p:spPr>
          <a:xfrm>
            <a:off x="1984374" y="225425"/>
            <a:ext cx="5330825" cy="1066800"/>
          </a:xfrm>
        </p:spPr>
        <p:txBody>
          <a:bodyPr/>
          <a:lstStyle/>
          <a:p>
            <a:r>
              <a:rPr lang="en-US" dirty="0"/>
              <a:t>Aqua </a:t>
            </a:r>
            <a:r>
              <a:rPr lang="en-US" dirty="0">
                <a:solidFill>
                  <a:srgbClr val="000066"/>
                </a:solidFill>
              </a:rPr>
              <a:t>Definitive</a:t>
            </a:r>
            <a:r>
              <a:rPr lang="en-US" dirty="0"/>
              <a:t> and </a:t>
            </a:r>
            <a:r>
              <a:rPr lang="en-US" dirty="0">
                <a:solidFill>
                  <a:srgbClr val="ED7D31"/>
                </a:solidFill>
              </a:rPr>
              <a:t>Predictive</a:t>
            </a:r>
            <a:r>
              <a:rPr lang="en-US" dirty="0"/>
              <a:t> MLT </a:t>
            </a:r>
            <a:r>
              <a:rPr lang="en-US" sz="1600" dirty="0"/>
              <a:t>@ Ascending Node</a:t>
            </a:r>
            <a:br>
              <a:rPr lang="en-US" dirty="0">
                <a:latin typeface="Arial" charset="0"/>
              </a:rPr>
            </a:br>
            <a:r>
              <a:rPr lang="en-US" sz="1800" dirty="0">
                <a:solidFill>
                  <a:schemeClr val="tx1"/>
                </a:solidFill>
              </a:rPr>
              <a:t> (Updated October 2021)</a:t>
            </a:r>
            <a:endParaRPr lang="en-US" dirty="0">
              <a:solidFill>
                <a:schemeClr val="tx1"/>
              </a:solidFill>
            </a:endParaRPr>
          </a:p>
        </p:txBody>
      </p:sp>
      <p:sp>
        <p:nvSpPr>
          <p:cNvPr id="5" name="Date Placeholder 4"/>
          <p:cNvSpPr>
            <a:spLocks noGrp="1"/>
          </p:cNvSpPr>
          <p:nvPr>
            <p:ph type="dt" sz="half" idx="11"/>
          </p:nvPr>
        </p:nvSpPr>
        <p:spPr/>
        <p:txBody>
          <a:bodyPr/>
          <a:lstStyle/>
          <a:p>
            <a:pPr>
              <a:defRPr/>
            </a:pPr>
            <a:r>
              <a:rPr lang="en-US"/>
              <a:t>2/16/2022 </a:t>
            </a:r>
          </a:p>
        </p:txBody>
      </p:sp>
      <p:sp>
        <p:nvSpPr>
          <p:cNvPr id="7" name="TextBox 6"/>
          <p:cNvSpPr txBox="1"/>
          <p:nvPr/>
        </p:nvSpPr>
        <p:spPr>
          <a:xfrm>
            <a:off x="1143000" y="3886200"/>
            <a:ext cx="6400800" cy="30781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b="1" dirty="0">
                <a:solidFill>
                  <a:srgbClr val="000066"/>
                </a:solidFill>
                <a:latin typeface="+mn-lt"/>
              </a:rPr>
              <a:t>Definitive Data</a:t>
            </a:r>
          </a:p>
        </p:txBody>
      </p:sp>
      <p:sp>
        <p:nvSpPr>
          <p:cNvPr id="8" name="TextBox 7"/>
          <p:cNvSpPr txBox="1"/>
          <p:nvPr/>
        </p:nvSpPr>
        <p:spPr>
          <a:xfrm>
            <a:off x="4762500" y="3287524"/>
            <a:ext cx="3340751" cy="461665"/>
          </a:xfrm>
          <a:prstGeom prst="rect">
            <a:avLst/>
          </a:prstGeom>
          <a:solidFill>
            <a:schemeClr val="accent1">
              <a:lumMod val="20000"/>
              <a:lumOff val="80000"/>
            </a:schemeClr>
          </a:solidFill>
          <a:ln>
            <a:solidFill>
              <a:schemeClr val="tx1"/>
            </a:solidFill>
          </a:ln>
        </p:spPr>
        <p:txBody>
          <a:bodyPr wrap="square" rtlCol="0" anchor="ctr" anchorCtr="1">
            <a:spAutoFit/>
          </a:bodyPr>
          <a:lstStyle/>
          <a:p>
            <a:r>
              <a:rPr lang="en-US" sz="1200" b="1">
                <a:latin typeface="+mn-lt"/>
              </a:rPr>
              <a:t>The current target MLT range for Aqua is 13:35:45 +/- 45 sec</a:t>
            </a:r>
          </a:p>
        </p:txBody>
      </p:sp>
      <p:sp>
        <p:nvSpPr>
          <p:cNvPr id="9" name="TextBox 8"/>
          <p:cNvSpPr txBox="1"/>
          <p:nvPr/>
        </p:nvSpPr>
        <p:spPr>
          <a:xfrm>
            <a:off x="1676400" y="1895850"/>
            <a:ext cx="2514600" cy="461665"/>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a:latin typeface="+mn-lt"/>
              </a:rPr>
              <a:t>Mission Operations Range for Aqua MLT is 13:30 – 13:45</a:t>
            </a:r>
          </a:p>
        </p:txBody>
      </p:sp>
      <p:cxnSp>
        <p:nvCxnSpPr>
          <p:cNvPr id="10" name="Straight Arrow Connector 9"/>
          <p:cNvCxnSpPr/>
          <p:nvPr/>
        </p:nvCxnSpPr>
        <p:spPr bwMode="auto">
          <a:xfrm>
            <a:off x="1447800" y="2052168"/>
            <a:ext cx="0" cy="1716271"/>
          </a:xfrm>
          <a:prstGeom prst="straightConnector1">
            <a:avLst/>
          </a:prstGeom>
          <a:solidFill>
            <a:srgbClr val="FFFFFF"/>
          </a:solidFill>
          <a:ln w="38100" cap="flat" cmpd="sng" algn="ctr">
            <a:solidFill>
              <a:srgbClr val="000000"/>
            </a:solidFill>
            <a:prstDash val="solid"/>
            <a:round/>
            <a:headEnd type="triangle"/>
            <a:tailEnd type="triangle"/>
          </a:ln>
          <a:effectLst/>
        </p:spPr>
      </p:cxnSp>
      <p:sp>
        <p:nvSpPr>
          <p:cNvPr id="11" name="TextBox 10"/>
          <p:cNvSpPr txBox="1"/>
          <p:nvPr/>
        </p:nvSpPr>
        <p:spPr>
          <a:xfrm>
            <a:off x="1295400" y="5224790"/>
            <a:ext cx="3581400" cy="276999"/>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a:latin typeface="+mn-lt"/>
              </a:rPr>
              <a:t>MLT Mission Requirement 13:30 +/- 15 minutes</a:t>
            </a:r>
          </a:p>
        </p:txBody>
      </p:sp>
      <p:cxnSp>
        <p:nvCxnSpPr>
          <p:cNvPr id="14" name="Straight Arrow Connector 13"/>
          <p:cNvCxnSpPr/>
          <p:nvPr/>
        </p:nvCxnSpPr>
        <p:spPr>
          <a:xfrm>
            <a:off x="7239000" y="2439527"/>
            <a:ext cx="457200" cy="41182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477000" y="2115036"/>
            <a:ext cx="990600" cy="369332"/>
          </a:xfrm>
          <a:prstGeom prst="rect">
            <a:avLst/>
          </a:prstGeom>
          <a:solidFill>
            <a:schemeClr val="accent1">
              <a:lumMod val="20000"/>
              <a:lumOff val="80000"/>
            </a:schemeClr>
          </a:solidFill>
          <a:ln>
            <a:solidFill>
              <a:schemeClr val="tx1">
                <a:lumMod val="50000"/>
                <a:lumOff val="50000"/>
              </a:schemeClr>
            </a:solidFill>
          </a:ln>
        </p:spPr>
        <p:txBody>
          <a:bodyPr wrap="square" lIns="45720" tIns="0" rIns="45720" bIns="0" rtlCol="0">
            <a:spAutoFit/>
          </a:bodyPr>
          <a:lstStyle/>
          <a:p>
            <a:pPr algn="ctr"/>
            <a:r>
              <a:rPr lang="en-US" sz="1200" b="1" dirty="0">
                <a:solidFill>
                  <a:srgbClr val="E66914"/>
                </a:solidFill>
                <a:latin typeface="+mn-lt"/>
              </a:rPr>
              <a:t>Predicted</a:t>
            </a:r>
          </a:p>
          <a:p>
            <a:pPr algn="ctr"/>
            <a:r>
              <a:rPr lang="en-US" sz="1200" b="1" dirty="0">
                <a:solidFill>
                  <a:srgbClr val="E66914"/>
                </a:solidFill>
                <a:latin typeface="+mn-lt"/>
              </a:rPr>
              <a:t>data</a:t>
            </a:r>
          </a:p>
        </p:txBody>
      </p:sp>
    </p:spTree>
    <p:extLst>
      <p:ext uri="{BB962C8B-B14F-4D97-AF65-F5344CB8AC3E}">
        <p14:creationId xmlns:p14="http://schemas.microsoft.com/office/powerpoint/2010/main" val="109149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524000" y="225425"/>
            <a:ext cx="6248400" cy="819510"/>
          </a:xfrm>
        </p:spPr>
        <p:txBody>
          <a:bodyPr/>
          <a:lstStyle/>
          <a:p>
            <a:r>
              <a:rPr lang="en-US" sz="3200" dirty="0">
                <a:solidFill>
                  <a:schemeClr val="tx1"/>
                </a:solidFill>
              </a:rPr>
              <a:t>EOS Aqua Mission Summary</a:t>
            </a:r>
            <a:endParaRPr lang="en-US" sz="1800" dirty="0">
              <a:solidFill>
                <a:srgbClr val="0000FF"/>
              </a:solidFill>
            </a:endParaRPr>
          </a:p>
        </p:txBody>
      </p:sp>
      <p:sp>
        <p:nvSpPr>
          <p:cNvPr id="8" name="Rectangle 6"/>
          <p:cNvSpPr txBox="1">
            <a:spLocks noChangeArrowheads="1"/>
          </p:cNvSpPr>
          <p:nvPr/>
        </p:nvSpPr>
        <p:spPr>
          <a:xfrm>
            <a:off x="228600" y="1365610"/>
            <a:ext cx="5638800" cy="4958990"/>
          </a:xfrm>
          <a:prstGeom prst="rect">
            <a:avLst/>
          </a:prstGeom>
        </p:spPr>
        <p:txBody>
          <a:bodyPr/>
          <a:lstStyle/>
          <a:p>
            <a:pPr marL="342900" lvl="0" indent="-342900" algn="l">
              <a:lnSpc>
                <a:spcPct val="90000"/>
              </a:lnSpc>
              <a:spcBef>
                <a:spcPct val="20000"/>
              </a:spcBef>
              <a:buSzPct val="100000"/>
              <a:buFontTx/>
              <a:buChar char="•"/>
              <a:defRPr/>
            </a:pPr>
            <a:r>
              <a:rPr lang="en-US" sz="1800" b="1" u="none" kern="0" dirty="0">
                <a:solidFill>
                  <a:srgbClr val="000000"/>
                </a:solidFill>
                <a:latin typeface="Arial"/>
              </a:rPr>
              <a:t>05/04/2002: Launch (6-Year Design Life)</a:t>
            </a:r>
            <a:endParaRPr lang="en-US" sz="1800" u="none" kern="0" dirty="0">
              <a:solidFill>
                <a:srgbClr val="000000"/>
              </a:solidFill>
              <a:latin typeface="Arial"/>
            </a:endParaRPr>
          </a:p>
          <a:p>
            <a:pPr marL="342900" indent="-342900" algn="l">
              <a:lnSpc>
                <a:spcPct val="90000"/>
              </a:lnSpc>
              <a:spcBef>
                <a:spcPct val="20000"/>
              </a:spcBef>
              <a:buSzPct val="100000"/>
              <a:buFontTx/>
              <a:buChar char="•"/>
              <a:defRPr/>
            </a:pPr>
            <a:r>
              <a:rPr lang="en-US" sz="1800" b="1" kern="0" dirty="0">
                <a:solidFill>
                  <a:srgbClr val="000000"/>
                </a:solidFill>
                <a:latin typeface="Arial"/>
              </a:rPr>
              <a:t>12/02/2008: End of Prime Mission Review</a:t>
            </a:r>
            <a:endParaRPr lang="en-US" sz="1800" b="1" kern="0" dirty="0">
              <a:latin typeface="Arial"/>
            </a:endParaRPr>
          </a:p>
          <a:p>
            <a:pPr marL="342900" indent="-342900" algn="l">
              <a:lnSpc>
                <a:spcPct val="90000"/>
              </a:lnSpc>
              <a:spcBef>
                <a:spcPct val="20000"/>
              </a:spcBef>
              <a:buSzPct val="100000"/>
              <a:buFontTx/>
              <a:buChar char="•"/>
              <a:defRPr/>
            </a:pPr>
            <a:r>
              <a:rPr lang="en-US" sz="1800" b="1" kern="0" dirty="0">
                <a:latin typeface="Arial"/>
              </a:rPr>
              <a:t>12/08/2015: End of AMSR-E Operations</a:t>
            </a:r>
          </a:p>
          <a:p>
            <a:pPr marL="342900" indent="-342900" algn="l">
              <a:lnSpc>
                <a:spcPct val="90000"/>
              </a:lnSpc>
              <a:spcBef>
                <a:spcPct val="20000"/>
              </a:spcBef>
              <a:buSzPct val="100000"/>
              <a:buFontTx/>
              <a:buChar char="•"/>
              <a:defRPr/>
            </a:pPr>
            <a:r>
              <a:rPr lang="en-US" sz="1800" b="1" kern="0" dirty="0">
                <a:latin typeface="Arial"/>
              </a:rPr>
              <a:t>11/17/2016: A-Train PS Teleconference</a:t>
            </a:r>
          </a:p>
          <a:p>
            <a:pPr marL="742950" lvl="1" indent="-285750" algn="l">
              <a:lnSpc>
                <a:spcPct val="90000"/>
              </a:lnSpc>
              <a:spcBef>
                <a:spcPct val="20000"/>
              </a:spcBef>
              <a:buSzPct val="100000"/>
              <a:buFont typeface="Arial" panose="020B0604020202020204" pitchFamily="34" charset="0"/>
              <a:buChar char="−"/>
              <a:defRPr/>
            </a:pPr>
            <a:r>
              <a:rPr lang="en-US" sz="1600" kern="0" dirty="0">
                <a:latin typeface="Arial"/>
              </a:rPr>
              <a:t>Maintain tight Mean Local Time (MLT) </a:t>
            </a:r>
          </a:p>
          <a:p>
            <a:pPr marL="285750" indent="-285750" algn="l">
              <a:lnSpc>
                <a:spcPct val="90000"/>
              </a:lnSpc>
              <a:spcBef>
                <a:spcPct val="20000"/>
              </a:spcBef>
              <a:buSzPct val="100000"/>
              <a:buFont typeface="Arial" panose="020B0604020202020204" pitchFamily="34" charset="0"/>
              <a:buChar char="•"/>
              <a:defRPr/>
            </a:pPr>
            <a:r>
              <a:rPr lang="en-US" sz="1800" b="1" dirty="0">
                <a:latin typeface="+mn-lt"/>
              </a:rPr>
              <a:t>10/02/2018: Aqua Decommissioning Review</a:t>
            </a:r>
            <a:endParaRPr lang="en-US" sz="1800" b="1" kern="0" dirty="0">
              <a:solidFill>
                <a:srgbClr val="0000FF"/>
              </a:solidFill>
              <a:latin typeface="+mn-lt"/>
            </a:endParaRPr>
          </a:p>
          <a:p>
            <a:pPr marL="342900" lvl="0" indent="-342900" algn="l">
              <a:lnSpc>
                <a:spcPct val="90000"/>
              </a:lnSpc>
              <a:spcBef>
                <a:spcPct val="20000"/>
              </a:spcBef>
              <a:buSzPct val="100000"/>
              <a:buFontTx/>
              <a:buChar char="•"/>
              <a:defRPr/>
            </a:pPr>
            <a:r>
              <a:rPr lang="en-US" sz="1800" b="1" kern="0" dirty="0">
                <a:latin typeface="Arial"/>
              </a:rPr>
              <a:t>03/06/2020: Senior Review Proposal #7</a:t>
            </a:r>
          </a:p>
          <a:p>
            <a:pPr marL="742950" lvl="1" indent="-285750" algn="l">
              <a:lnSpc>
                <a:spcPct val="90000"/>
              </a:lnSpc>
              <a:spcBef>
                <a:spcPct val="20000"/>
              </a:spcBef>
              <a:buSzPct val="100000"/>
              <a:buFontTx/>
              <a:buChar char="–"/>
              <a:defRPr/>
            </a:pPr>
            <a:r>
              <a:rPr lang="en-US" sz="1600" kern="0" dirty="0">
                <a:latin typeface="Arial"/>
              </a:rPr>
              <a:t>Reliability Estimates thru end of CY 2026 </a:t>
            </a:r>
          </a:p>
          <a:p>
            <a:pPr marL="742950" lvl="1" indent="-285750" algn="l">
              <a:lnSpc>
                <a:spcPct val="90000"/>
              </a:lnSpc>
              <a:spcBef>
                <a:spcPct val="20000"/>
              </a:spcBef>
              <a:buSzPct val="100000"/>
              <a:buFontTx/>
              <a:buChar char="–"/>
              <a:defRPr/>
            </a:pPr>
            <a:r>
              <a:rPr lang="en-US" sz="1600" kern="0" dirty="0">
                <a:latin typeface="Arial"/>
              </a:rPr>
              <a:t>Consumables through early CY 2022</a:t>
            </a:r>
          </a:p>
          <a:p>
            <a:pPr marL="742950" lvl="1" indent="-285750" algn="l">
              <a:lnSpc>
                <a:spcPct val="90000"/>
              </a:lnSpc>
              <a:spcBef>
                <a:spcPct val="20000"/>
              </a:spcBef>
              <a:buSzPct val="100000"/>
              <a:buFontTx/>
              <a:buChar char="–"/>
              <a:defRPr/>
            </a:pPr>
            <a:r>
              <a:rPr lang="en-US" sz="1600" b="1" kern="0" dirty="0">
                <a:latin typeface="Arial"/>
              </a:rPr>
              <a:t>Proposed After the A-Train Extended Mission</a:t>
            </a:r>
            <a:endParaRPr lang="en-US" sz="2000" b="1" kern="0" dirty="0">
              <a:latin typeface="Arial"/>
            </a:endParaRPr>
          </a:p>
          <a:p>
            <a:pPr marL="342900" indent="-342900" algn="l">
              <a:lnSpc>
                <a:spcPct val="90000"/>
              </a:lnSpc>
              <a:spcBef>
                <a:spcPct val="20000"/>
              </a:spcBef>
              <a:buSzPct val="100000"/>
              <a:buFont typeface="Arial" panose="020B0604020202020204" pitchFamily="34" charset="0"/>
              <a:buChar char="•"/>
              <a:defRPr/>
            </a:pPr>
            <a:r>
              <a:rPr lang="en-US" sz="1800" b="1" kern="0" dirty="0">
                <a:latin typeface="Arial"/>
              </a:rPr>
              <a:t>07/08/2020: NASA Earth Science Senior Review Subcommittee Panel Presentation </a:t>
            </a:r>
          </a:p>
          <a:p>
            <a:pPr marL="285750" indent="-285750" algn="l">
              <a:lnSpc>
                <a:spcPct val="90000"/>
              </a:lnSpc>
              <a:spcBef>
                <a:spcPct val="20000"/>
              </a:spcBef>
              <a:buSzPct val="100000"/>
              <a:buFont typeface="Arial" panose="020B0604020202020204" pitchFamily="34" charset="0"/>
              <a:buChar char="•"/>
              <a:defRPr/>
            </a:pPr>
            <a:r>
              <a:rPr lang="en-US" sz="1800" b="1" kern="0" dirty="0">
                <a:latin typeface="Arial"/>
              </a:rPr>
              <a:t>10/20/2020: Received HQ Guidance</a:t>
            </a:r>
          </a:p>
          <a:p>
            <a:pPr marL="742950" lvl="1" indent="-285750" algn="l">
              <a:lnSpc>
                <a:spcPct val="90000"/>
              </a:lnSpc>
              <a:spcBef>
                <a:spcPct val="20000"/>
              </a:spcBef>
              <a:buSzPct val="100000"/>
              <a:buFont typeface="Arial" panose="020B0604020202020204" pitchFamily="34" charset="0"/>
              <a:buChar char="−"/>
              <a:defRPr/>
            </a:pPr>
            <a:r>
              <a:rPr lang="en-US" sz="1600" kern="0" dirty="0">
                <a:latin typeface="Arial"/>
              </a:rPr>
              <a:t>Continue as baselined through at least FY23 </a:t>
            </a:r>
          </a:p>
          <a:p>
            <a:pPr marL="285750" indent="-285750" algn="l">
              <a:lnSpc>
                <a:spcPct val="90000"/>
              </a:lnSpc>
              <a:spcBef>
                <a:spcPct val="20000"/>
              </a:spcBef>
              <a:buSzPct val="100000"/>
              <a:buFont typeface="Arial" panose="020B0604020202020204" pitchFamily="34" charset="0"/>
              <a:buChar char="•"/>
              <a:defRPr/>
            </a:pPr>
            <a:r>
              <a:rPr lang="en-US" sz="1800" b="1" kern="0" dirty="0">
                <a:latin typeface="Arial"/>
              </a:rPr>
              <a:t>03/24/2021: Updated Aqua Phase F Plan</a:t>
            </a:r>
          </a:p>
          <a:p>
            <a:pPr marL="285750" indent="-285750" algn="l">
              <a:lnSpc>
                <a:spcPct val="90000"/>
              </a:lnSpc>
              <a:spcBef>
                <a:spcPct val="20000"/>
              </a:spcBef>
              <a:buSzPct val="100000"/>
              <a:buFont typeface="Arial" panose="020B0604020202020204" pitchFamily="34" charset="0"/>
              <a:buChar char="•"/>
              <a:defRPr/>
            </a:pPr>
            <a:r>
              <a:rPr lang="en-US" sz="1800" b="1" kern="0" dirty="0">
                <a:latin typeface="Arial"/>
              </a:rPr>
              <a:t>05/04/2021: Aqua 19-Year Anniversary</a:t>
            </a:r>
          </a:p>
          <a:p>
            <a:pPr marL="285750" indent="-285750">
              <a:lnSpc>
                <a:spcPct val="90000"/>
              </a:lnSpc>
              <a:spcBef>
                <a:spcPct val="20000"/>
              </a:spcBef>
              <a:buSzPct val="100000"/>
              <a:buFont typeface="Arial" panose="020B0604020202020204" pitchFamily="34" charset="0"/>
              <a:buChar char="•"/>
              <a:defRPr/>
            </a:pPr>
            <a:r>
              <a:rPr lang="en-US" sz="1800" b="1" kern="0" dirty="0">
                <a:latin typeface="Arial"/>
              </a:rPr>
              <a:t>02/01/2022: ESMO Annual Review #15</a:t>
            </a:r>
          </a:p>
          <a:p>
            <a:pPr marL="285750" indent="-285750" algn="l">
              <a:lnSpc>
                <a:spcPct val="90000"/>
              </a:lnSpc>
              <a:spcBef>
                <a:spcPct val="20000"/>
              </a:spcBef>
              <a:buSzPct val="100000"/>
              <a:buFont typeface="Arial" panose="020B0604020202020204" pitchFamily="34" charset="0"/>
              <a:buChar char="•"/>
              <a:defRPr/>
            </a:pPr>
            <a:endParaRPr lang="en-US" sz="1800" b="1" kern="0" dirty="0">
              <a:solidFill>
                <a:srgbClr val="0000FF"/>
              </a:solidFill>
              <a:latin typeface="Arial"/>
            </a:endParaRPr>
          </a:p>
          <a:p>
            <a:pPr marL="285750" indent="-285750" algn="l">
              <a:lnSpc>
                <a:spcPct val="90000"/>
              </a:lnSpc>
              <a:spcBef>
                <a:spcPct val="20000"/>
              </a:spcBef>
              <a:buSzPct val="100000"/>
              <a:buFont typeface="Arial" panose="020B0604020202020204" pitchFamily="34" charset="0"/>
              <a:buChar char="•"/>
              <a:defRPr/>
            </a:pPr>
            <a:endParaRPr lang="en-US" sz="1800" b="1" kern="0" dirty="0">
              <a:solidFill>
                <a:srgbClr val="0000FF"/>
              </a:solidFill>
              <a:latin typeface="Arial"/>
            </a:endParaRPr>
          </a:p>
          <a:p>
            <a:pPr marL="285750" indent="-285750" algn="l">
              <a:lnSpc>
                <a:spcPct val="90000"/>
              </a:lnSpc>
              <a:spcBef>
                <a:spcPct val="20000"/>
              </a:spcBef>
              <a:buSzPct val="100000"/>
              <a:buFont typeface="Arial" panose="020B0604020202020204" pitchFamily="34" charset="0"/>
              <a:buChar char="•"/>
              <a:defRPr/>
            </a:pPr>
            <a:endParaRPr lang="en-US" sz="1800" b="1" kern="0" dirty="0">
              <a:latin typeface="Arial"/>
            </a:endParaRPr>
          </a:p>
          <a:p>
            <a:pPr marL="285750" indent="-285750" algn="l">
              <a:lnSpc>
                <a:spcPct val="90000"/>
              </a:lnSpc>
              <a:spcBef>
                <a:spcPct val="20000"/>
              </a:spcBef>
              <a:buSzPct val="100000"/>
              <a:buFont typeface="Arial" panose="020B0604020202020204" pitchFamily="34" charset="0"/>
              <a:buChar char="•"/>
              <a:defRPr/>
            </a:pPr>
            <a:endParaRPr lang="en-US" sz="1800" b="1" kern="0" dirty="0">
              <a:latin typeface="Arial"/>
            </a:endParaRPr>
          </a:p>
          <a:p>
            <a:pPr marL="285750" indent="-285750" algn="l">
              <a:lnSpc>
                <a:spcPct val="90000"/>
              </a:lnSpc>
              <a:spcBef>
                <a:spcPct val="20000"/>
              </a:spcBef>
              <a:buSzPct val="100000"/>
              <a:buFont typeface="Arial" panose="020B0604020202020204" pitchFamily="34" charset="0"/>
              <a:buChar char="•"/>
              <a:defRPr/>
            </a:pPr>
            <a:endParaRPr lang="en-US" sz="1800" kern="0" dirty="0">
              <a:solidFill>
                <a:srgbClr val="0000FF"/>
              </a:solidFill>
              <a:latin typeface="Arial"/>
            </a:endParaRPr>
          </a:p>
          <a:p>
            <a:pPr marL="342900" marR="0" lvl="0" indent="-342900" algn="l" defTabSz="914400" rtl="0" eaLnBrk="0" fontAlgn="base" latinLnBrk="0" hangingPunct="0">
              <a:lnSpc>
                <a:spcPct val="90000"/>
              </a:lnSpc>
              <a:spcBef>
                <a:spcPct val="20000"/>
              </a:spcBef>
              <a:spcAft>
                <a:spcPct val="0"/>
              </a:spcAft>
              <a:buClrTx/>
              <a:buSzPct val="100000"/>
              <a:buFontTx/>
              <a:buChar char="•"/>
              <a:tabLst/>
              <a:defRPr/>
            </a:pPr>
            <a:endParaRPr kumimoji="0" lang="en-US" sz="2000" b="1" i="0" u="none" strike="noStrike" kern="0" cap="none" spc="0" normalizeH="0" baseline="0" noProof="0" dirty="0">
              <a:ln>
                <a:noFill/>
              </a:ln>
              <a:solidFill>
                <a:srgbClr val="5649B5"/>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Pct val="100000"/>
              <a:buFontTx/>
              <a:buChar char="•"/>
              <a:tabLst/>
              <a:defRPr/>
            </a:pPr>
            <a:endParaRPr kumimoji="0" lang="en-US" sz="2000" b="1" i="0" u="none" strike="noStrike" kern="0" cap="none" spc="0" normalizeH="0" baseline="0" noProof="0" dirty="0">
              <a:ln>
                <a:noFill/>
              </a:ln>
              <a:solidFill>
                <a:srgbClr val="5649B5"/>
              </a:solidFill>
              <a:effectLst/>
              <a:uLnTx/>
              <a:uFillTx/>
              <a:latin typeface="+mn-lt"/>
              <a:ea typeface="+mn-ea"/>
              <a:cs typeface="+mn-cs"/>
            </a:endParaRPr>
          </a:p>
        </p:txBody>
      </p:sp>
      <p:sp>
        <p:nvSpPr>
          <p:cNvPr id="2" name="Date Placeholder 1"/>
          <p:cNvSpPr>
            <a:spLocks noGrp="1"/>
          </p:cNvSpPr>
          <p:nvPr>
            <p:ph type="dt" sz="half" idx="11"/>
          </p:nvPr>
        </p:nvSpPr>
        <p:spPr/>
        <p:txBody>
          <a:bodyPr/>
          <a:lstStyle/>
          <a:p>
            <a:pPr>
              <a:defRPr/>
            </a:pPr>
            <a:r>
              <a:rPr lang="en-US"/>
              <a:t>2/16/2022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6667" t="14445" r="33333" b="15926"/>
          <a:stretch/>
        </p:blipFill>
        <p:spPr>
          <a:xfrm>
            <a:off x="5715000" y="1624789"/>
            <a:ext cx="3048000" cy="3979333"/>
          </a:xfrm>
          <a:prstGeom prst="rect">
            <a:avLst/>
          </a:prstGeom>
        </p:spPr>
      </p:pic>
    </p:spTree>
    <p:extLst>
      <p:ext uri="{BB962C8B-B14F-4D97-AF65-F5344CB8AC3E}">
        <p14:creationId xmlns:p14="http://schemas.microsoft.com/office/powerpoint/2010/main" val="280971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0" y="225425"/>
            <a:ext cx="6096000" cy="784011"/>
          </a:xfrm>
        </p:spPr>
        <p:txBody>
          <a:bodyPr/>
          <a:lstStyle/>
          <a:p>
            <a:r>
              <a:rPr lang="en-US" sz="3200" dirty="0"/>
              <a:t>Aqua Spacecraft Subsystems</a:t>
            </a:r>
          </a:p>
        </p:txBody>
      </p:sp>
      <p:sp>
        <p:nvSpPr>
          <p:cNvPr id="1147907" name="Rectangle 3"/>
          <p:cNvSpPr>
            <a:spLocks noGrp="1" noChangeArrowheads="1"/>
          </p:cNvSpPr>
          <p:nvPr>
            <p:ph type="body" idx="1"/>
          </p:nvPr>
        </p:nvSpPr>
        <p:spPr>
          <a:xfrm>
            <a:off x="228600" y="1371600"/>
            <a:ext cx="8686800" cy="4953000"/>
          </a:xfrm>
        </p:spPr>
        <p:txBody>
          <a:bodyPr/>
          <a:lstStyle/>
          <a:p>
            <a:pPr>
              <a:defRPr/>
            </a:pPr>
            <a:r>
              <a:rPr lang="en-US" sz="1600" dirty="0"/>
              <a:t>Command &amp; Data Handling (CDH) – </a:t>
            </a:r>
            <a:r>
              <a:rPr lang="en-US" sz="1600" dirty="0">
                <a:solidFill>
                  <a:srgbClr val="00B050"/>
                </a:solidFill>
              </a:rPr>
              <a:t>Nominal</a:t>
            </a:r>
            <a:r>
              <a:rPr lang="en-US" sz="1600" dirty="0"/>
              <a:t> </a:t>
            </a:r>
          </a:p>
          <a:p>
            <a:pPr lvl="1">
              <a:defRPr/>
            </a:pPr>
            <a:r>
              <a:rPr lang="en-US" sz="1400" b="0" dirty="0"/>
              <a:t>Solid State Recorder (SSR) holds ~2 orbits of data)</a:t>
            </a:r>
          </a:p>
          <a:p>
            <a:pPr lvl="1">
              <a:defRPr/>
            </a:pPr>
            <a:r>
              <a:rPr lang="en-US" sz="1400" b="0" i="1" dirty="0"/>
              <a:t>SSR Ops Error Anomaly (12/2/2007) – fully recovered 1/28/2009</a:t>
            </a:r>
          </a:p>
          <a:p>
            <a:pPr lvl="1">
              <a:defRPr/>
            </a:pPr>
            <a:r>
              <a:rPr lang="en-US" sz="1400" b="0" i="1" dirty="0"/>
              <a:t>8/16/2020: A Formatter Multiplexer Unit (FMU)/SSR anomaly – Fully Recovered on 9/2/2020</a:t>
            </a:r>
          </a:p>
          <a:p>
            <a:pPr>
              <a:defRPr/>
            </a:pPr>
            <a:r>
              <a:rPr lang="en-US" sz="1600" dirty="0"/>
              <a:t>Communications (COMM) – </a:t>
            </a:r>
            <a:r>
              <a:rPr lang="en-US" sz="1600" dirty="0">
                <a:solidFill>
                  <a:srgbClr val="00B050"/>
                </a:solidFill>
              </a:rPr>
              <a:t>Nominal</a:t>
            </a:r>
          </a:p>
          <a:p>
            <a:pPr>
              <a:defRPr/>
            </a:pPr>
            <a:r>
              <a:rPr lang="en-US" sz="1600" dirty="0"/>
              <a:t>Electrical Power System (EPS) – </a:t>
            </a:r>
            <a:r>
              <a:rPr lang="en-US" sz="1600" dirty="0">
                <a:solidFill>
                  <a:srgbClr val="00B050"/>
                </a:solidFill>
              </a:rPr>
              <a:t>Nominal</a:t>
            </a:r>
            <a:r>
              <a:rPr lang="en-US" sz="1600" dirty="0"/>
              <a:t> (Numerous solar array string failures)</a:t>
            </a:r>
          </a:p>
          <a:p>
            <a:pPr lvl="1">
              <a:defRPr/>
            </a:pPr>
            <a:r>
              <a:rPr lang="en-US" sz="1400" b="0" i="1" dirty="0"/>
              <a:t>Array Regulator Electronics (ARE) power drops and current fluctuations have occurred since 2004</a:t>
            </a:r>
          </a:p>
          <a:p>
            <a:pPr lvl="1">
              <a:defRPr/>
            </a:pPr>
            <a:r>
              <a:rPr lang="en-US" sz="1400" i="1" dirty="0">
                <a:solidFill>
                  <a:srgbClr val="0000FF"/>
                </a:solidFill>
              </a:rPr>
              <a:t>Most recent power drops: ARE-1A: 7/27/2021 (1 string), ARE-6C: 8/19/2021 (cracked cell)</a:t>
            </a:r>
          </a:p>
          <a:p>
            <a:pPr lvl="1">
              <a:defRPr/>
            </a:pPr>
            <a:r>
              <a:rPr lang="en-US" sz="1400" i="1" dirty="0">
                <a:solidFill>
                  <a:srgbClr val="00B050"/>
                </a:solidFill>
              </a:rPr>
              <a:t>Summary: </a:t>
            </a:r>
            <a:r>
              <a:rPr lang="en-US" sz="1400" b="1" i="1" dirty="0">
                <a:solidFill>
                  <a:srgbClr val="00B050"/>
                </a:solidFill>
              </a:rPr>
              <a:t>Estimated that Aqua has lost up to </a:t>
            </a:r>
            <a:r>
              <a:rPr lang="en-US" sz="1400" i="1" dirty="0">
                <a:solidFill>
                  <a:srgbClr val="0000FF"/>
                </a:solidFill>
              </a:rPr>
              <a:t>23 </a:t>
            </a:r>
            <a:r>
              <a:rPr lang="en-US" sz="1400" b="1" i="1" dirty="0">
                <a:solidFill>
                  <a:srgbClr val="0000FF"/>
                </a:solidFill>
              </a:rPr>
              <a:t>strings </a:t>
            </a:r>
            <a:r>
              <a:rPr lang="en-US" sz="1400" b="1" i="1" dirty="0">
                <a:solidFill>
                  <a:srgbClr val="00B050"/>
                </a:solidFill>
              </a:rPr>
              <a:t>of solar cells out of a total of 132 strings, Aqua continues to have significant power margin </a:t>
            </a:r>
            <a:r>
              <a:rPr lang="en-US" sz="1400" i="1" dirty="0">
                <a:solidFill>
                  <a:srgbClr val="00B050"/>
                </a:solidFill>
              </a:rPr>
              <a:t>out until September 2025</a:t>
            </a:r>
            <a:endParaRPr lang="en-US" sz="1400" b="1" i="1" u="sng" dirty="0">
              <a:solidFill>
                <a:srgbClr val="00B050"/>
              </a:solidFill>
            </a:endParaRPr>
          </a:p>
          <a:p>
            <a:pPr lvl="1">
              <a:defRPr/>
            </a:pPr>
            <a:r>
              <a:rPr lang="en-US" sz="1400" b="0" i="1" dirty="0"/>
              <a:t>Battery Cell Anomaly (9/2/2005)</a:t>
            </a:r>
          </a:p>
          <a:p>
            <a:pPr lvl="1">
              <a:defRPr/>
            </a:pPr>
            <a:r>
              <a:rPr lang="en-US" sz="1400" b="0" i="1" dirty="0"/>
              <a:t>Solar Array (SA) Panel #8 Thermistor #6 Failure (8/3/2009)</a:t>
            </a:r>
          </a:p>
          <a:p>
            <a:pPr lvl="1">
              <a:defRPr/>
            </a:pPr>
            <a:r>
              <a:rPr lang="en-US" sz="1400" b="0" i="1" dirty="0"/>
              <a:t>Solar Array (SA) Offset  (Reported 1RED 1/17/09, Corrected 6/29/2010) </a:t>
            </a:r>
          </a:p>
          <a:p>
            <a:pPr>
              <a:defRPr/>
            </a:pPr>
            <a:r>
              <a:rPr lang="en-US" sz="1600" dirty="0"/>
              <a:t>Flight Software (FSW) – </a:t>
            </a:r>
            <a:r>
              <a:rPr lang="en-US" sz="1600" dirty="0">
                <a:solidFill>
                  <a:srgbClr val="00B050"/>
                </a:solidFill>
              </a:rPr>
              <a:t>Nominal</a:t>
            </a:r>
          </a:p>
          <a:p>
            <a:pPr>
              <a:defRPr/>
            </a:pPr>
            <a:r>
              <a:rPr lang="en-US" sz="1600" dirty="0"/>
              <a:t>Guidance, Navigation &amp; Control (GN&amp;C) – </a:t>
            </a:r>
            <a:r>
              <a:rPr lang="en-US" sz="1600" dirty="0">
                <a:solidFill>
                  <a:srgbClr val="00B050"/>
                </a:solidFill>
              </a:rPr>
              <a:t>Nominal</a:t>
            </a:r>
          </a:p>
          <a:p>
            <a:pPr>
              <a:defRPr/>
            </a:pPr>
            <a:r>
              <a:rPr lang="en-US" sz="1600" dirty="0"/>
              <a:t>Propulsion (PROP) – </a:t>
            </a:r>
            <a:r>
              <a:rPr lang="en-US" sz="1600" dirty="0">
                <a:solidFill>
                  <a:srgbClr val="00B050"/>
                </a:solidFill>
              </a:rPr>
              <a:t>Nominal</a:t>
            </a:r>
          </a:p>
          <a:p>
            <a:pPr lvl="1">
              <a:buSzTx/>
              <a:defRPr/>
            </a:pPr>
            <a:r>
              <a:rPr lang="en-US" sz="1400" b="0" i="1" dirty="0"/>
              <a:t>Dual Thruster Module (DTM-2) Heater Anomaly (9/8/2007)</a:t>
            </a:r>
            <a:endParaRPr lang="en-US" sz="1400" b="0" dirty="0"/>
          </a:p>
          <a:p>
            <a:pPr>
              <a:defRPr/>
            </a:pPr>
            <a:r>
              <a:rPr lang="en-US" sz="1600" dirty="0"/>
              <a:t>Thermal Control System (TCS) – </a:t>
            </a:r>
            <a:r>
              <a:rPr lang="en-US" sz="1600" dirty="0">
                <a:solidFill>
                  <a:srgbClr val="00B050"/>
                </a:solidFill>
              </a:rPr>
              <a:t>Nominal</a:t>
            </a:r>
          </a:p>
        </p:txBody>
      </p:sp>
      <p:sp>
        <p:nvSpPr>
          <p:cNvPr id="5126" name="Text Box 4"/>
          <p:cNvSpPr txBox="1">
            <a:spLocks noChangeArrowheads="1"/>
          </p:cNvSpPr>
          <p:nvPr/>
        </p:nvSpPr>
        <p:spPr bwMode="auto">
          <a:xfrm>
            <a:off x="1561681" y="933236"/>
            <a:ext cx="6172200" cy="369332"/>
          </a:xfrm>
          <a:prstGeom prst="rect">
            <a:avLst/>
          </a:prstGeom>
          <a:noFill/>
          <a:ln w="12700">
            <a:noFill/>
            <a:miter lim="800000"/>
            <a:headEnd/>
            <a:tailEnd/>
          </a:ln>
        </p:spPr>
        <p:txBody>
          <a:bodyPr wrap="square">
            <a:spAutoFit/>
          </a:bodyPr>
          <a:lstStyle/>
          <a:p>
            <a:pPr>
              <a:spcBef>
                <a:spcPct val="50000"/>
              </a:spcBef>
            </a:pPr>
            <a:r>
              <a:rPr lang="en-US" sz="1800" b="1" u="sng" dirty="0">
                <a:solidFill>
                  <a:srgbClr val="00B050"/>
                </a:solidFill>
                <a:latin typeface="Arial Black" pitchFamily="34" charset="0"/>
              </a:rPr>
              <a:t>All subsystems configured to primary hardware</a:t>
            </a:r>
          </a:p>
        </p:txBody>
      </p:sp>
      <p:sp>
        <p:nvSpPr>
          <p:cNvPr id="4" name="Date Placeholder 3"/>
          <p:cNvSpPr>
            <a:spLocks noGrp="1"/>
          </p:cNvSpPr>
          <p:nvPr>
            <p:ph type="dt" sz="half" idx="11"/>
          </p:nvPr>
        </p:nvSpPr>
        <p:spPr/>
        <p:txBody>
          <a:bodyPr/>
          <a:lstStyle/>
          <a:p>
            <a:pPr>
              <a:defRPr/>
            </a:pPr>
            <a:r>
              <a:rPr lang="en-US"/>
              <a:t>2/16/2022 </a:t>
            </a:r>
            <a:endParaRPr lang="en-US" dirty="0"/>
          </a:p>
        </p:txBody>
      </p:sp>
    </p:spTree>
    <p:extLst>
      <p:ext uri="{BB962C8B-B14F-4D97-AF65-F5344CB8AC3E}">
        <p14:creationId xmlns:p14="http://schemas.microsoft.com/office/powerpoint/2010/main" val="112025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ChangeArrowheads="1"/>
          </p:cNvSpPr>
          <p:nvPr/>
        </p:nvSpPr>
        <p:spPr bwMode="auto">
          <a:xfrm>
            <a:off x="685800" y="1447800"/>
            <a:ext cx="7772400" cy="3200400"/>
          </a:xfrm>
          <a:prstGeom prst="rect">
            <a:avLst/>
          </a:prstGeom>
          <a:noFill/>
          <a:ln w="9525">
            <a:noFill/>
            <a:miter lim="800000"/>
            <a:headEnd/>
            <a:tailEnd/>
          </a:ln>
        </p:spPr>
        <p:txBody>
          <a:bodyPr anchor="ctr"/>
          <a:lstStyle/>
          <a:p>
            <a:pPr algn="ctr" eaLnBrk="0" hangingPunct="0"/>
            <a:r>
              <a:rPr lang="en-US" sz="4800" b="1" dirty="0">
                <a:solidFill>
                  <a:schemeClr val="tx2"/>
                </a:solidFill>
                <a:latin typeface="+mj-lt"/>
              </a:rPr>
              <a:t>Propellant Usage</a:t>
            </a:r>
          </a:p>
        </p:txBody>
      </p:sp>
      <p:sp>
        <p:nvSpPr>
          <p:cNvPr id="2" name="Date Placeholder 1">
            <a:extLst>
              <a:ext uri="{FF2B5EF4-FFF2-40B4-BE49-F238E27FC236}">
                <a16:creationId xmlns:a16="http://schemas.microsoft.com/office/drawing/2014/main" id="{3767D098-958D-4FD9-8AD6-1AEB2B0A56B6}"/>
              </a:ext>
            </a:extLst>
          </p:cNvPr>
          <p:cNvSpPr>
            <a:spLocks noGrp="1"/>
          </p:cNvSpPr>
          <p:nvPr>
            <p:ph type="dt" sz="half" idx="11"/>
          </p:nvPr>
        </p:nvSpPr>
        <p:spPr/>
        <p:txBody>
          <a:bodyPr/>
          <a:lstStyle/>
          <a:p>
            <a:pPr>
              <a:defRPr/>
            </a:pPr>
            <a:r>
              <a:rPr lang="en-US"/>
              <a:t>2/16/2022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ACEA32E-BFC6-4B91-A339-6863D49F14AB}"/>
              </a:ext>
            </a:extLst>
          </p:cNvPr>
          <p:cNvSpPr>
            <a:spLocks noGrp="1"/>
          </p:cNvSpPr>
          <p:nvPr>
            <p:ph type="dt" sz="half" idx="11"/>
          </p:nvPr>
        </p:nvSpPr>
        <p:spPr/>
        <p:txBody>
          <a:bodyPr/>
          <a:lstStyle/>
          <a:p>
            <a:pPr>
              <a:defRPr/>
            </a:pPr>
            <a:r>
              <a:rPr lang="en-US"/>
              <a:t>2/16/2022 </a:t>
            </a:r>
            <a:endParaRPr lang="en-US" dirty="0"/>
          </a:p>
        </p:txBody>
      </p:sp>
      <p:sp>
        <p:nvSpPr>
          <p:cNvPr id="4" name="Rectangle 3">
            <a:extLst>
              <a:ext uri="{FF2B5EF4-FFF2-40B4-BE49-F238E27FC236}">
                <a16:creationId xmlns:a16="http://schemas.microsoft.com/office/drawing/2014/main" id="{7607972E-D594-4785-8BF0-1861E8007168}"/>
              </a:ext>
            </a:extLst>
          </p:cNvPr>
          <p:cNvSpPr>
            <a:spLocks noChangeArrowheads="1"/>
          </p:cNvSpPr>
          <p:nvPr/>
        </p:nvSpPr>
        <p:spPr bwMode="auto">
          <a:xfrm>
            <a:off x="764059" y="152400"/>
            <a:ext cx="7772400" cy="1188720"/>
          </a:xfrm>
          <a:prstGeom prst="rect">
            <a:avLst/>
          </a:prstGeom>
          <a:noFill/>
          <a:ln w="12700">
            <a:noFill/>
            <a:miter lim="800000"/>
            <a:headEnd/>
            <a:tailEnd/>
          </a:ln>
        </p:spPr>
        <p:txBody>
          <a:bodyPr lIns="90487" tIns="44450" rIns="90487" bIns="44450" anchor="ctr"/>
          <a:lstStyle/>
          <a:p>
            <a:pPr algn="ctr"/>
            <a:r>
              <a:rPr lang="en-US" sz="3200" b="1" dirty="0">
                <a:latin typeface="Arial" charset="0"/>
              </a:rPr>
              <a:t>Fuel Usage: Actual &amp; </a:t>
            </a:r>
            <a:r>
              <a:rPr lang="en-US" sz="3200" b="1" dirty="0">
                <a:solidFill>
                  <a:srgbClr val="00BC00"/>
                </a:solidFill>
                <a:latin typeface="Arial" charset="0"/>
              </a:rPr>
              <a:t>Predicted</a:t>
            </a:r>
          </a:p>
          <a:p>
            <a:pPr algn="ctr"/>
            <a:r>
              <a:rPr lang="en-US" sz="2400" b="1" dirty="0">
                <a:solidFill>
                  <a:srgbClr val="0000FF"/>
                </a:solidFill>
                <a:latin typeface="+mn-lt"/>
              </a:rPr>
              <a:t>November 2021</a:t>
            </a:r>
          </a:p>
        </p:txBody>
      </p:sp>
      <p:pic>
        <p:nvPicPr>
          <p:cNvPr id="8" name="Picture 7">
            <a:extLst>
              <a:ext uri="{FF2B5EF4-FFF2-40B4-BE49-F238E27FC236}">
                <a16:creationId xmlns:a16="http://schemas.microsoft.com/office/drawing/2014/main" id="{34C23BBE-2D49-4EA5-921A-AAF07DD7B1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500" y="1447800"/>
            <a:ext cx="8648700" cy="4876800"/>
          </a:xfrm>
          <a:prstGeom prst="rect">
            <a:avLst/>
          </a:prstGeom>
        </p:spPr>
      </p:pic>
    </p:spTree>
    <p:extLst>
      <p:ext uri="{BB962C8B-B14F-4D97-AF65-F5344CB8AC3E}">
        <p14:creationId xmlns:p14="http://schemas.microsoft.com/office/powerpoint/2010/main" val="377488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DF7CE5-9862-4629-91CC-6CED22CC04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464142"/>
            <a:ext cx="8572500" cy="4860458"/>
          </a:xfrm>
          <a:prstGeom prst="rect">
            <a:avLst/>
          </a:prstGeom>
          <a:noFill/>
        </p:spPr>
      </p:pic>
      <p:sp>
        <p:nvSpPr>
          <p:cNvPr id="7" name="Rectangle 6">
            <a:extLst>
              <a:ext uri="{FF2B5EF4-FFF2-40B4-BE49-F238E27FC236}">
                <a16:creationId xmlns:a16="http://schemas.microsoft.com/office/drawing/2014/main" id="{90AD81EA-977E-4531-A7DC-B1EF718527CD}"/>
              </a:ext>
            </a:extLst>
          </p:cNvPr>
          <p:cNvSpPr>
            <a:spLocks noChangeArrowheads="1"/>
          </p:cNvSpPr>
          <p:nvPr/>
        </p:nvSpPr>
        <p:spPr bwMode="auto">
          <a:xfrm>
            <a:off x="533400" y="106680"/>
            <a:ext cx="8077200" cy="1188720"/>
          </a:xfrm>
          <a:prstGeom prst="rect">
            <a:avLst/>
          </a:prstGeom>
          <a:noFill/>
          <a:ln w="12700">
            <a:noFill/>
            <a:miter lim="800000"/>
            <a:headEnd/>
            <a:tailEnd/>
          </a:ln>
        </p:spPr>
        <p:txBody>
          <a:bodyPr lIns="90487" tIns="44450" rIns="90487" bIns="44450" anchor="ctr"/>
          <a:lstStyle/>
          <a:p>
            <a:pPr algn="ctr"/>
            <a:r>
              <a:rPr lang="en-US" sz="3200" b="1" dirty="0">
                <a:latin typeface="Arial" charset="0"/>
              </a:rPr>
              <a:t>Fuel Usage: </a:t>
            </a:r>
            <a:r>
              <a:rPr lang="en-US" sz="3200" b="1" dirty="0">
                <a:solidFill>
                  <a:srgbClr val="00BC00"/>
                </a:solidFill>
                <a:latin typeface="Arial" charset="0"/>
              </a:rPr>
              <a:t>Predicted Available </a:t>
            </a:r>
            <a:r>
              <a:rPr lang="en-US" sz="2000" b="1" dirty="0">
                <a:latin typeface="Arial" charset="0"/>
              </a:rPr>
              <a:t> </a:t>
            </a:r>
          </a:p>
          <a:p>
            <a:pPr algn="ctr"/>
            <a:r>
              <a:rPr lang="en-US" sz="2400" b="1" dirty="0">
                <a:solidFill>
                  <a:srgbClr val="0000FF"/>
                </a:solidFill>
              </a:rPr>
              <a:t>November</a:t>
            </a:r>
            <a:r>
              <a:rPr lang="en-US" sz="2400" b="1" dirty="0">
                <a:solidFill>
                  <a:srgbClr val="0000FF"/>
                </a:solidFill>
                <a:latin typeface="Arial" charset="0"/>
              </a:rPr>
              <a:t> 2021</a:t>
            </a:r>
          </a:p>
        </p:txBody>
      </p:sp>
      <p:sp>
        <p:nvSpPr>
          <p:cNvPr id="3" name="Date Placeholder 2">
            <a:extLst>
              <a:ext uri="{FF2B5EF4-FFF2-40B4-BE49-F238E27FC236}">
                <a16:creationId xmlns:a16="http://schemas.microsoft.com/office/drawing/2014/main" id="{CFB6F943-682A-43A1-8145-C234CB0D8826}"/>
              </a:ext>
            </a:extLst>
          </p:cNvPr>
          <p:cNvSpPr>
            <a:spLocks noGrp="1"/>
          </p:cNvSpPr>
          <p:nvPr>
            <p:ph type="dt" sz="half" idx="11"/>
          </p:nvPr>
        </p:nvSpPr>
        <p:spPr/>
        <p:txBody>
          <a:bodyPr/>
          <a:lstStyle/>
          <a:p>
            <a:pPr>
              <a:defRPr/>
            </a:pPr>
            <a:r>
              <a:rPr lang="en-US"/>
              <a:t>2/16/2022 </a:t>
            </a:r>
            <a:endParaRPr lang="en-US" dirty="0"/>
          </a:p>
        </p:txBody>
      </p:sp>
      <p:sp>
        <p:nvSpPr>
          <p:cNvPr id="9" name="Rectangle 8">
            <a:extLst>
              <a:ext uri="{FF2B5EF4-FFF2-40B4-BE49-F238E27FC236}">
                <a16:creationId xmlns:a16="http://schemas.microsoft.com/office/drawing/2014/main" id="{36589752-A0DC-4CA6-A7CE-438A220585D7}"/>
              </a:ext>
            </a:extLst>
          </p:cNvPr>
          <p:cNvSpPr>
            <a:spLocks noChangeArrowheads="1"/>
          </p:cNvSpPr>
          <p:nvPr/>
        </p:nvSpPr>
        <p:spPr bwMode="auto">
          <a:xfrm>
            <a:off x="1752600" y="2743200"/>
            <a:ext cx="5943600" cy="365760"/>
          </a:xfrm>
          <a:prstGeom prst="rect">
            <a:avLst/>
          </a:prstGeom>
          <a:solidFill>
            <a:schemeClr val="bg1"/>
          </a:solidFill>
          <a:ln w="12700">
            <a:noFill/>
            <a:miter lim="800000"/>
            <a:headEnd/>
            <a:tailEnd/>
          </a:ln>
        </p:spPr>
        <p:txBody>
          <a:bodyPr lIns="90487" tIns="44450" rIns="90487" bIns="44450" anchor="ctr"/>
          <a:lstStyle/>
          <a:p>
            <a:pPr algn="ctr"/>
            <a:r>
              <a:rPr lang="en-US" sz="2000" b="1" dirty="0">
                <a:latin typeface="Arial" charset="0"/>
              </a:rPr>
              <a:t>No Exit in 2022, Free-Drift, PLMs in June 2024 </a:t>
            </a:r>
          </a:p>
        </p:txBody>
      </p:sp>
    </p:spTree>
    <p:extLst>
      <p:ext uri="{BB962C8B-B14F-4D97-AF65-F5344CB8AC3E}">
        <p14:creationId xmlns:p14="http://schemas.microsoft.com/office/powerpoint/2010/main" val="197270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idx="4294967295"/>
          </p:nvPr>
        </p:nvSpPr>
        <p:spPr>
          <a:xfrm>
            <a:off x="685800" y="2130425"/>
            <a:ext cx="7772400" cy="1470025"/>
          </a:xfrm>
        </p:spPr>
        <p:txBody>
          <a:bodyPr/>
          <a:lstStyle/>
          <a:p>
            <a:r>
              <a:rPr lang="en-US" sz="4400" dirty="0"/>
              <a:t>Orbital Predictions</a:t>
            </a:r>
          </a:p>
        </p:txBody>
      </p:sp>
      <p:sp>
        <p:nvSpPr>
          <p:cNvPr id="5" name="TextBox 4">
            <a:extLst>
              <a:ext uri="{FF2B5EF4-FFF2-40B4-BE49-F238E27FC236}">
                <a16:creationId xmlns:a16="http://schemas.microsoft.com/office/drawing/2014/main" id="{A8AAEC04-9362-4C59-958B-499274386F2E}"/>
              </a:ext>
            </a:extLst>
          </p:cNvPr>
          <p:cNvSpPr txBox="1"/>
          <p:nvPr/>
        </p:nvSpPr>
        <p:spPr>
          <a:xfrm>
            <a:off x="2133600" y="3261896"/>
            <a:ext cx="4876800" cy="338554"/>
          </a:xfrm>
          <a:prstGeom prst="rect">
            <a:avLst/>
          </a:prstGeom>
          <a:noFill/>
        </p:spPr>
        <p:txBody>
          <a:bodyPr wrap="square" rtlCol="0">
            <a:spAutoFit/>
          </a:bodyPr>
          <a:lstStyle/>
          <a:p>
            <a:pPr algn="ctr"/>
            <a:r>
              <a:rPr lang="en-US" sz="1600" dirty="0"/>
              <a:t>Credit:FDS-Free-Exit-Analysis-Update-v6-9Nov21 </a:t>
            </a:r>
          </a:p>
        </p:txBody>
      </p:sp>
      <p:sp>
        <p:nvSpPr>
          <p:cNvPr id="2" name="Date Placeholder 1">
            <a:extLst>
              <a:ext uri="{FF2B5EF4-FFF2-40B4-BE49-F238E27FC236}">
                <a16:creationId xmlns:a16="http://schemas.microsoft.com/office/drawing/2014/main" id="{A449FED1-67F2-42B8-B264-C90D9668E574}"/>
              </a:ext>
            </a:extLst>
          </p:cNvPr>
          <p:cNvSpPr>
            <a:spLocks noGrp="1"/>
          </p:cNvSpPr>
          <p:nvPr>
            <p:ph type="dt" sz="half" idx="11"/>
          </p:nvPr>
        </p:nvSpPr>
        <p:spPr/>
        <p:txBody>
          <a:bodyPr/>
          <a:lstStyle/>
          <a:p>
            <a:pPr>
              <a:defRPr/>
            </a:pPr>
            <a:r>
              <a:rPr lang="en-US"/>
              <a:t>2/16/2022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62480D-DC62-4A6C-8060-7F717FCECB35}"/>
              </a:ext>
            </a:extLst>
          </p:cNvPr>
          <p:cNvSpPr>
            <a:spLocks noGrp="1"/>
          </p:cNvSpPr>
          <p:nvPr>
            <p:ph type="dt" sz="half" idx="11"/>
          </p:nvPr>
        </p:nvSpPr>
        <p:spPr/>
        <p:txBody>
          <a:bodyPr/>
          <a:lstStyle/>
          <a:p>
            <a:pPr>
              <a:defRPr/>
            </a:pPr>
            <a:r>
              <a:rPr lang="en-US"/>
              <a:t>2/16/2022 </a:t>
            </a:r>
            <a:endParaRPr lang="en-US" dirty="0"/>
          </a:p>
        </p:txBody>
      </p:sp>
      <p:pic>
        <p:nvPicPr>
          <p:cNvPr id="6" name="Picture 5">
            <a:extLst>
              <a:ext uri="{FF2B5EF4-FFF2-40B4-BE49-F238E27FC236}">
                <a16:creationId xmlns:a16="http://schemas.microsoft.com/office/drawing/2014/main" id="{F521C8C8-37E5-490B-A666-7FA8193A7D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1447795"/>
            <a:ext cx="8610600" cy="4881159"/>
          </a:xfrm>
          <a:prstGeom prst="rect">
            <a:avLst/>
          </a:prstGeom>
        </p:spPr>
      </p:pic>
      <p:sp>
        <p:nvSpPr>
          <p:cNvPr id="7" name="Title 1">
            <a:extLst>
              <a:ext uri="{FF2B5EF4-FFF2-40B4-BE49-F238E27FC236}">
                <a16:creationId xmlns:a16="http://schemas.microsoft.com/office/drawing/2014/main" id="{C21AEF9B-41ED-4775-B8DB-4F77583C6EB9}"/>
              </a:ext>
            </a:extLst>
          </p:cNvPr>
          <p:cNvSpPr txBox="1">
            <a:spLocks/>
          </p:cNvSpPr>
          <p:nvPr/>
        </p:nvSpPr>
        <p:spPr>
          <a:xfrm>
            <a:off x="1371600" y="221354"/>
            <a:ext cx="6324599" cy="1070871"/>
          </a:xfrm>
          <a:prstGeom prst="rect">
            <a:avLst/>
          </a:prstGeom>
        </p:spPr>
        <p:txBody>
          <a:bodyPr anchor="ctr" anchorCtr="1"/>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kern="0" dirty="0"/>
              <a:t>Semi Major Axis (SMA)</a:t>
            </a:r>
            <a:br>
              <a:rPr lang="en-US" kern="0" dirty="0"/>
            </a:br>
            <a:r>
              <a:rPr lang="en-US" sz="2000" kern="0" dirty="0"/>
              <a:t>Free-Drift, Drag-Down Constellation Exit Approach </a:t>
            </a:r>
            <a:br>
              <a:rPr lang="en-US" sz="2000" kern="0" dirty="0"/>
            </a:br>
            <a:r>
              <a:rPr lang="en-US" sz="2000" kern="0" dirty="0"/>
              <a:t>June-July 2024 PLMs</a:t>
            </a:r>
          </a:p>
        </p:txBody>
      </p:sp>
      <p:sp>
        <p:nvSpPr>
          <p:cNvPr id="8" name="TextBox 10">
            <a:extLst>
              <a:ext uri="{FF2B5EF4-FFF2-40B4-BE49-F238E27FC236}">
                <a16:creationId xmlns:a16="http://schemas.microsoft.com/office/drawing/2014/main" id="{9607555B-B9C7-4E77-872A-4525AA39517E}"/>
              </a:ext>
            </a:extLst>
          </p:cNvPr>
          <p:cNvSpPr txBox="1"/>
          <p:nvPr/>
        </p:nvSpPr>
        <p:spPr>
          <a:xfrm>
            <a:off x="6096000" y="3768620"/>
            <a:ext cx="2743200" cy="830997"/>
          </a:xfrm>
          <a:prstGeom prst="rect">
            <a:avLst/>
          </a:prstGeom>
          <a:solidFill>
            <a:schemeClr val="bg1"/>
          </a:solidFill>
          <a:ln>
            <a:solidFill>
              <a:schemeClr val="tx1"/>
            </a:solidFill>
          </a:ln>
        </p:spPr>
        <p:txBody>
          <a:bodyPr wrap="square" rtlCol="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a:solidFill>
                  <a:srgbClr val="5092A2"/>
                </a:solidFill>
                <a:latin typeface="+mj-lt"/>
              </a:rPr>
              <a:t>Lifetime analysis that models one RMM per year has marginally higher SMA</a:t>
            </a:r>
            <a:r>
              <a:rPr lang="en-US" sz="1600" dirty="0">
                <a:solidFill>
                  <a:srgbClr val="8FBDC8"/>
                </a:solidFill>
                <a:latin typeface="+mj-lt"/>
              </a:rPr>
              <a:t>. </a:t>
            </a:r>
          </a:p>
        </p:txBody>
      </p:sp>
      <p:sp>
        <p:nvSpPr>
          <p:cNvPr id="9" name="TextBox 8">
            <a:extLst>
              <a:ext uri="{FF2B5EF4-FFF2-40B4-BE49-F238E27FC236}">
                <a16:creationId xmlns:a16="http://schemas.microsoft.com/office/drawing/2014/main" id="{5C0AF50D-92D6-4813-94F0-306200E1FD2F}"/>
              </a:ext>
            </a:extLst>
          </p:cNvPr>
          <p:cNvSpPr txBox="1"/>
          <p:nvPr/>
        </p:nvSpPr>
        <p:spPr>
          <a:xfrm>
            <a:off x="2590800" y="6352401"/>
            <a:ext cx="3931920" cy="276999"/>
          </a:xfrm>
          <a:prstGeom prst="rect">
            <a:avLst/>
          </a:prstGeom>
          <a:noFill/>
        </p:spPr>
        <p:txBody>
          <a:bodyPr wrap="square" rtlCol="0">
            <a:spAutoFit/>
          </a:bodyPr>
          <a:lstStyle/>
          <a:p>
            <a:r>
              <a:rPr lang="en-US" sz="1200" dirty="0"/>
              <a:t>Credit:FDS-Free-Exit-Analysis-Update-v6-9Nov21 </a:t>
            </a:r>
          </a:p>
        </p:txBody>
      </p:sp>
      <p:sp>
        <p:nvSpPr>
          <p:cNvPr id="10" name="TextBox 10">
            <a:extLst>
              <a:ext uri="{FF2B5EF4-FFF2-40B4-BE49-F238E27FC236}">
                <a16:creationId xmlns:a16="http://schemas.microsoft.com/office/drawing/2014/main" id="{74CA372D-FA1B-46A3-AF92-9B0A5D66540C}"/>
              </a:ext>
            </a:extLst>
          </p:cNvPr>
          <p:cNvSpPr txBox="1"/>
          <p:nvPr/>
        </p:nvSpPr>
        <p:spPr>
          <a:xfrm>
            <a:off x="5105400" y="2832965"/>
            <a:ext cx="2438399" cy="830997"/>
          </a:xfrm>
          <a:prstGeom prst="rect">
            <a:avLst/>
          </a:prstGeom>
          <a:solidFill>
            <a:schemeClr val="bg1"/>
          </a:solidFill>
          <a:ln>
            <a:solidFill>
              <a:schemeClr val="tx1"/>
            </a:solidFill>
          </a:ln>
        </p:spPr>
        <p:txBody>
          <a:bodyPr wrap="square" rtlCol="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a:solidFill>
                  <a:srgbClr val="2859A5"/>
                </a:solidFill>
                <a:latin typeface="+mj-lt"/>
              </a:rPr>
              <a:t>January 2022 “Free Exit” with June 2024 PLMs, Cd 1.76 </a:t>
            </a:r>
          </a:p>
        </p:txBody>
      </p:sp>
      <p:cxnSp>
        <p:nvCxnSpPr>
          <p:cNvPr id="3" name="Straight Arrow Connector 2">
            <a:extLst>
              <a:ext uri="{FF2B5EF4-FFF2-40B4-BE49-F238E27FC236}">
                <a16:creationId xmlns:a16="http://schemas.microsoft.com/office/drawing/2014/main" id="{46E950A8-BB60-4237-9CEF-BA1E2F6924C1}"/>
              </a:ext>
            </a:extLst>
          </p:cNvPr>
          <p:cNvCxnSpPr/>
          <p:nvPr/>
        </p:nvCxnSpPr>
        <p:spPr bwMode="auto">
          <a:xfrm>
            <a:off x="5486400" y="3663962"/>
            <a:ext cx="0" cy="914400"/>
          </a:xfrm>
          <a:prstGeom prst="straightConnector1">
            <a:avLst/>
          </a:prstGeom>
          <a:solidFill>
            <a:schemeClr val="accent1"/>
          </a:solidFill>
          <a:ln w="63500" cap="flat" cmpd="sng" algn="ctr">
            <a:solidFill>
              <a:srgbClr val="2859A5"/>
            </a:solidFill>
            <a:prstDash val="solid"/>
            <a:round/>
            <a:headEnd type="none" w="med" len="med"/>
            <a:tailEnd type="triangle"/>
          </a:ln>
          <a:effectLst/>
        </p:spPr>
      </p:cxnSp>
      <p:cxnSp>
        <p:nvCxnSpPr>
          <p:cNvPr id="4" name="Straight Arrow Connector 3">
            <a:extLst>
              <a:ext uri="{FF2B5EF4-FFF2-40B4-BE49-F238E27FC236}">
                <a16:creationId xmlns:a16="http://schemas.microsoft.com/office/drawing/2014/main" id="{40955B06-008A-4809-9A99-FB27631CF924}"/>
              </a:ext>
            </a:extLst>
          </p:cNvPr>
          <p:cNvCxnSpPr>
            <a:cxnSpLocks/>
          </p:cNvCxnSpPr>
          <p:nvPr/>
        </p:nvCxnSpPr>
        <p:spPr bwMode="auto">
          <a:xfrm>
            <a:off x="7239000" y="4599617"/>
            <a:ext cx="0" cy="914400"/>
          </a:xfrm>
          <a:prstGeom prst="straightConnector1">
            <a:avLst/>
          </a:prstGeom>
          <a:solidFill>
            <a:schemeClr val="accent1"/>
          </a:solidFill>
          <a:ln w="63500" cap="flat" cmpd="sng" algn="ctr">
            <a:solidFill>
              <a:srgbClr val="77B8C3"/>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3B853C34-F566-4E9D-9FD5-6F6159FD40D4}"/>
              </a:ext>
            </a:extLst>
          </p:cNvPr>
          <p:cNvCxnSpPr>
            <a:cxnSpLocks/>
          </p:cNvCxnSpPr>
          <p:nvPr/>
        </p:nvCxnSpPr>
        <p:spPr bwMode="auto">
          <a:xfrm flipV="1">
            <a:off x="4191000" y="5181600"/>
            <a:ext cx="1752600" cy="228600"/>
          </a:xfrm>
          <a:prstGeom prst="straightConnector1">
            <a:avLst/>
          </a:prstGeom>
          <a:solidFill>
            <a:schemeClr val="accent1"/>
          </a:solidFill>
          <a:ln w="63500" cap="flat" cmpd="sng" algn="ctr">
            <a:solidFill>
              <a:srgbClr val="C47500"/>
            </a:solidFill>
            <a:prstDash val="solid"/>
            <a:round/>
            <a:headEnd type="none" w="med" len="med"/>
            <a:tailEnd type="triangle"/>
          </a:ln>
          <a:effectLst/>
        </p:spPr>
      </p:cxnSp>
      <p:sp>
        <p:nvSpPr>
          <p:cNvPr id="16" name="TextBox 10">
            <a:extLst>
              <a:ext uri="{FF2B5EF4-FFF2-40B4-BE49-F238E27FC236}">
                <a16:creationId xmlns:a16="http://schemas.microsoft.com/office/drawing/2014/main" id="{95C19ADC-9AEB-46CD-8FA6-EED85C52C52E}"/>
              </a:ext>
            </a:extLst>
          </p:cNvPr>
          <p:cNvSpPr txBox="1"/>
          <p:nvPr/>
        </p:nvSpPr>
        <p:spPr>
          <a:xfrm>
            <a:off x="1600201" y="2438400"/>
            <a:ext cx="2377440" cy="457200"/>
          </a:xfrm>
          <a:prstGeom prst="rect">
            <a:avLst/>
          </a:prstGeom>
          <a:solidFill>
            <a:schemeClr val="bg1"/>
          </a:solidFill>
          <a:ln>
            <a:solidFill>
              <a:schemeClr val="tx1"/>
            </a:solidFill>
          </a:ln>
        </p:spPr>
        <p:txBody>
          <a:bodyPr wrap="square" rtlCol="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a:solidFill>
                  <a:srgbClr val="C47500"/>
                </a:solidFill>
                <a:latin typeface="+mj-lt"/>
              </a:rPr>
              <a:t>Free-Drift, Drag-Down</a:t>
            </a:r>
          </a:p>
          <a:p>
            <a:pPr algn="ctr"/>
            <a:r>
              <a:rPr lang="en-US" sz="1600" b="1" dirty="0">
                <a:solidFill>
                  <a:srgbClr val="C47500"/>
                </a:solidFill>
                <a:latin typeface="+mj-lt"/>
              </a:rPr>
              <a:t>Cd = 2.1 </a:t>
            </a:r>
          </a:p>
        </p:txBody>
      </p:sp>
      <p:cxnSp>
        <p:nvCxnSpPr>
          <p:cNvPr id="17" name="Straight Arrow Connector 16">
            <a:extLst>
              <a:ext uri="{FF2B5EF4-FFF2-40B4-BE49-F238E27FC236}">
                <a16:creationId xmlns:a16="http://schemas.microsoft.com/office/drawing/2014/main" id="{CC754B33-A494-4082-8609-D4F1BCE30507}"/>
              </a:ext>
            </a:extLst>
          </p:cNvPr>
          <p:cNvCxnSpPr>
            <a:cxnSpLocks/>
          </p:cNvCxnSpPr>
          <p:nvPr/>
        </p:nvCxnSpPr>
        <p:spPr bwMode="auto">
          <a:xfrm>
            <a:off x="4023360" y="2663688"/>
            <a:ext cx="548640" cy="0"/>
          </a:xfrm>
          <a:prstGeom prst="straightConnector1">
            <a:avLst/>
          </a:prstGeom>
          <a:solidFill>
            <a:schemeClr val="accent1"/>
          </a:solidFill>
          <a:ln w="63500" cap="flat" cmpd="sng" algn="ctr">
            <a:solidFill>
              <a:srgbClr val="C475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DAC6100F-FFD3-4FC5-BA88-BF10D75E0A31}"/>
              </a:ext>
            </a:extLst>
          </p:cNvPr>
          <p:cNvCxnSpPr>
            <a:cxnSpLocks/>
          </p:cNvCxnSpPr>
          <p:nvPr/>
        </p:nvCxnSpPr>
        <p:spPr bwMode="auto">
          <a:xfrm flipH="1">
            <a:off x="1143001" y="2663688"/>
            <a:ext cx="457200" cy="0"/>
          </a:xfrm>
          <a:prstGeom prst="straightConnector1">
            <a:avLst/>
          </a:prstGeom>
          <a:solidFill>
            <a:schemeClr val="accent1"/>
          </a:solidFill>
          <a:ln w="63500" cap="flat" cmpd="sng" algn="ctr">
            <a:solidFill>
              <a:srgbClr val="C47500"/>
            </a:solidFill>
            <a:prstDash val="solid"/>
            <a:round/>
            <a:headEnd type="none" w="med" len="med"/>
            <a:tailEnd type="triangle"/>
          </a:ln>
          <a:effectLst/>
        </p:spPr>
      </p:cxnSp>
    </p:spTree>
    <p:extLst>
      <p:ext uri="{BB962C8B-B14F-4D97-AF65-F5344CB8AC3E}">
        <p14:creationId xmlns:p14="http://schemas.microsoft.com/office/powerpoint/2010/main" val="2673553313"/>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49420</TotalTime>
  <Pages>88</Pages>
  <Words>1394</Words>
  <Application>Microsoft Office PowerPoint</Application>
  <PresentationFormat>On-screen Show (4:3)</PresentationFormat>
  <Paragraphs>248</Paragraphs>
  <Slides>20</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Arial Black</vt:lpstr>
      <vt:lpstr>Calibri</vt:lpstr>
      <vt:lpstr>Times</vt:lpstr>
      <vt:lpstr>Times New Roman</vt:lpstr>
      <vt:lpstr>Default Design</vt:lpstr>
      <vt:lpstr>1_Default Design</vt:lpstr>
      <vt:lpstr>PowerPoint Presentation</vt:lpstr>
      <vt:lpstr>Topics</vt:lpstr>
      <vt:lpstr>EOS Aqua Mission Summary</vt:lpstr>
      <vt:lpstr>Aqua Spacecraft Subsystems</vt:lpstr>
      <vt:lpstr>PowerPoint Presentation</vt:lpstr>
      <vt:lpstr>PowerPoint Presentation</vt:lpstr>
      <vt:lpstr>PowerPoint Presentation</vt:lpstr>
      <vt:lpstr>Orbital Predictions</vt:lpstr>
      <vt:lpstr>PowerPoint Presentation</vt:lpstr>
      <vt:lpstr>PowerPoint Presentation</vt:lpstr>
      <vt:lpstr>PowerPoint Presentation</vt:lpstr>
      <vt:lpstr>PowerPoint Presentation</vt:lpstr>
      <vt:lpstr>Aqua End of Mission Plan</vt:lpstr>
      <vt:lpstr>PowerPoint Presentation</vt:lpstr>
      <vt:lpstr>PowerPoint Presentation</vt:lpstr>
      <vt:lpstr>Questions &amp; Backup Slides</vt:lpstr>
      <vt:lpstr>PowerPoint Presentation</vt:lpstr>
      <vt:lpstr>PowerPoint Presentation</vt:lpstr>
      <vt:lpstr>PowerPoint Presentation</vt:lpstr>
      <vt:lpstr>Aqua Definitive and Predictive MLT @ Ascending Node  (Updated October 2021)</vt:lpstr>
    </vt:vector>
  </TitlesOfParts>
  <Company>NASA/GSFC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Spacecraft Status</dc:title>
  <dc:subject>Aqua</dc:subject>
  <dc:creator>Bill Guit</dc:creator>
  <cp:lastModifiedBy>Guit, William J. (GSFC-5840)</cp:lastModifiedBy>
  <cp:revision>5904</cp:revision>
  <cp:lastPrinted>2022-02-09T21:45:15Z</cp:lastPrinted>
  <dcterms:created xsi:type="dcterms:W3CDTF">1999-09-30T01:16:08Z</dcterms:created>
  <dcterms:modified xsi:type="dcterms:W3CDTF">2022-02-16T02:22:49Z</dcterms:modified>
</cp:coreProperties>
</file>