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2"/>
  </p:notesMasterIdLst>
  <p:handoutMasterIdLst>
    <p:handoutMasterId r:id="rId33"/>
  </p:handoutMasterIdLst>
  <p:sldIdLst>
    <p:sldId id="256" r:id="rId2"/>
    <p:sldId id="541" r:id="rId3"/>
    <p:sldId id="263" r:id="rId4"/>
    <p:sldId id="308" r:id="rId5"/>
    <p:sldId id="548" r:id="rId6"/>
    <p:sldId id="544" r:id="rId7"/>
    <p:sldId id="306" r:id="rId8"/>
    <p:sldId id="307" r:id="rId9"/>
    <p:sldId id="547" r:id="rId10"/>
    <p:sldId id="545" r:id="rId11"/>
    <p:sldId id="327" r:id="rId12"/>
    <p:sldId id="310" r:id="rId13"/>
    <p:sldId id="309" r:id="rId14"/>
    <p:sldId id="552" r:id="rId15"/>
    <p:sldId id="550" r:id="rId16"/>
    <p:sldId id="551" r:id="rId17"/>
    <p:sldId id="312" r:id="rId18"/>
    <p:sldId id="542" r:id="rId19"/>
    <p:sldId id="324" r:id="rId20"/>
    <p:sldId id="325" r:id="rId21"/>
    <p:sldId id="336" r:id="rId22"/>
    <p:sldId id="314" r:id="rId23"/>
    <p:sldId id="322" r:id="rId24"/>
    <p:sldId id="546" r:id="rId25"/>
    <p:sldId id="261" r:id="rId26"/>
    <p:sldId id="259" r:id="rId27"/>
    <p:sldId id="258" r:id="rId28"/>
    <p:sldId id="543" r:id="rId29"/>
    <p:sldId id="316" r:id="rId30"/>
    <p:sldId id="540" r:id="rId31"/>
  </p:sldIdLst>
  <p:sldSz cx="12188825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CF2"/>
    <a:srgbClr val="B2B2B2"/>
    <a:srgbClr val="A6A6A6"/>
    <a:srgbClr val="4D4D4D"/>
    <a:srgbClr val="00539B"/>
    <a:srgbClr val="5D87A1"/>
    <a:srgbClr val="B30838"/>
    <a:srgbClr val="611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" y="24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-3540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060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060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r">
              <a:defRPr sz="1200"/>
            </a:lvl1pPr>
          </a:lstStyle>
          <a:p>
            <a:fld id="{2151C11E-1A00-48AF-8C08-97C362C67874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96"/>
            <a:ext cx="3170583" cy="480060"/>
          </a:xfrm>
          <a:prstGeom prst="rect">
            <a:avLst/>
          </a:prstGeom>
        </p:spPr>
        <p:txBody>
          <a:bodyPr vert="horz" lIns="95006" tIns="47503" rIns="95006" bIns="475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496"/>
            <a:ext cx="3170583" cy="480060"/>
          </a:xfrm>
          <a:prstGeom prst="rect">
            <a:avLst/>
          </a:prstGeom>
        </p:spPr>
        <p:txBody>
          <a:bodyPr vert="horz" lIns="95006" tIns="47503" rIns="95006" bIns="47503" rtlCol="0" anchor="b"/>
          <a:lstStyle>
            <a:lvl1pPr algn="r">
              <a:defRPr sz="1200"/>
            </a:lvl1pPr>
          </a:lstStyle>
          <a:p>
            <a:fld id="{2AFFDF9B-F3F5-4382-A25B-4EAA3B410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C7BB64C-82E2-466C-9C50-B2DA6307AB11}" type="datetimeFigureOut">
              <a:rPr lang="en-US" smtClean="0"/>
              <a:pPr/>
              <a:t>3/1/2023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2313"/>
            <a:ext cx="63976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778FBA5-F957-4CE9-A734-9CFA9C4F56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0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108076" y="3011559"/>
            <a:ext cx="9972674" cy="17922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 sz="22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ctrTitle"/>
          </p:nvPr>
        </p:nvSpPr>
        <p:spPr>
          <a:xfrm>
            <a:off x="1108076" y="1385454"/>
            <a:ext cx="9972674" cy="1294671"/>
          </a:xfrm>
        </p:spPr>
        <p:txBody>
          <a:bodyPr anchor="b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smtClean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12" name="Straight Connector 12"/>
          <p:cNvCxnSpPr>
            <a:cxnSpLocks noChangeShapeType="1"/>
          </p:cNvCxnSpPr>
          <p:nvPr userDrawn="1"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pic>
        <p:nvPicPr>
          <p:cNvPr id="7" name="Picture 6" descr="LL_Logo_blu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0277" y="5111496"/>
            <a:ext cx="3428272" cy="3452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786193" y="1700213"/>
            <a:ext cx="8604125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758" y="5706497"/>
            <a:ext cx="8605310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91758" y="1249252"/>
            <a:ext cx="8605310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3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6218828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1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3710" y="145148"/>
            <a:ext cx="9681406" cy="464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3710" y="593819"/>
            <a:ext cx="9681317" cy="296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680754"/>
            <a:ext cx="10915522" cy="4442955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2648" y="1768104"/>
            <a:ext cx="7958522" cy="377371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2648" y="5603133"/>
            <a:ext cx="7958522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2112648" y="1312860"/>
            <a:ext cx="7958522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2314841" y="1828800"/>
            <a:ext cx="7581449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5877" y="5229437"/>
            <a:ext cx="7581449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2315877" y="1368517"/>
            <a:ext cx="7581449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2"/>
          <p:cNvCxnSpPr>
            <a:cxnSpLocks noChangeShapeType="1"/>
          </p:cNvCxnSpPr>
          <p:nvPr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429270" y="6451134"/>
            <a:ext cx="1450470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0" bIns="0"/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STM 2022- </a:t>
            </a:r>
            <a:fld id="{6A829F23-F466-44AA-A5B9-24580D3A690E}" type="slidenum">
              <a:rPr lang="en-US" sz="7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7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AM 05/11/2022</a:t>
            </a:r>
          </a:p>
        </p:txBody>
      </p:sp>
      <p:pic>
        <p:nvPicPr>
          <p:cNvPr id="8" name="Content Placeholder 3" descr="LL_Logo_alone_blue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87553" y="246889"/>
            <a:ext cx="548524" cy="531083"/>
          </a:xfrm>
          <a:prstGeom prst="rect">
            <a:avLst/>
          </a:prstGeom>
        </p:spPr>
      </p:pic>
      <p:pic>
        <p:nvPicPr>
          <p:cNvPr id="9" name="Picture 8" descr="LL_Logo_blue_nomar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681997" y="6473952"/>
            <a:ext cx="2007097" cy="228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4" r:id="rId3"/>
    <p:sldLayoutId id="2147483689" r:id="rId4"/>
    <p:sldLayoutId id="2147483695" r:id="rId5"/>
    <p:sldLayoutId id="2147483692" r:id="rId6"/>
    <p:sldLayoutId id="2147483693" r:id="rId7"/>
    <p:sldLayoutId id="2147483676" r:id="rId8"/>
    <p:sldLayoutId id="2147483690" r:id="rId9"/>
    <p:sldLayoutId id="2147483691" r:id="rId10"/>
  </p:sldLayoutIdLst>
  <p:txStyles>
    <p:titleStyle>
      <a:lvl1pPr algn="ctr" eaLnBrk="1" hangingPunct="1">
        <a:lnSpc>
          <a:spcPts val="2800"/>
        </a:lnSpc>
        <a:defRPr sz="2800" b="1">
          <a:latin typeface="Arial" pitchFamily="34" charset="0"/>
          <a:cs typeface="Arial" pitchFamily="34" charset="0"/>
        </a:defRPr>
      </a:lvl1pPr>
    </p:titleStyle>
    <p:bodyStyle>
      <a:lvl1pPr marL="233363" indent="-233363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2000" b="1">
          <a:latin typeface="Arial" pitchFamily="34" charset="0"/>
          <a:cs typeface="Arial" pitchFamily="34" charset="0"/>
        </a:defRPr>
      </a:lvl1pPr>
      <a:lvl2pPr marL="509588" indent="-22542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–"/>
        <a:defRPr sz="2000" b="1">
          <a:latin typeface="Arial" pitchFamily="34" charset="0"/>
          <a:cs typeface="Arial" pitchFamily="34" charset="0"/>
        </a:defRPr>
      </a:lvl2pPr>
      <a:lvl3pPr marL="854075" indent="-22383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600" b="1">
          <a:latin typeface="Arial" pitchFamily="34" charset="0"/>
          <a:cs typeface="Arial" pitchFamily="34" charset="0"/>
        </a:defRPr>
      </a:lvl3pPr>
      <a:lvl4pPr marL="1035050" indent="-18097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Courier New" pitchFamily="49" charset="0"/>
        <a:buChar char="o"/>
        <a:defRPr sz="1400" b="1">
          <a:latin typeface="Arial" pitchFamily="34" charset="0"/>
          <a:cs typeface="Arial" pitchFamily="34" charset="0"/>
        </a:defRPr>
      </a:lvl4pPr>
      <a:lvl5pPr marL="796925" indent="0" algn="l" eaLnBrk="1" hangingPunct="1">
        <a:spcBef>
          <a:spcPts val="600"/>
        </a:spcBef>
        <a:defRPr sz="1600" b="1">
          <a:latin typeface="Arial" pitchFamily="34" charset="0"/>
          <a:cs typeface="Arial" pitchFamily="34" charset="0"/>
        </a:defRPr>
      </a:lvl5pPr>
      <a:lvl6pPr marL="1147763" indent="0" algn="l" eaLnBrk="1" hangingPunct="1">
        <a:spcBef>
          <a:spcPts val="600"/>
        </a:spcBef>
        <a:defRPr sz="1400" b="1">
          <a:latin typeface="Arial" pitchFamily="34" charset="0"/>
          <a:cs typeface="Arial" pitchFamily="34" charset="0"/>
        </a:defRPr>
      </a:lvl6pPr>
      <a:lvl7pPr marL="1319213" indent="-17938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200" b="1">
          <a:latin typeface="Arial" pitchFamily="34" charset="0"/>
          <a:cs typeface="Arial" pitchFamily="34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milstein@ll.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milstein@ll.mit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17583" y="2273027"/>
            <a:ext cx="9930121" cy="179222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/>
              <a:t>Adam B. Milstein (MIT-LL, </a:t>
            </a:r>
            <a:r>
              <a:rPr lang="en-US" sz="2400" dirty="0">
                <a:hlinkClick r:id="rId2"/>
              </a:rPr>
              <a:t>milstein@ll.mit.edu</a:t>
            </a:r>
            <a:r>
              <a:rPr lang="en-US" sz="2400" dirty="0"/>
              <a:t> ), </a:t>
            </a:r>
          </a:p>
          <a:p>
            <a:r>
              <a:rPr lang="en-US" sz="2400" dirty="0"/>
              <a:t>Joseph A. Santanello (NASA GSFC), William J. Blackwell (MIT-LL)</a:t>
            </a:r>
          </a:p>
          <a:p>
            <a:r>
              <a:rPr lang="en-US" sz="2400" dirty="0"/>
              <a:t>Thanks to NASA ESTO and ESD for Support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0941" y="813714"/>
            <a:ext cx="11563109" cy="1294671"/>
          </a:xfrm>
        </p:spPr>
        <p:txBody>
          <a:bodyPr/>
          <a:lstStyle/>
          <a:p>
            <a:r>
              <a:rPr lang="en-US" dirty="0"/>
              <a:t>AI Enhancement of the Planetary Boundary Layer in Retrievals from Microwave and Infrared Sounders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45F09-DD6D-4DFD-B29B-6417C9CA6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" y="190811"/>
            <a:ext cx="2035764" cy="52025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8581E2-C1C4-46F3-A359-66DA6D88F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463692"/>
              </p:ext>
            </p:extLst>
          </p:nvPr>
        </p:nvGraphicFramePr>
        <p:xfrm>
          <a:off x="90193" y="4229894"/>
          <a:ext cx="10512425" cy="2125980"/>
        </p:xfrm>
        <a:graphic>
          <a:graphicData uri="http://schemas.openxmlformats.org/drawingml/2006/table">
            <a:tbl>
              <a:tblPr/>
              <a:tblGrid>
                <a:gridCol w="10512425">
                  <a:extLst>
                    <a:ext uri="{9D8B030D-6E8A-4147-A177-3AD203B41FA5}">
                      <a16:colId xmlns:a16="http://schemas.microsoft.com/office/drawing/2014/main" val="1875303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DISTRIBUTION STATEMENT A. Approved for public release. Distribution is unlimited.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033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br>
                        <a:rPr lang="en-US" sz="1050"/>
                      </a:br>
                      <a:r>
                        <a:rPr lang="en-US" sz="1050"/>
                        <a:t>This material is based upon work supported by the National Aeronautics and Space Administration under Air Force Contract No. FA8702-15-D-0001. Any opinions, findings, conclusions or recommendations expressed in this material are those of the author(s) and do not necessarily reflect the views of the National Aeronautics and Space Administration.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728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br>
                        <a:rPr lang="en-US" sz="1050"/>
                      </a:br>
                      <a:r>
                        <a:rPr lang="en-US" sz="1050"/>
                        <a:t>© 2023 Massachusetts Institute of Technology.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9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br>
                        <a:rPr lang="en-US" sz="1050" dirty="0"/>
                      </a:br>
                      <a:r>
                        <a:rPr lang="en-US" sz="1050" dirty="0"/>
                        <a:t>Delivered to the U.S. Government with Unlimited Rights, as defined in DFARS Part 252.227-7013 or 7014 (Feb 2014). Notwithstanding any copyright notice, U.S. Government rights in this work are defined by DFARS 252.227-7013 or DFARS 252.227-7014 as detailed above. Use of this work other than as specifically authorized by the U.S. Government may violate any copyrights that exist in this work.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9588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D0CF-6508-478F-A14A-EC2E105925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Overview: Planetary Boundary Layer retrievals</a:t>
            </a:r>
          </a:p>
          <a:p>
            <a:endParaRPr lang="en-US" dirty="0"/>
          </a:p>
          <a:p>
            <a:r>
              <a:rPr lang="en-US" dirty="0"/>
              <a:t>Detail Enhancement with Deep Neural Network</a:t>
            </a:r>
          </a:p>
          <a:p>
            <a:endParaRPr lang="en-US" dirty="0"/>
          </a:p>
          <a:p>
            <a:r>
              <a:rPr lang="en-US" dirty="0"/>
              <a:t>Initial Results</a:t>
            </a:r>
          </a:p>
          <a:p>
            <a:endParaRPr lang="en-US" dirty="0"/>
          </a:p>
          <a:p>
            <a:r>
              <a:rPr lang="en-US" dirty="0"/>
              <a:t>Ongoing work: Toward Optimal Estimation with Deep Network Priors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DF780-CCC7-46EC-A587-5F4721CE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A92A12D-751E-4742-B7F2-C73E22D04D8F}"/>
              </a:ext>
            </a:extLst>
          </p:cNvPr>
          <p:cNvSpPr/>
          <p:nvPr/>
        </p:nvSpPr>
        <p:spPr>
          <a:xfrm>
            <a:off x="246888" y="2993878"/>
            <a:ext cx="320040" cy="325394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16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927B9-EC55-4579-ABDD-93E57336AC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6651" y="5120200"/>
            <a:ext cx="10915522" cy="1048370"/>
          </a:xfrm>
        </p:spPr>
        <p:txBody>
          <a:bodyPr/>
          <a:lstStyle/>
          <a:p>
            <a:r>
              <a:rPr lang="en-US" dirty="0"/>
              <a:t>July 16, 2010 UTC 11:53 daytime scene over Africa</a:t>
            </a:r>
          </a:p>
          <a:p>
            <a:r>
              <a:rPr lang="en-US" dirty="0"/>
              <a:t>We will look for convective PBL features</a:t>
            </a:r>
          </a:p>
          <a:p>
            <a:r>
              <a:rPr lang="en-US" dirty="0"/>
              <a:t>(Other examples in paper)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5649C8-D906-4E3B-B4C5-57F43017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THATS-DEEP Result: Example Granule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5968F-7BC7-49F2-A554-90037869D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52" y="1128551"/>
            <a:ext cx="5109110" cy="3946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88E68-A9F2-4D2D-B284-B2A43EA96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54" y="1802649"/>
            <a:ext cx="26289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1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8996D-2F06-4E31-AF05-57F5E7FD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THATS-DEEP Example: </a:t>
            </a:r>
            <a:r>
              <a:rPr lang="en-US" i="1" dirty="0" err="1"/>
              <a:t>T</a:t>
            </a:r>
            <a:r>
              <a:rPr lang="en-US" i="1" baseline="-25000" dirty="0" err="1"/>
              <a:t>potential</a:t>
            </a:r>
            <a:r>
              <a:rPr lang="en-US" dirty="0"/>
              <a:t> and log(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9FA7D0-D20A-45FC-B288-B44F4F8923AC}"/>
              </a:ext>
            </a:extLst>
          </p:cNvPr>
          <p:cNvSpPr txBox="1"/>
          <p:nvPr/>
        </p:nvSpPr>
        <p:spPr>
          <a:xfrm>
            <a:off x="2497665" y="6171624"/>
            <a:ext cx="635000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THATS-DEEP enhances detail of AIRS/AMSU v7 NN granule, with results looking more like ERA-5 reference in quality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B6D5B-FE76-4F4B-A98A-10DB3762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393" y="845353"/>
            <a:ext cx="8868327" cy="53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9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8996D-2F06-4E31-AF05-57F5E7FD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THATS-DEEP Example: </a:t>
            </a:r>
            <a:r>
              <a:rPr lang="en-US" i="1" dirty="0" err="1"/>
              <a:t>dT</a:t>
            </a:r>
            <a:r>
              <a:rPr lang="en-US" i="1" baseline="-25000" dirty="0" err="1"/>
              <a:t>potential</a:t>
            </a:r>
            <a:r>
              <a:rPr lang="en-US" i="1" dirty="0"/>
              <a:t>/dh </a:t>
            </a:r>
            <a:r>
              <a:rPr lang="en-US" dirty="0"/>
              <a:t>and </a:t>
            </a:r>
            <a:r>
              <a:rPr lang="en-US" i="1" dirty="0" err="1"/>
              <a:t>dq</a:t>
            </a:r>
            <a:r>
              <a:rPr lang="en-US" i="1" dirty="0"/>
              <a:t>/dh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C933E0-6DFC-4169-A58F-DD93FD4686B6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3"/>
          <a:stretch/>
        </p:blipFill>
        <p:spPr bwMode="auto">
          <a:xfrm>
            <a:off x="286531" y="1068432"/>
            <a:ext cx="12017823" cy="50783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E8A9A-E490-429F-A622-0FB6A59F0544}"/>
              </a:ext>
            </a:extLst>
          </p:cNvPr>
          <p:cNvSpPr txBox="1"/>
          <p:nvPr/>
        </p:nvSpPr>
        <p:spPr>
          <a:xfrm>
            <a:off x="2497665" y="6171624"/>
            <a:ext cx="66694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THATS-DEEP enhances detail of AIRS/AMSU v7 NN granule vertical gradients, with results looking more like ERA-5 reference in quality </a:t>
            </a:r>
          </a:p>
        </p:txBody>
      </p:sp>
    </p:spTree>
    <p:extLst>
      <p:ext uri="{BB962C8B-B14F-4D97-AF65-F5344CB8AC3E}">
        <p14:creationId xmlns:p14="http://schemas.microsoft.com/office/powerpoint/2010/main" val="2232046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927B9-EC55-4579-ABDD-93E57336AC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6651" y="5120200"/>
            <a:ext cx="10915522" cy="1048370"/>
          </a:xfrm>
        </p:spPr>
        <p:txBody>
          <a:bodyPr/>
          <a:lstStyle/>
          <a:p>
            <a:r>
              <a:rPr lang="en-US" dirty="0"/>
              <a:t>August 21, 2010 UTC 06:53 daytime scene over northern Russia</a:t>
            </a:r>
          </a:p>
          <a:p>
            <a:pPr lvl="1"/>
            <a:r>
              <a:rPr lang="en-US" dirty="0"/>
              <a:t>Contains rainy weather and low clouds. This scene also contains complex features and shows variable PBL structure and height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5649C8-D906-4E3B-B4C5-57F43017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THATS-DEEP Result: Example Granule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C2016-2D60-44E8-9592-AD6918E65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13" b="17905"/>
          <a:stretch/>
        </p:blipFill>
        <p:spPr>
          <a:xfrm>
            <a:off x="3995928" y="1426083"/>
            <a:ext cx="3699226" cy="2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8996D-2F06-4E31-AF05-57F5E7FD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THATS-DEEP Example: </a:t>
            </a:r>
            <a:r>
              <a:rPr lang="en-US" i="1" dirty="0" err="1"/>
              <a:t>T</a:t>
            </a:r>
            <a:r>
              <a:rPr lang="en-US" i="1" baseline="-25000" dirty="0" err="1"/>
              <a:t>potential</a:t>
            </a:r>
            <a:r>
              <a:rPr lang="en-US" dirty="0"/>
              <a:t> and log(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9FA7D0-D20A-45FC-B288-B44F4F8923AC}"/>
              </a:ext>
            </a:extLst>
          </p:cNvPr>
          <p:cNvSpPr txBox="1"/>
          <p:nvPr/>
        </p:nvSpPr>
        <p:spPr>
          <a:xfrm>
            <a:off x="2497665" y="6171624"/>
            <a:ext cx="635000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THATS-DEEP enhances detail of AIRS/AMSU v7 NN granule, with results looking more like ERA-5 reference in quality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3097E3E-8FB2-4606-AE6B-F287EB2A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22" y="892669"/>
            <a:ext cx="8682490" cy="527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8996D-2F06-4E31-AF05-57F5E7FD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THATS-DEEP Example: </a:t>
            </a:r>
            <a:r>
              <a:rPr lang="en-US" i="1" dirty="0" err="1"/>
              <a:t>dT</a:t>
            </a:r>
            <a:r>
              <a:rPr lang="en-US" i="1" baseline="-25000" dirty="0" err="1"/>
              <a:t>potential</a:t>
            </a:r>
            <a:r>
              <a:rPr lang="en-US" i="1" dirty="0"/>
              <a:t>/dh </a:t>
            </a:r>
            <a:r>
              <a:rPr lang="en-US" dirty="0"/>
              <a:t>and </a:t>
            </a:r>
            <a:r>
              <a:rPr lang="en-US" i="1" dirty="0" err="1"/>
              <a:t>dq</a:t>
            </a:r>
            <a:r>
              <a:rPr lang="en-US" i="1" dirty="0"/>
              <a:t>/dh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E8A9A-E490-429F-A622-0FB6A59F0544}"/>
              </a:ext>
            </a:extLst>
          </p:cNvPr>
          <p:cNvSpPr txBox="1"/>
          <p:nvPr/>
        </p:nvSpPr>
        <p:spPr>
          <a:xfrm>
            <a:off x="2497665" y="6171624"/>
            <a:ext cx="66694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THATS-DEEP enhances detail of AIRS/AMSU v7 NN granule vertical gradients, with results looking more like ERA-5 reference in quality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B4073B-A1D4-436A-BF4A-84F29977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2" y="1078992"/>
            <a:ext cx="11317936" cy="46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1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8EB854-357E-43B5-8A24-4405C175E6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4286" y="4554398"/>
            <a:ext cx="11220251" cy="1770201"/>
          </a:xfrm>
        </p:spPr>
        <p:txBody>
          <a:bodyPr/>
          <a:lstStyle/>
          <a:p>
            <a:r>
              <a:rPr lang="en-US" dirty="0"/>
              <a:t>We assess PBLH for ~150,000 daytime test profiles over land (|</a:t>
            </a:r>
            <a:r>
              <a:rPr lang="en-US" dirty="0" err="1"/>
              <a:t>lat</a:t>
            </a:r>
            <a:r>
              <a:rPr lang="en-US" dirty="0"/>
              <a:t>|&lt;65) from 2010, 2013</a:t>
            </a:r>
          </a:p>
          <a:p>
            <a:r>
              <a:rPr lang="en-US" dirty="0"/>
              <a:t>We use maximum gradient of </a:t>
            </a:r>
            <a:r>
              <a:rPr lang="en-US" i="1" dirty="0"/>
              <a:t>q</a:t>
            </a:r>
            <a:r>
              <a:rPr lang="en-US" dirty="0"/>
              <a:t> and of </a:t>
            </a:r>
            <a:r>
              <a:rPr lang="en-US" i="1" dirty="0" err="1"/>
              <a:t>T</a:t>
            </a:r>
            <a:r>
              <a:rPr lang="en-US" i="1" baseline="-25000" dirty="0" err="1"/>
              <a:t>pot</a:t>
            </a:r>
            <a:r>
              <a:rPr lang="en-US" i="1" baseline="30000" dirty="0"/>
              <a:t> </a:t>
            </a:r>
            <a:r>
              <a:rPr lang="en-US" i="1" dirty="0"/>
              <a:t> </a:t>
            </a:r>
            <a:r>
              <a:rPr lang="en-US" dirty="0"/>
              <a:t>, inspired by previous work [*]</a:t>
            </a:r>
          </a:p>
          <a:p>
            <a:r>
              <a:rPr lang="en-US" dirty="0"/>
              <a:t>Gradient search is performed within a neighborhood of max(q) or min(</a:t>
            </a:r>
            <a:r>
              <a:rPr lang="en-US" i="1" dirty="0" err="1"/>
              <a:t>T</a:t>
            </a:r>
            <a:r>
              <a:rPr lang="en-US" i="1" baseline="-25000" dirty="0" err="1"/>
              <a:t>pot</a:t>
            </a:r>
            <a:r>
              <a:rPr lang="en-US" dirty="0"/>
              <a:t>)</a:t>
            </a:r>
          </a:p>
          <a:p>
            <a:r>
              <a:rPr lang="en-US" dirty="0"/>
              <a:t>We compare v7 NN and THATS-DEEP to ERA5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5D9D4-0DCD-4557-8FED-477A1A1B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Daytime PBLH Assessment over 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1A8D0-4DC6-442F-8640-F052D77346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92" y="1275229"/>
            <a:ext cx="3902846" cy="324565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5CEE7D-0A89-42BB-A3B3-824A127D25AF}"/>
              </a:ext>
            </a:extLst>
          </p:cNvPr>
          <p:cNvSpPr/>
          <p:nvPr/>
        </p:nvSpPr>
        <p:spPr>
          <a:xfrm>
            <a:off x="1433904" y="6417845"/>
            <a:ext cx="10981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[*] Seidel, D. J., </a:t>
            </a:r>
            <a:r>
              <a:rPr lang="en-US" sz="1400" dirty="0" err="1"/>
              <a:t>Ao</a:t>
            </a:r>
            <a:r>
              <a:rPr lang="en-US" sz="1400" dirty="0"/>
              <a:t>, C. O., &amp; Li, K. (2010). Journal of Geophysical Research: Atmospheres, 115(D16).</a:t>
            </a:r>
          </a:p>
        </p:txBody>
      </p:sp>
    </p:spTree>
    <p:extLst>
      <p:ext uri="{BB962C8B-B14F-4D97-AF65-F5344CB8AC3E}">
        <p14:creationId xmlns:p14="http://schemas.microsoft.com/office/powerpoint/2010/main" val="1571921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9D15D-E085-4026-9AAB-EDA0C2C370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4681" y="4673600"/>
            <a:ext cx="11329475" cy="1301898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THATS-DEEP improves overall PBLH agreement with ERA5 significantly for real retrievals</a:t>
            </a:r>
          </a:p>
          <a:p>
            <a:pPr lvl="1"/>
            <a:r>
              <a:rPr lang="en-US" dirty="0"/>
              <a:t>All profiles included here</a:t>
            </a:r>
          </a:p>
          <a:p>
            <a:pPr lvl="1"/>
            <a:r>
              <a:rPr lang="en-US" dirty="0"/>
              <a:t>THATS-DEEP with simulated input (right) and exact correspondence to ERA5 “truth” shows PBLH accuracy upper limit for this approach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193EEC-615D-400B-84B8-B4A52CD8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65025"/>
            <a:ext cx="9681406" cy="816989"/>
          </a:xfrm>
        </p:spPr>
        <p:txBody>
          <a:bodyPr/>
          <a:lstStyle/>
          <a:p>
            <a:r>
              <a:rPr lang="en-US" dirty="0"/>
              <a:t>PBLH assessed using q gradient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4DF454-76A3-44BD-924A-33D4073C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133"/>
            <a:ext cx="12064157" cy="29887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DE68F11-22CA-408B-9086-D91DAC61FF38}"/>
              </a:ext>
            </a:extLst>
          </p:cNvPr>
          <p:cNvSpPr txBox="1"/>
          <p:nvPr/>
        </p:nvSpPr>
        <p:spPr>
          <a:xfrm>
            <a:off x="2726266" y="962566"/>
            <a:ext cx="22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Real Retrievals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08DFAC-84DF-4992-A0FA-F1A552632C7D}"/>
              </a:ext>
            </a:extLst>
          </p:cNvPr>
          <p:cNvSpPr txBox="1"/>
          <p:nvPr/>
        </p:nvSpPr>
        <p:spPr>
          <a:xfrm>
            <a:off x="8593667" y="962566"/>
            <a:ext cx="257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Simulated Retrievals</a:t>
            </a:r>
          </a:p>
        </p:txBody>
      </p:sp>
    </p:spTree>
    <p:extLst>
      <p:ext uri="{BB962C8B-B14F-4D97-AF65-F5344CB8AC3E}">
        <p14:creationId xmlns:p14="http://schemas.microsoft.com/office/powerpoint/2010/main" val="156744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9D15D-E085-4026-9AAB-EDA0C2C370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7127" y="4545274"/>
            <a:ext cx="11329475" cy="621086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THATS-DEEP improves overall PBLH agreement with ERA5 significantly for real retrievals, with bias and spread both largely reduced, and median errors cut in half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193EEC-615D-400B-84B8-B4A52CD8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65025"/>
            <a:ext cx="9681406" cy="816989"/>
          </a:xfrm>
        </p:spPr>
        <p:txBody>
          <a:bodyPr/>
          <a:lstStyle/>
          <a:p>
            <a:r>
              <a:rPr lang="en-US" dirty="0"/>
              <a:t>PBLH assessed using q gradient: </a:t>
            </a:r>
            <a:br>
              <a:rPr lang="en-US" dirty="0"/>
            </a:br>
            <a:r>
              <a:rPr lang="en-US" dirty="0"/>
              <a:t>Before and After Enhancement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E68F11-22CA-408B-9086-D91DAC61FF38}"/>
              </a:ext>
            </a:extLst>
          </p:cNvPr>
          <p:cNvSpPr txBox="1"/>
          <p:nvPr/>
        </p:nvSpPr>
        <p:spPr>
          <a:xfrm>
            <a:off x="961102" y="1135180"/>
            <a:ext cx="433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PBLH Histogram vs ERA5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445AB-6648-4BEE-B039-6906A38CDF69}"/>
              </a:ext>
            </a:extLst>
          </p:cNvPr>
          <p:cNvSpPr txBox="1"/>
          <p:nvPr/>
        </p:nvSpPr>
        <p:spPr>
          <a:xfrm>
            <a:off x="6739128" y="1039308"/>
            <a:ext cx="502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PBLH  Errors vs ERA5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4D184-D498-4593-90AF-FA65E3A7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05" y="1641672"/>
            <a:ext cx="5769736" cy="22344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07405-6863-4D56-BD0D-D9CDAD98C764}"/>
              </a:ext>
            </a:extLst>
          </p:cNvPr>
          <p:cNvGrpSpPr/>
          <p:nvPr/>
        </p:nvGrpSpPr>
        <p:grpSpPr>
          <a:xfrm>
            <a:off x="100584" y="1649257"/>
            <a:ext cx="3119514" cy="2338745"/>
            <a:chOff x="3347345" y="1236753"/>
            <a:chExt cx="2439329" cy="1828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31F3C0-6808-43C2-87FF-0A150390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345" y="1236753"/>
              <a:ext cx="2439329" cy="182880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29FF1D-D767-41E7-B28C-DE14BB2C4E1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50733" y="1373310"/>
              <a:ext cx="1446208" cy="1432644"/>
            </a:xfrm>
            <a:prstGeom prst="line">
              <a:avLst/>
            </a:prstGeom>
            <a:solidFill>
              <a:srgbClr val="618FFD"/>
            </a:solidFill>
            <a:ln w="254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E5D5E4-84A0-4446-9B48-3118BB578763}"/>
              </a:ext>
            </a:extLst>
          </p:cNvPr>
          <p:cNvGrpSpPr/>
          <p:nvPr/>
        </p:nvGrpSpPr>
        <p:grpSpPr>
          <a:xfrm>
            <a:off x="3075482" y="1649257"/>
            <a:ext cx="3119514" cy="2338745"/>
            <a:chOff x="5730444" y="1244781"/>
            <a:chExt cx="2439329" cy="1828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B835E6-3CD1-4249-B0EC-8D2DB800C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444" y="1244781"/>
              <a:ext cx="2439329" cy="182880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2D6619-5297-4904-A61E-5B960D3F9607}"/>
                </a:ext>
              </a:extLst>
            </p:cNvPr>
            <p:cNvCxnSpPr/>
            <p:nvPr/>
          </p:nvCxnSpPr>
          <p:spPr bwMode="auto">
            <a:xfrm flipV="1">
              <a:off x="6154280" y="1389904"/>
              <a:ext cx="1409700" cy="1416050"/>
            </a:xfrm>
            <a:prstGeom prst="line">
              <a:avLst/>
            </a:prstGeom>
            <a:solidFill>
              <a:srgbClr val="618FFD"/>
            </a:solidFill>
            <a:ln w="254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0695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D0CF-6508-478F-A14A-EC2E105925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Overview: Planetary Boundary Layer retrievals</a:t>
            </a:r>
          </a:p>
          <a:p>
            <a:endParaRPr lang="en-US" dirty="0"/>
          </a:p>
          <a:p>
            <a:r>
              <a:rPr lang="en-US" dirty="0"/>
              <a:t>Detail Enhancement with Deep Neural Network</a:t>
            </a:r>
          </a:p>
          <a:p>
            <a:endParaRPr lang="en-US" dirty="0"/>
          </a:p>
          <a:p>
            <a:r>
              <a:rPr lang="en-US" dirty="0"/>
              <a:t>Initial Results</a:t>
            </a:r>
          </a:p>
          <a:p>
            <a:endParaRPr lang="en-US" dirty="0"/>
          </a:p>
          <a:p>
            <a:r>
              <a:rPr lang="en-US" dirty="0"/>
              <a:t>Ongoing work: Toward Optimal Estimation with Deep Network Priors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DF780-CCC7-46EC-A587-5F4721CE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A92A12D-751E-4742-B7F2-C73E22D04D8F}"/>
              </a:ext>
            </a:extLst>
          </p:cNvPr>
          <p:cNvSpPr/>
          <p:nvPr/>
        </p:nvSpPr>
        <p:spPr>
          <a:xfrm>
            <a:off x="246888" y="1293094"/>
            <a:ext cx="320040" cy="325394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9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9D15D-E085-4026-9AAB-EDA0C2C370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4682" y="4673600"/>
            <a:ext cx="11454143" cy="1301898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THATS-DEEP improves overall PBLH agreement with ERA5 significantly for real retrievals</a:t>
            </a:r>
          </a:p>
          <a:p>
            <a:pPr lvl="1"/>
            <a:r>
              <a:rPr lang="en-US" dirty="0"/>
              <a:t>Suitable </a:t>
            </a:r>
            <a:r>
              <a:rPr lang="en-US" dirty="0" err="1"/>
              <a:t>T</a:t>
            </a:r>
            <a:r>
              <a:rPr lang="en-US" baseline="-25000" dirty="0" err="1"/>
              <a:t>pot</a:t>
            </a:r>
            <a:r>
              <a:rPr lang="en-US" dirty="0"/>
              <a:t> gradient local maximum not found for all profiles </a:t>
            </a:r>
          </a:p>
          <a:p>
            <a:pPr lvl="1"/>
            <a:r>
              <a:rPr lang="en-US" dirty="0"/>
              <a:t>THATS-DEEP with simulated input (right) and exact correspondence to ERA5 “truth” shows PBLH accuracy upper limit for this approach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193EEC-615D-400B-84B8-B4A52CD8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PBLH assessed using </a:t>
            </a:r>
            <a:r>
              <a:rPr lang="en-US" dirty="0" err="1"/>
              <a:t>T</a:t>
            </a:r>
            <a:r>
              <a:rPr lang="en-US" baseline="-25000" dirty="0" err="1"/>
              <a:t>pot</a:t>
            </a:r>
            <a:r>
              <a:rPr lang="en-US" dirty="0"/>
              <a:t>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F8EE1-8119-491E-B434-248A4691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3" y="1276157"/>
            <a:ext cx="12106879" cy="3210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4005A7-2A8D-4939-9646-058AC625D141}"/>
              </a:ext>
            </a:extLst>
          </p:cNvPr>
          <p:cNvSpPr txBox="1"/>
          <p:nvPr/>
        </p:nvSpPr>
        <p:spPr>
          <a:xfrm>
            <a:off x="2726266" y="962566"/>
            <a:ext cx="22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Real Retrievals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10D84-8B81-4DCC-A929-11385A75AE1A}"/>
              </a:ext>
            </a:extLst>
          </p:cNvPr>
          <p:cNvSpPr txBox="1"/>
          <p:nvPr/>
        </p:nvSpPr>
        <p:spPr>
          <a:xfrm>
            <a:off x="8593667" y="962566"/>
            <a:ext cx="257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Simulated Retrievals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65109BC4-BB9A-46B8-97D8-248726ADAAE2}"/>
              </a:ext>
            </a:extLst>
          </p:cNvPr>
          <p:cNvSpPr txBox="1"/>
          <p:nvPr/>
        </p:nvSpPr>
        <p:spPr>
          <a:xfrm>
            <a:off x="961341" y="1662178"/>
            <a:ext cx="10134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</a:rPr>
              <a:t>52% profiles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accepted</a:t>
            </a: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12CE19BB-FEFE-4080-949F-82E2A1340630}"/>
              </a:ext>
            </a:extLst>
          </p:cNvPr>
          <p:cNvSpPr txBox="1"/>
          <p:nvPr/>
        </p:nvSpPr>
        <p:spPr>
          <a:xfrm>
            <a:off x="4533239" y="1657566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51% profiles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accepted</a:t>
            </a:r>
          </a:p>
        </p:txBody>
      </p:sp>
      <p:sp>
        <p:nvSpPr>
          <p:cNvPr id="13" name="TextBox 46">
            <a:extLst>
              <a:ext uri="{FF2B5EF4-FFF2-40B4-BE49-F238E27FC236}">
                <a16:creationId xmlns:a16="http://schemas.microsoft.com/office/drawing/2014/main" id="{4F6DEADB-C5E6-4B1C-974D-56CFBC04AF16}"/>
              </a:ext>
            </a:extLst>
          </p:cNvPr>
          <p:cNvSpPr txBox="1"/>
          <p:nvPr/>
        </p:nvSpPr>
        <p:spPr>
          <a:xfrm>
            <a:off x="8996922" y="2089575"/>
            <a:ext cx="12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>
                <a:solidFill>
                  <a:schemeClr val="bg1"/>
                </a:solidFill>
              </a:rPr>
              <a:t>69% profiles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accepted</a:t>
            </a:r>
          </a:p>
        </p:txBody>
      </p:sp>
    </p:spTree>
    <p:extLst>
      <p:ext uri="{BB962C8B-B14F-4D97-AF65-F5344CB8AC3E}">
        <p14:creationId xmlns:p14="http://schemas.microsoft.com/office/powerpoint/2010/main" val="182256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47817-BFAF-4A56-A082-B08699D9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between </a:t>
            </a:r>
            <a:r>
              <a:rPr lang="en-US" dirty="0" err="1"/>
              <a:t>T</a:t>
            </a:r>
            <a:r>
              <a:rPr lang="en-US" baseline="-25000" dirty="0" err="1"/>
              <a:t>pot</a:t>
            </a:r>
            <a:r>
              <a:rPr lang="en-US" dirty="0"/>
              <a:t> and q for PBLH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AACA1-C093-446D-91FA-4CA15AB9E0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3082" y="4826001"/>
            <a:ext cx="10915522" cy="426484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Assessed PBLH in better agreement between </a:t>
            </a:r>
            <a:r>
              <a:rPr lang="en-US" dirty="0" err="1"/>
              <a:t>T</a:t>
            </a:r>
            <a:r>
              <a:rPr lang="en-US" baseline="-25000" dirty="0" err="1"/>
              <a:t>pot</a:t>
            </a:r>
            <a:r>
              <a:rPr lang="en-US" dirty="0"/>
              <a:t> and q for enhanced retrievals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F2C9E-5C76-414E-9B55-60B9C821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4" y="1275094"/>
            <a:ext cx="10109849" cy="31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A9C777-DEF2-4BB1-ADE4-1794898621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015" y="4913408"/>
            <a:ext cx="10915522" cy="998294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THATS-DEEP improves overall RMS error vs ERA5 for real retrievals</a:t>
            </a:r>
          </a:p>
          <a:p>
            <a:pPr lvl="1"/>
            <a:r>
              <a:rPr lang="en-US" dirty="0"/>
              <a:t>THATS-DEEP with simulated retrievals (right) and known, exact correspondence to ERA5 “truth” shows RMS error improvement upper limit for this approach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EEF32D-0A58-4792-9ADE-512887D0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RMS Error for </a:t>
            </a:r>
            <a:r>
              <a:rPr lang="en-US" i="1" dirty="0"/>
              <a:t>T</a:t>
            </a:r>
            <a:r>
              <a:rPr lang="en-US" dirty="0"/>
              <a:t> and </a:t>
            </a:r>
            <a:r>
              <a:rPr lang="en-US" i="1" dirty="0"/>
              <a:t>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35D34-AC77-4445-9EB1-F0967C797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6"/>
          <a:stretch/>
        </p:blipFill>
        <p:spPr>
          <a:xfrm>
            <a:off x="-372390" y="1972260"/>
            <a:ext cx="6193224" cy="2379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EC7E0-6621-447C-9F91-2A8E05B85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9719"/>
          <a:stretch/>
        </p:blipFill>
        <p:spPr>
          <a:xfrm>
            <a:off x="6315740" y="2117053"/>
            <a:ext cx="5720316" cy="2235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216A2-871F-4E16-8239-5F86D3E6919E}"/>
              </a:ext>
            </a:extLst>
          </p:cNvPr>
          <p:cNvSpPr txBox="1"/>
          <p:nvPr/>
        </p:nvSpPr>
        <p:spPr>
          <a:xfrm>
            <a:off x="1615088" y="1684867"/>
            <a:ext cx="2218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Real Retrievals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270B1-485C-442F-B1E5-2CA361FDBFF6}"/>
              </a:ext>
            </a:extLst>
          </p:cNvPr>
          <p:cNvSpPr txBox="1"/>
          <p:nvPr/>
        </p:nvSpPr>
        <p:spPr>
          <a:xfrm>
            <a:off x="7755467" y="1684867"/>
            <a:ext cx="271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Simulated Retrievals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647601-A210-4F3E-8604-B85F685EC0B2}"/>
              </a:ext>
            </a:extLst>
          </p:cNvPr>
          <p:cNvCxnSpPr/>
          <p:nvPr/>
        </p:nvCxnSpPr>
        <p:spPr>
          <a:xfrm>
            <a:off x="6094412" y="1041991"/>
            <a:ext cx="0" cy="35619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63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832F63-F513-4007-B45C-4D72C35A09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6651" y="4796444"/>
            <a:ext cx="11284416" cy="1005841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THATS-DEEP “boosts” magnitude of principal components of v7 NN retrievals to align more closely with those of ERA5 </a:t>
            </a:r>
          </a:p>
          <a:p>
            <a:pPr lvl="1"/>
            <a:r>
              <a:rPr lang="en-US" dirty="0"/>
              <a:t>The boosted components correspond to principal vectors with greater vertical resolution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381B73-CB19-4E5D-A0DD-5CB5D614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 of </a:t>
            </a:r>
            <a:r>
              <a:rPr lang="en-US" i="1" dirty="0"/>
              <a:t>T</a:t>
            </a:r>
            <a:r>
              <a:rPr lang="en-US" dirty="0"/>
              <a:t>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FF5CF-38CD-42D0-AE2D-B5CA46E2A7A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 b="16134"/>
          <a:stretch/>
        </p:blipFill>
        <p:spPr bwMode="auto">
          <a:xfrm>
            <a:off x="172249" y="1055715"/>
            <a:ext cx="11821684" cy="3167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780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D0CF-6508-478F-A14A-EC2E105925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Overview: Planetary Boundary Layer retrievals</a:t>
            </a:r>
          </a:p>
          <a:p>
            <a:endParaRPr lang="en-US" dirty="0"/>
          </a:p>
          <a:p>
            <a:r>
              <a:rPr lang="en-US" dirty="0"/>
              <a:t>Detail Enhancement with Deep Neural Network</a:t>
            </a:r>
          </a:p>
          <a:p>
            <a:endParaRPr lang="en-US" dirty="0"/>
          </a:p>
          <a:p>
            <a:r>
              <a:rPr lang="en-US" dirty="0"/>
              <a:t>Initial Results</a:t>
            </a:r>
          </a:p>
          <a:p>
            <a:endParaRPr lang="en-US" dirty="0"/>
          </a:p>
          <a:p>
            <a:r>
              <a:rPr lang="en-US" dirty="0"/>
              <a:t>Ongoing work: Toward Optimal Estimation with Deep Network Priors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DF780-CCC7-46EC-A587-5F4721CE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A92A12D-751E-4742-B7F2-C73E22D04D8F}"/>
              </a:ext>
            </a:extLst>
          </p:cNvPr>
          <p:cNvSpPr/>
          <p:nvPr/>
        </p:nvSpPr>
        <p:spPr>
          <a:xfrm>
            <a:off x="246888" y="3816838"/>
            <a:ext cx="320040" cy="325394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A3A3BB-C9D8-4757-BBB6-B2ADEE2839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Uncertainty estimates are often computed along with the retrieval itself</a:t>
            </a:r>
          </a:p>
          <a:p>
            <a:r>
              <a:rPr lang="en-US" dirty="0"/>
              <a:t>However, current approaches fall short:</a:t>
            </a:r>
          </a:p>
          <a:p>
            <a:pPr lvl="1"/>
            <a:r>
              <a:rPr lang="en-US" dirty="0"/>
              <a:t>Physical retrievals can estimate and attribute uncertainty, but can rely on oversimplified Gaussian assumptions</a:t>
            </a:r>
          </a:p>
          <a:p>
            <a:pPr lvl="1"/>
            <a:r>
              <a:rPr lang="en-US" dirty="0"/>
              <a:t>Statistical retrievals (e.g., neural networks) are accurate and can offer empirical uncertainty estimates, but cannot easily attribute causes</a:t>
            </a:r>
          </a:p>
          <a:p>
            <a:pPr lvl="2"/>
            <a:r>
              <a:rPr lang="en-US" dirty="0"/>
              <a:t>(AIRS V7 has a NN first guess and is closer to this category)</a:t>
            </a:r>
          </a:p>
          <a:p>
            <a:pPr lvl="1"/>
            <a:endParaRPr lang="en-US" dirty="0"/>
          </a:p>
          <a:p>
            <a:r>
              <a:rPr lang="en-US" dirty="0"/>
              <a:t>We propose to solve this problem with a “best of both worlds” approach:</a:t>
            </a:r>
          </a:p>
          <a:p>
            <a:pPr lvl="1"/>
            <a:r>
              <a:rPr lang="en-US" dirty="0"/>
              <a:t>Determine ultimate limit for intrinsic uncertainty using more accurate models</a:t>
            </a:r>
          </a:p>
          <a:p>
            <a:pPr lvl="1"/>
            <a:r>
              <a:rPr lang="en-US" dirty="0"/>
              <a:t>Incorporate neural network prior and physical sensing model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2AE22D-1D5A-4583-A106-B56F4D55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Current Practice</a:t>
            </a:r>
          </a:p>
        </p:txBody>
      </p:sp>
    </p:spTree>
    <p:extLst>
      <p:ext uri="{BB962C8B-B14F-4D97-AF65-F5344CB8AC3E}">
        <p14:creationId xmlns:p14="http://schemas.microsoft.com/office/powerpoint/2010/main" val="152322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689682-F2D7-42A8-83EA-B05D120F56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36834" y="5263715"/>
            <a:ext cx="9681406" cy="11431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Classic optimal estimation (OE) assumes Gaussian prior and measurement models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Uncertainties easy to compute, but Gaussian prior is very simplified and can lead to inaccurate estimate of posterior uncertainty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F59894-576C-443A-A96A-19870494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Estimate </a:t>
            </a:r>
            <a:br>
              <a:rPr lang="en-US" dirty="0"/>
            </a:br>
            <a:r>
              <a:rPr lang="en-US" dirty="0"/>
              <a:t>with Gaussian Prior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122995-00BA-4EF0-BC0F-78919F314FD7}"/>
              </a:ext>
            </a:extLst>
          </p:cNvPr>
          <p:cNvGrpSpPr/>
          <p:nvPr/>
        </p:nvGrpSpPr>
        <p:grpSpPr>
          <a:xfrm>
            <a:off x="3855853" y="1088024"/>
            <a:ext cx="3309592" cy="3611034"/>
            <a:chOff x="1808508" y="1722966"/>
            <a:chExt cx="3309592" cy="3611034"/>
          </a:xfrm>
        </p:grpSpPr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BEC117CA-13DC-41EC-A5AD-5F247C0B4B32}"/>
                </a:ext>
              </a:extLst>
            </p:cNvPr>
            <p:cNvSpPr/>
            <p:nvPr/>
          </p:nvSpPr>
          <p:spPr>
            <a:xfrm>
              <a:off x="3886201" y="1722966"/>
              <a:ext cx="683122" cy="3611034"/>
            </a:xfrm>
            <a:prstGeom prst="can">
              <a:avLst>
                <a:gd name="adj" fmla="val 41923"/>
              </a:avLst>
            </a:prstGeom>
            <a:solidFill>
              <a:srgbClr val="FFFF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454210-D1F7-4F7C-BA3B-54A244EEE8C0}"/>
                </a:ext>
              </a:extLst>
            </p:cNvPr>
            <p:cNvGrpSpPr/>
            <p:nvPr/>
          </p:nvGrpSpPr>
          <p:grpSpPr>
            <a:xfrm>
              <a:off x="1808508" y="2782861"/>
              <a:ext cx="3309592" cy="1920372"/>
              <a:chOff x="2126008" y="2955824"/>
              <a:chExt cx="3412070" cy="197983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9371D3-EDEB-41E1-BF9B-5C6D460A4D17}"/>
                  </a:ext>
                </a:extLst>
              </p:cNvPr>
              <p:cNvSpPr/>
              <p:nvPr/>
            </p:nvSpPr>
            <p:spPr>
              <a:xfrm rot="2832929">
                <a:off x="2842126" y="2239706"/>
                <a:ext cx="1979834" cy="3412070"/>
              </a:xfrm>
              <a:prstGeom prst="ellipse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E02F7FE-B7C8-4C24-AC51-9B475D23C048}"/>
                  </a:ext>
                </a:extLst>
              </p:cNvPr>
              <p:cNvGrpSpPr/>
              <p:nvPr/>
            </p:nvGrpSpPr>
            <p:grpSpPr>
              <a:xfrm>
                <a:off x="3095784" y="3094302"/>
                <a:ext cx="1371193" cy="1754150"/>
                <a:chOff x="3095784" y="3094302"/>
                <a:chExt cx="1371193" cy="175415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4D2B37D-621B-4F5E-9187-AADA7900F101}"/>
                    </a:ext>
                  </a:extLst>
                </p:cNvPr>
                <p:cNvSpPr/>
                <p:nvPr/>
              </p:nvSpPr>
              <p:spPr>
                <a:xfrm>
                  <a:off x="3197108" y="3094302"/>
                  <a:ext cx="1269869" cy="1702881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F3EA02C6-C805-4A58-9D3E-A01A4C518AFA}"/>
                    </a:ext>
                  </a:extLst>
                </p:cNvPr>
                <p:cNvSpPr/>
                <p:nvPr/>
              </p:nvSpPr>
              <p:spPr>
                <a:xfrm rot="10800000">
                  <a:off x="3095784" y="3145571"/>
                  <a:ext cx="1269869" cy="1702881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F96BA05-4350-4388-87E3-40351F80C5CE}"/>
                  </a:ext>
                </a:extLst>
              </p:cNvPr>
              <p:cNvGrpSpPr/>
              <p:nvPr/>
            </p:nvGrpSpPr>
            <p:grpSpPr>
              <a:xfrm rot="14495081">
                <a:off x="3159890" y="2311233"/>
                <a:ext cx="1395011" cy="3312353"/>
                <a:chOff x="3095784" y="3094302"/>
                <a:chExt cx="1371193" cy="1754150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2EA0CA5-CBA2-437C-90C7-9A48CC495090}"/>
                    </a:ext>
                  </a:extLst>
                </p:cNvPr>
                <p:cNvSpPr/>
                <p:nvPr/>
              </p:nvSpPr>
              <p:spPr>
                <a:xfrm>
                  <a:off x="3197108" y="3094302"/>
                  <a:ext cx="1269869" cy="1702881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6C840B6D-AE27-4B4F-A3AA-1F8A1A91DF8B}"/>
                    </a:ext>
                  </a:extLst>
                </p:cNvPr>
                <p:cNvSpPr/>
                <p:nvPr/>
              </p:nvSpPr>
              <p:spPr>
                <a:xfrm rot="10800000">
                  <a:off x="3095784" y="3145571"/>
                  <a:ext cx="1269869" cy="1702881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13B5D9F-6A2C-4787-9735-531FA0971BC3}"/>
                </a:ext>
              </a:extLst>
            </p:cNvPr>
            <p:cNvGrpSpPr/>
            <p:nvPr/>
          </p:nvGrpSpPr>
          <p:grpSpPr>
            <a:xfrm rot="18736683">
              <a:off x="3293241" y="3074791"/>
              <a:ext cx="1865448" cy="659041"/>
              <a:chOff x="2126007" y="2955829"/>
              <a:chExt cx="3412069" cy="197983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731BC72-B4CA-4241-84B3-011967858C47}"/>
                  </a:ext>
                </a:extLst>
              </p:cNvPr>
              <p:cNvSpPr/>
              <p:nvPr/>
            </p:nvSpPr>
            <p:spPr>
              <a:xfrm rot="2832929">
                <a:off x="2842125" y="2239711"/>
                <a:ext cx="1979834" cy="3412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43D55B3-633A-4D00-8BAD-94D61B10C62F}"/>
                  </a:ext>
                </a:extLst>
              </p:cNvPr>
              <p:cNvGrpSpPr/>
              <p:nvPr/>
            </p:nvGrpSpPr>
            <p:grpSpPr>
              <a:xfrm>
                <a:off x="3255507" y="3309247"/>
                <a:ext cx="1071671" cy="1417066"/>
                <a:chOff x="3255507" y="3309247"/>
                <a:chExt cx="1071671" cy="1417066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CB03212-BACD-4750-B6B7-E3D663D9F76D}"/>
                    </a:ext>
                  </a:extLst>
                </p:cNvPr>
                <p:cNvSpPr/>
                <p:nvPr/>
              </p:nvSpPr>
              <p:spPr>
                <a:xfrm rot="11248217">
                  <a:off x="3255507" y="3367070"/>
                  <a:ext cx="1013609" cy="1359243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728EC32-A360-4545-AD08-F6CC54C9035F}"/>
                    </a:ext>
                  </a:extLst>
                </p:cNvPr>
                <p:cNvSpPr/>
                <p:nvPr/>
              </p:nvSpPr>
              <p:spPr>
                <a:xfrm rot="448217">
                  <a:off x="3313566" y="3309247"/>
                  <a:ext cx="1013612" cy="1359230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B97D250-3B1B-4487-8E76-E3498AC0ECEF}"/>
                  </a:ext>
                </a:extLst>
              </p:cNvPr>
              <p:cNvGrpSpPr/>
              <p:nvPr/>
            </p:nvGrpSpPr>
            <p:grpSpPr>
              <a:xfrm rot="14495081">
                <a:off x="3159890" y="2311233"/>
                <a:ext cx="1395007" cy="3312355"/>
                <a:chOff x="3095786" y="3094300"/>
                <a:chExt cx="1371189" cy="1754151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01FD00C1-76A1-4352-A272-9C2D8A380F63}"/>
                    </a:ext>
                  </a:extLst>
                </p:cNvPr>
                <p:cNvSpPr/>
                <p:nvPr/>
              </p:nvSpPr>
              <p:spPr>
                <a:xfrm rot="21191826">
                  <a:off x="3197105" y="3094300"/>
                  <a:ext cx="1269870" cy="1702880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C3483D4-B5D0-41C0-83E9-86A7B2508410}"/>
                    </a:ext>
                  </a:extLst>
                </p:cNvPr>
                <p:cNvSpPr/>
                <p:nvPr/>
              </p:nvSpPr>
              <p:spPr>
                <a:xfrm rot="10391826">
                  <a:off x="3095786" y="3145570"/>
                  <a:ext cx="1269868" cy="1702881"/>
                </a:xfrm>
                <a:custGeom>
                  <a:avLst/>
                  <a:gdLst>
                    <a:gd name="connsiteX0" fmla="*/ 0 w 1269869"/>
                    <a:gd name="connsiteY0" fmla="*/ 86519 h 1702881"/>
                    <a:gd name="connsiteX1" fmla="*/ 57150 w 1269869"/>
                    <a:gd name="connsiteY1" fmla="*/ 35719 h 1702881"/>
                    <a:gd name="connsiteX2" fmla="*/ 139700 w 1269869"/>
                    <a:gd name="connsiteY2" fmla="*/ 3969 h 1702881"/>
                    <a:gd name="connsiteX3" fmla="*/ 266700 w 1269869"/>
                    <a:gd name="connsiteY3" fmla="*/ 3969 h 1702881"/>
                    <a:gd name="connsiteX4" fmla="*/ 378883 w 1269869"/>
                    <a:gd name="connsiteY4" fmla="*/ 35719 h 1702881"/>
                    <a:gd name="connsiteX5" fmla="*/ 522817 w 1269869"/>
                    <a:gd name="connsiteY5" fmla="*/ 103453 h 1702881"/>
                    <a:gd name="connsiteX6" fmla="*/ 632883 w 1269869"/>
                    <a:gd name="connsiteY6" fmla="*/ 183886 h 1702881"/>
                    <a:gd name="connsiteX7" fmla="*/ 742950 w 1269869"/>
                    <a:gd name="connsiteY7" fmla="*/ 281253 h 1702881"/>
                    <a:gd name="connsiteX8" fmla="*/ 833967 w 1269869"/>
                    <a:gd name="connsiteY8" fmla="*/ 372269 h 1702881"/>
                    <a:gd name="connsiteX9" fmla="*/ 889000 w 1269869"/>
                    <a:gd name="connsiteY9" fmla="*/ 440003 h 1702881"/>
                    <a:gd name="connsiteX10" fmla="*/ 948267 w 1269869"/>
                    <a:gd name="connsiteY10" fmla="*/ 518319 h 1702881"/>
                    <a:gd name="connsiteX11" fmla="*/ 1011767 w 1269869"/>
                    <a:gd name="connsiteY11" fmla="*/ 611453 h 1702881"/>
                    <a:gd name="connsiteX12" fmla="*/ 1073150 w 1269869"/>
                    <a:gd name="connsiteY12" fmla="*/ 713053 h 1702881"/>
                    <a:gd name="connsiteX13" fmla="*/ 1119717 w 1269869"/>
                    <a:gd name="connsiteY13" fmla="*/ 804069 h 1702881"/>
                    <a:gd name="connsiteX14" fmla="*/ 1153583 w 1269869"/>
                    <a:gd name="connsiteY14" fmla="*/ 876036 h 1702881"/>
                    <a:gd name="connsiteX15" fmla="*/ 1195917 w 1269869"/>
                    <a:gd name="connsiteY15" fmla="*/ 971286 h 1702881"/>
                    <a:gd name="connsiteX16" fmla="*/ 1234017 w 1269869"/>
                    <a:gd name="connsiteY16" fmla="*/ 1096169 h 1702881"/>
                    <a:gd name="connsiteX17" fmla="*/ 1253067 w 1269869"/>
                    <a:gd name="connsiteY17" fmla="*/ 1189303 h 1702881"/>
                    <a:gd name="connsiteX18" fmla="*/ 1267883 w 1269869"/>
                    <a:gd name="connsiteY18" fmla="*/ 1312069 h 1702881"/>
                    <a:gd name="connsiteX19" fmla="*/ 1267883 w 1269869"/>
                    <a:gd name="connsiteY19" fmla="*/ 1405203 h 1702881"/>
                    <a:gd name="connsiteX20" fmla="*/ 1250950 w 1269869"/>
                    <a:gd name="connsiteY20" fmla="*/ 1523736 h 1702881"/>
                    <a:gd name="connsiteX21" fmla="*/ 1206500 w 1269869"/>
                    <a:gd name="connsiteY21" fmla="*/ 1618986 h 1702881"/>
                    <a:gd name="connsiteX22" fmla="*/ 1176867 w 1269869"/>
                    <a:gd name="connsiteY22" fmla="*/ 1663436 h 1702881"/>
                    <a:gd name="connsiteX23" fmla="*/ 1134533 w 1269869"/>
                    <a:gd name="connsiteY23" fmla="*/ 1699419 h 1702881"/>
                    <a:gd name="connsiteX24" fmla="*/ 1121833 w 1269869"/>
                    <a:gd name="connsiteY24" fmla="*/ 1699419 h 170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69869" h="1702881">
                      <a:moveTo>
                        <a:pt x="0" y="86519"/>
                      </a:moveTo>
                      <a:cubicBezTo>
                        <a:pt x="16933" y="67998"/>
                        <a:pt x="33867" y="49477"/>
                        <a:pt x="57150" y="35719"/>
                      </a:cubicBezTo>
                      <a:cubicBezTo>
                        <a:pt x="80433" y="21961"/>
                        <a:pt x="104775" y="9261"/>
                        <a:pt x="139700" y="3969"/>
                      </a:cubicBezTo>
                      <a:cubicBezTo>
                        <a:pt x="174625" y="-1323"/>
                        <a:pt x="226836" y="-1323"/>
                        <a:pt x="266700" y="3969"/>
                      </a:cubicBezTo>
                      <a:cubicBezTo>
                        <a:pt x="306564" y="9261"/>
                        <a:pt x="336197" y="19138"/>
                        <a:pt x="378883" y="35719"/>
                      </a:cubicBezTo>
                      <a:cubicBezTo>
                        <a:pt x="421569" y="52300"/>
                        <a:pt x="480484" y="78759"/>
                        <a:pt x="522817" y="103453"/>
                      </a:cubicBezTo>
                      <a:cubicBezTo>
                        <a:pt x="565150" y="128147"/>
                        <a:pt x="596194" y="154253"/>
                        <a:pt x="632883" y="183886"/>
                      </a:cubicBezTo>
                      <a:cubicBezTo>
                        <a:pt x="669572" y="213519"/>
                        <a:pt x="709436" y="249856"/>
                        <a:pt x="742950" y="281253"/>
                      </a:cubicBezTo>
                      <a:cubicBezTo>
                        <a:pt x="776464" y="312650"/>
                        <a:pt x="809625" y="345811"/>
                        <a:pt x="833967" y="372269"/>
                      </a:cubicBezTo>
                      <a:cubicBezTo>
                        <a:pt x="858309" y="398727"/>
                        <a:pt x="869950" y="415661"/>
                        <a:pt x="889000" y="440003"/>
                      </a:cubicBezTo>
                      <a:cubicBezTo>
                        <a:pt x="908050" y="464345"/>
                        <a:pt x="927806" y="489744"/>
                        <a:pt x="948267" y="518319"/>
                      </a:cubicBezTo>
                      <a:cubicBezTo>
                        <a:pt x="968728" y="546894"/>
                        <a:pt x="990953" y="578997"/>
                        <a:pt x="1011767" y="611453"/>
                      </a:cubicBezTo>
                      <a:cubicBezTo>
                        <a:pt x="1032581" y="643909"/>
                        <a:pt x="1055158" y="680950"/>
                        <a:pt x="1073150" y="713053"/>
                      </a:cubicBezTo>
                      <a:cubicBezTo>
                        <a:pt x="1091142" y="745156"/>
                        <a:pt x="1106312" y="776905"/>
                        <a:pt x="1119717" y="804069"/>
                      </a:cubicBezTo>
                      <a:cubicBezTo>
                        <a:pt x="1133122" y="831233"/>
                        <a:pt x="1140883" y="848167"/>
                        <a:pt x="1153583" y="876036"/>
                      </a:cubicBezTo>
                      <a:cubicBezTo>
                        <a:pt x="1166283" y="903906"/>
                        <a:pt x="1182511" y="934597"/>
                        <a:pt x="1195917" y="971286"/>
                      </a:cubicBezTo>
                      <a:cubicBezTo>
                        <a:pt x="1209323" y="1007975"/>
                        <a:pt x="1224492" y="1059833"/>
                        <a:pt x="1234017" y="1096169"/>
                      </a:cubicBezTo>
                      <a:cubicBezTo>
                        <a:pt x="1243542" y="1132505"/>
                        <a:pt x="1247423" y="1153320"/>
                        <a:pt x="1253067" y="1189303"/>
                      </a:cubicBezTo>
                      <a:cubicBezTo>
                        <a:pt x="1258711" y="1225286"/>
                        <a:pt x="1265414" y="1276086"/>
                        <a:pt x="1267883" y="1312069"/>
                      </a:cubicBezTo>
                      <a:cubicBezTo>
                        <a:pt x="1270352" y="1348052"/>
                        <a:pt x="1270705" y="1369925"/>
                        <a:pt x="1267883" y="1405203"/>
                      </a:cubicBezTo>
                      <a:cubicBezTo>
                        <a:pt x="1265061" y="1440481"/>
                        <a:pt x="1261180" y="1488106"/>
                        <a:pt x="1250950" y="1523736"/>
                      </a:cubicBezTo>
                      <a:cubicBezTo>
                        <a:pt x="1240720" y="1559366"/>
                        <a:pt x="1218847" y="1595703"/>
                        <a:pt x="1206500" y="1618986"/>
                      </a:cubicBezTo>
                      <a:cubicBezTo>
                        <a:pt x="1194153" y="1642269"/>
                        <a:pt x="1188861" y="1650031"/>
                        <a:pt x="1176867" y="1663436"/>
                      </a:cubicBezTo>
                      <a:cubicBezTo>
                        <a:pt x="1164873" y="1676841"/>
                        <a:pt x="1143705" y="1693422"/>
                        <a:pt x="1134533" y="1699419"/>
                      </a:cubicBezTo>
                      <a:cubicBezTo>
                        <a:pt x="1125361" y="1705416"/>
                        <a:pt x="1123597" y="1702417"/>
                        <a:pt x="1121833" y="16994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939E5D-F920-4FB0-8621-C26B7006B4C6}"/>
              </a:ext>
            </a:extLst>
          </p:cNvPr>
          <p:cNvSpPr txBox="1"/>
          <p:nvPr/>
        </p:nvSpPr>
        <p:spPr>
          <a:xfrm>
            <a:off x="3732162" y="1759018"/>
            <a:ext cx="10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Prior PDF contour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34712-8F5D-4AE3-9478-33DE990941D6}"/>
              </a:ext>
            </a:extLst>
          </p:cNvPr>
          <p:cNvSpPr txBox="1"/>
          <p:nvPr/>
        </p:nvSpPr>
        <p:spPr>
          <a:xfrm>
            <a:off x="6519322" y="918590"/>
            <a:ext cx="1611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98600"/>
                </a:solidFill>
              </a:rPr>
              <a:t>Measurement likelihood PDF contour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BA1191-8E41-49CC-B373-103DBEC11679}"/>
              </a:ext>
            </a:extLst>
          </p:cNvPr>
          <p:cNvSpPr txBox="1"/>
          <p:nvPr/>
        </p:nvSpPr>
        <p:spPr>
          <a:xfrm>
            <a:off x="6486654" y="3460484"/>
            <a:ext cx="16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Posterior PDF contour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8DF176-5E0E-4790-97A3-92F09359BDA3}"/>
              </a:ext>
            </a:extLst>
          </p:cNvPr>
          <p:cNvCxnSpPr/>
          <p:nvPr/>
        </p:nvCxnSpPr>
        <p:spPr>
          <a:xfrm flipH="1" flipV="1">
            <a:off x="6486654" y="3289094"/>
            <a:ext cx="653256" cy="17139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4EDC05-5462-460C-A1DB-902194D40845}"/>
              </a:ext>
            </a:extLst>
          </p:cNvPr>
          <p:cNvCxnSpPr>
            <a:stCxn id="29" idx="2"/>
          </p:cNvCxnSpPr>
          <p:nvPr/>
        </p:nvCxnSpPr>
        <p:spPr>
          <a:xfrm flipH="1">
            <a:off x="6630198" y="1657254"/>
            <a:ext cx="694965" cy="101764"/>
          </a:xfrm>
          <a:prstGeom prst="straightConnector1">
            <a:avLst/>
          </a:prstGeom>
          <a:ln w="12700">
            <a:solidFill>
              <a:srgbClr val="898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733EC-951D-4685-A5F8-757FD4AA8AC2}"/>
              </a:ext>
            </a:extLst>
          </p:cNvPr>
          <p:cNvCxnSpPr>
            <a:stCxn id="7" idx="2"/>
          </p:cNvCxnSpPr>
          <p:nvPr/>
        </p:nvCxnSpPr>
        <p:spPr>
          <a:xfrm>
            <a:off x="4278538" y="2282238"/>
            <a:ext cx="378831" cy="33988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693F35-D711-47A9-86DC-209C28F00A86}"/>
              </a:ext>
            </a:extLst>
          </p:cNvPr>
          <p:cNvSpPr txBox="1"/>
          <p:nvPr/>
        </p:nvSpPr>
        <p:spPr>
          <a:xfrm>
            <a:off x="2359201" y="6406762"/>
            <a:ext cx="660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Figure adapted from Clive Rodgers, “Inverse Methods for Atmospheric Sounding”</a:t>
            </a:r>
          </a:p>
        </p:txBody>
      </p:sp>
    </p:spTree>
    <p:extLst>
      <p:ext uri="{BB962C8B-B14F-4D97-AF65-F5344CB8AC3E}">
        <p14:creationId xmlns:p14="http://schemas.microsoft.com/office/powerpoint/2010/main" val="2026993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9689682-F2D7-42A8-83EA-B05D120F56B9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1657880" y="4714544"/>
                <a:ext cx="8940800" cy="1720124"/>
              </a:xfrm>
            </p:spPr>
            <p:txBody>
              <a:bodyPr/>
              <a:lstStyle/>
              <a:p>
                <a:pPr>
                  <a:spcBef>
                    <a:spcPts val="600"/>
                  </a:spcBef>
                </a:pPr>
                <a:r>
                  <a:rPr lang="en-US" sz="1800" dirty="0"/>
                  <a:t>Actual prior model, the distribution of physically feasible 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profiles, are likely much different than classic Gaussian model</a:t>
                </a:r>
              </a:p>
              <a:p>
                <a:pPr lvl="1"/>
                <a:r>
                  <a:rPr lang="en-US" sz="1600" dirty="0"/>
                  <a:t>E. g., May be a concentrated “thin manifold”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800" dirty="0"/>
                  <a:t>If we could fully exploit all available prior knowledge, a tighter, more accurate bound for posterior uncertainty likely exists.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9689682-F2D7-42A8-83EA-B05D120F56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1657880" y="4714544"/>
                <a:ext cx="8940800" cy="1720124"/>
              </a:xfrm>
              <a:blipFill>
                <a:blip r:embed="rId2"/>
                <a:stretch>
                  <a:fillRect l="-477" t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4F59894-576C-443A-A96A-19870494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Estimate </a:t>
            </a:r>
            <a:br>
              <a:rPr lang="en-US" dirty="0"/>
            </a:br>
            <a:r>
              <a:rPr lang="en-US" dirty="0"/>
              <a:t>with Actual Prior Model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D111F7-35DA-4335-A194-DDA5A3F95496}"/>
              </a:ext>
            </a:extLst>
          </p:cNvPr>
          <p:cNvGrpSpPr/>
          <p:nvPr/>
        </p:nvGrpSpPr>
        <p:grpSpPr>
          <a:xfrm>
            <a:off x="4794191" y="1186974"/>
            <a:ext cx="1945025" cy="3242786"/>
            <a:chOff x="7091291" y="1722966"/>
            <a:chExt cx="1945025" cy="3242786"/>
          </a:xfrm>
        </p:grpSpPr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6472EEFB-ACDB-4E56-ADEF-37BEF42C7916}"/>
                </a:ext>
              </a:extLst>
            </p:cNvPr>
            <p:cNvSpPr/>
            <p:nvPr/>
          </p:nvSpPr>
          <p:spPr>
            <a:xfrm>
              <a:off x="7766051" y="1722966"/>
              <a:ext cx="683122" cy="3242786"/>
            </a:xfrm>
            <a:prstGeom prst="can">
              <a:avLst>
                <a:gd name="adj" fmla="val 41923"/>
              </a:avLst>
            </a:prstGeom>
            <a:solidFill>
              <a:srgbClr val="FFFF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CD737D-BB62-4EAB-86EC-B71B77ADD650}"/>
                </a:ext>
              </a:extLst>
            </p:cNvPr>
            <p:cNvSpPr/>
            <p:nvPr/>
          </p:nvSpPr>
          <p:spPr>
            <a:xfrm>
              <a:off x="7091291" y="2804579"/>
              <a:ext cx="1945025" cy="1520603"/>
            </a:xfrm>
            <a:custGeom>
              <a:avLst/>
              <a:gdLst>
                <a:gd name="connsiteX0" fmla="*/ 1671709 w 1945025"/>
                <a:gd name="connsiteY0" fmla="*/ 103721 h 1520603"/>
                <a:gd name="connsiteX1" fmla="*/ 1360559 w 1945025"/>
                <a:gd name="connsiteY1" fmla="*/ 179921 h 1520603"/>
                <a:gd name="connsiteX2" fmla="*/ 1087509 w 1945025"/>
                <a:gd name="connsiteY2" fmla="*/ 364071 h 1520603"/>
                <a:gd name="connsiteX3" fmla="*/ 496959 w 1945025"/>
                <a:gd name="connsiteY3" fmla="*/ 554571 h 1520603"/>
                <a:gd name="connsiteX4" fmla="*/ 357259 w 1945025"/>
                <a:gd name="connsiteY4" fmla="*/ 618071 h 1520603"/>
                <a:gd name="connsiteX5" fmla="*/ 160409 w 1945025"/>
                <a:gd name="connsiteY5" fmla="*/ 865721 h 1520603"/>
                <a:gd name="connsiteX6" fmla="*/ 363609 w 1945025"/>
                <a:gd name="connsiteY6" fmla="*/ 1278471 h 1520603"/>
                <a:gd name="connsiteX7" fmla="*/ 636659 w 1945025"/>
                <a:gd name="connsiteY7" fmla="*/ 1494371 h 1520603"/>
                <a:gd name="connsiteX8" fmla="*/ 592209 w 1945025"/>
                <a:gd name="connsiteY8" fmla="*/ 1513421 h 1520603"/>
                <a:gd name="connsiteX9" fmla="*/ 446159 w 1945025"/>
                <a:gd name="connsiteY9" fmla="*/ 1462621 h 1520603"/>
                <a:gd name="connsiteX10" fmla="*/ 77859 w 1945025"/>
                <a:gd name="connsiteY10" fmla="*/ 1087971 h 1520603"/>
                <a:gd name="connsiteX11" fmla="*/ 14359 w 1945025"/>
                <a:gd name="connsiteY11" fmla="*/ 789521 h 1520603"/>
                <a:gd name="connsiteX12" fmla="*/ 274709 w 1945025"/>
                <a:gd name="connsiteY12" fmla="*/ 529171 h 1520603"/>
                <a:gd name="connsiteX13" fmla="*/ 643009 w 1945025"/>
                <a:gd name="connsiteY13" fmla="*/ 408521 h 1520603"/>
                <a:gd name="connsiteX14" fmla="*/ 871609 w 1945025"/>
                <a:gd name="connsiteY14" fmla="*/ 345021 h 1520603"/>
                <a:gd name="connsiteX15" fmla="*/ 1170059 w 1945025"/>
                <a:gd name="connsiteY15" fmla="*/ 224371 h 1520603"/>
                <a:gd name="connsiteX16" fmla="*/ 1347859 w 1945025"/>
                <a:gd name="connsiteY16" fmla="*/ 71971 h 1520603"/>
                <a:gd name="connsiteX17" fmla="*/ 1512959 w 1945025"/>
                <a:gd name="connsiteY17" fmla="*/ 2121 h 1520603"/>
                <a:gd name="connsiteX18" fmla="*/ 1830459 w 1945025"/>
                <a:gd name="connsiteY18" fmla="*/ 21171 h 1520603"/>
                <a:gd name="connsiteX19" fmla="*/ 1944759 w 1945025"/>
                <a:gd name="connsiteY19" fmla="*/ 52921 h 1520603"/>
                <a:gd name="connsiteX20" fmla="*/ 1805059 w 1945025"/>
                <a:gd name="connsiteY20" fmla="*/ 103721 h 1520603"/>
                <a:gd name="connsiteX21" fmla="*/ 1671709 w 1945025"/>
                <a:gd name="connsiteY21" fmla="*/ 103721 h 15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45025" h="1520603">
                  <a:moveTo>
                    <a:pt x="1671709" y="103721"/>
                  </a:moveTo>
                  <a:cubicBezTo>
                    <a:pt x="1597626" y="116421"/>
                    <a:pt x="1457926" y="136529"/>
                    <a:pt x="1360559" y="179921"/>
                  </a:cubicBezTo>
                  <a:cubicBezTo>
                    <a:pt x="1263192" y="223313"/>
                    <a:pt x="1231442" y="301629"/>
                    <a:pt x="1087509" y="364071"/>
                  </a:cubicBezTo>
                  <a:cubicBezTo>
                    <a:pt x="943576" y="426513"/>
                    <a:pt x="618667" y="512238"/>
                    <a:pt x="496959" y="554571"/>
                  </a:cubicBezTo>
                  <a:cubicBezTo>
                    <a:pt x="375251" y="596904"/>
                    <a:pt x="413351" y="566213"/>
                    <a:pt x="357259" y="618071"/>
                  </a:cubicBezTo>
                  <a:cubicBezTo>
                    <a:pt x="301167" y="669929"/>
                    <a:pt x="159351" y="755654"/>
                    <a:pt x="160409" y="865721"/>
                  </a:cubicBezTo>
                  <a:cubicBezTo>
                    <a:pt x="161467" y="975788"/>
                    <a:pt x="284234" y="1173696"/>
                    <a:pt x="363609" y="1278471"/>
                  </a:cubicBezTo>
                  <a:cubicBezTo>
                    <a:pt x="442984" y="1383246"/>
                    <a:pt x="598559" y="1455213"/>
                    <a:pt x="636659" y="1494371"/>
                  </a:cubicBezTo>
                  <a:cubicBezTo>
                    <a:pt x="674759" y="1533529"/>
                    <a:pt x="623959" y="1518713"/>
                    <a:pt x="592209" y="1513421"/>
                  </a:cubicBezTo>
                  <a:cubicBezTo>
                    <a:pt x="560459" y="1508129"/>
                    <a:pt x="531884" y="1533529"/>
                    <a:pt x="446159" y="1462621"/>
                  </a:cubicBezTo>
                  <a:cubicBezTo>
                    <a:pt x="360434" y="1391713"/>
                    <a:pt x="149826" y="1200154"/>
                    <a:pt x="77859" y="1087971"/>
                  </a:cubicBezTo>
                  <a:cubicBezTo>
                    <a:pt x="5892" y="975788"/>
                    <a:pt x="-18449" y="882654"/>
                    <a:pt x="14359" y="789521"/>
                  </a:cubicBezTo>
                  <a:cubicBezTo>
                    <a:pt x="47167" y="696388"/>
                    <a:pt x="169934" y="592671"/>
                    <a:pt x="274709" y="529171"/>
                  </a:cubicBezTo>
                  <a:cubicBezTo>
                    <a:pt x="379484" y="465671"/>
                    <a:pt x="543526" y="439213"/>
                    <a:pt x="643009" y="408521"/>
                  </a:cubicBezTo>
                  <a:cubicBezTo>
                    <a:pt x="742492" y="377829"/>
                    <a:pt x="783767" y="375713"/>
                    <a:pt x="871609" y="345021"/>
                  </a:cubicBezTo>
                  <a:cubicBezTo>
                    <a:pt x="959451" y="314329"/>
                    <a:pt x="1090684" y="269879"/>
                    <a:pt x="1170059" y="224371"/>
                  </a:cubicBezTo>
                  <a:cubicBezTo>
                    <a:pt x="1249434" y="178863"/>
                    <a:pt x="1290709" y="109013"/>
                    <a:pt x="1347859" y="71971"/>
                  </a:cubicBezTo>
                  <a:cubicBezTo>
                    <a:pt x="1405009" y="34929"/>
                    <a:pt x="1432526" y="10588"/>
                    <a:pt x="1512959" y="2121"/>
                  </a:cubicBezTo>
                  <a:cubicBezTo>
                    <a:pt x="1593392" y="-6346"/>
                    <a:pt x="1758492" y="12704"/>
                    <a:pt x="1830459" y="21171"/>
                  </a:cubicBezTo>
                  <a:cubicBezTo>
                    <a:pt x="1902426" y="29638"/>
                    <a:pt x="1948992" y="39163"/>
                    <a:pt x="1944759" y="52921"/>
                  </a:cubicBezTo>
                  <a:cubicBezTo>
                    <a:pt x="1940526" y="66679"/>
                    <a:pt x="1843159" y="92079"/>
                    <a:pt x="1805059" y="103721"/>
                  </a:cubicBezTo>
                  <a:cubicBezTo>
                    <a:pt x="1766959" y="115363"/>
                    <a:pt x="1745792" y="91021"/>
                    <a:pt x="1671709" y="10372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3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B1749EA-C35B-464B-ADE0-E4C1ABEEBDAF}"/>
                </a:ext>
              </a:extLst>
            </p:cNvPr>
            <p:cNvSpPr/>
            <p:nvPr/>
          </p:nvSpPr>
          <p:spPr>
            <a:xfrm>
              <a:off x="7748590" y="3201988"/>
              <a:ext cx="45719" cy="103187"/>
            </a:xfrm>
            <a:prstGeom prst="ellipse">
              <a:avLst/>
            </a:prstGeom>
            <a:solidFill>
              <a:srgbClr val="D2DC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BDF8BF3-7E3A-44C4-8C47-546BC3014B98}"/>
                </a:ext>
              </a:extLst>
            </p:cNvPr>
            <p:cNvSpPr/>
            <p:nvPr/>
          </p:nvSpPr>
          <p:spPr>
            <a:xfrm>
              <a:off x="8426313" y="2878138"/>
              <a:ext cx="45719" cy="103187"/>
            </a:xfrm>
            <a:prstGeom prst="ellipse">
              <a:avLst/>
            </a:prstGeom>
            <a:solidFill>
              <a:srgbClr val="D2DC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17E0B4B-8BED-43E1-A279-5007BC48FD67}"/>
                </a:ext>
              </a:extLst>
            </p:cNvPr>
            <p:cNvSpPr/>
            <p:nvPr/>
          </p:nvSpPr>
          <p:spPr>
            <a:xfrm>
              <a:off x="7762579" y="2917204"/>
              <a:ext cx="687140" cy="347947"/>
            </a:xfrm>
            <a:custGeom>
              <a:avLst/>
              <a:gdLst>
                <a:gd name="connsiteX0" fmla="*/ 684509 w 687140"/>
                <a:gd name="connsiteY0" fmla="*/ 2209 h 347947"/>
                <a:gd name="connsiteX1" fmla="*/ 608309 w 687140"/>
                <a:gd name="connsiteY1" fmla="*/ 26021 h 347947"/>
                <a:gd name="connsiteX2" fmla="*/ 494009 w 687140"/>
                <a:gd name="connsiteY2" fmla="*/ 129209 h 347947"/>
                <a:gd name="connsiteX3" fmla="*/ 395584 w 687140"/>
                <a:gd name="connsiteY3" fmla="*/ 172071 h 347947"/>
                <a:gd name="connsiteX4" fmla="*/ 141584 w 687140"/>
                <a:gd name="connsiteY4" fmla="*/ 260971 h 347947"/>
                <a:gd name="connsiteX5" fmla="*/ 55859 w 687140"/>
                <a:gd name="connsiteY5" fmla="*/ 281609 h 347947"/>
                <a:gd name="connsiteX6" fmla="*/ 8234 w 687140"/>
                <a:gd name="connsiteY6" fmla="*/ 321296 h 347947"/>
                <a:gd name="connsiteX7" fmla="*/ 3471 w 687140"/>
                <a:gd name="connsiteY7" fmla="*/ 338759 h 347947"/>
                <a:gd name="connsiteX8" fmla="*/ 44746 w 687140"/>
                <a:gd name="connsiteY8" fmla="*/ 345109 h 347947"/>
                <a:gd name="connsiteX9" fmla="*/ 95546 w 687140"/>
                <a:gd name="connsiteY9" fmla="*/ 345109 h 347947"/>
                <a:gd name="connsiteX10" fmla="*/ 208259 w 687140"/>
                <a:gd name="connsiteY10" fmla="*/ 310184 h 347947"/>
                <a:gd name="connsiteX11" fmla="*/ 335259 w 687140"/>
                <a:gd name="connsiteY11" fmla="*/ 272084 h 347947"/>
                <a:gd name="connsiteX12" fmla="*/ 433684 w 687140"/>
                <a:gd name="connsiteY12" fmla="*/ 230809 h 347947"/>
                <a:gd name="connsiteX13" fmla="*/ 509884 w 687140"/>
                <a:gd name="connsiteY13" fmla="*/ 186359 h 347947"/>
                <a:gd name="connsiteX14" fmla="*/ 582909 w 687140"/>
                <a:gd name="connsiteY14" fmla="*/ 124446 h 347947"/>
                <a:gd name="connsiteX15" fmla="*/ 660696 w 687140"/>
                <a:gd name="connsiteY15" fmla="*/ 67296 h 347947"/>
                <a:gd name="connsiteX16" fmla="*/ 684509 w 687140"/>
                <a:gd name="connsiteY16" fmla="*/ 2209 h 3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7140" h="347947">
                  <a:moveTo>
                    <a:pt x="684509" y="2209"/>
                  </a:moveTo>
                  <a:cubicBezTo>
                    <a:pt x="675778" y="-4670"/>
                    <a:pt x="640059" y="4854"/>
                    <a:pt x="608309" y="26021"/>
                  </a:cubicBezTo>
                  <a:cubicBezTo>
                    <a:pt x="576559" y="47188"/>
                    <a:pt x="529463" y="104867"/>
                    <a:pt x="494009" y="129209"/>
                  </a:cubicBezTo>
                  <a:cubicBezTo>
                    <a:pt x="458555" y="153551"/>
                    <a:pt x="454321" y="150111"/>
                    <a:pt x="395584" y="172071"/>
                  </a:cubicBezTo>
                  <a:cubicBezTo>
                    <a:pt x="336847" y="194031"/>
                    <a:pt x="198205" y="242715"/>
                    <a:pt x="141584" y="260971"/>
                  </a:cubicBezTo>
                  <a:cubicBezTo>
                    <a:pt x="84963" y="279227"/>
                    <a:pt x="78084" y="271555"/>
                    <a:pt x="55859" y="281609"/>
                  </a:cubicBezTo>
                  <a:cubicBezTo>
                    <a:pt x="33634" y="291663"/>
                    <a:pt x="16965" y="311771"/>
                    <a:pt x="8234" y="321296"/>
                  </a:cubicBezTo>
                  <a:cubicBezTo>
                    <a:pt x="-497" y="330821"/>
                    <a:pt x="-2614" y="334790"/>
                    <a:pt x="3471" y="338759"/>
                  </a:cubicBezTo>
                  <a:cubicBezTo>
                    <a:pt x="9556" y="342728"/>
                    <a:pt x="29400" y="344051"/>
                    <a:pt x="44746" y="345109"/>
                  </a:cubicBezTo>
                  <a:cubicBezTo>
                    <a:pt x="60092" y="346167"/>
                    <a:pt x="68294" y="350930"/>
                    <a:pt x="95546" y="345109"/>
                  </a:cubicBezTo>
                  <a:cubicBezTo>
                    <a:pt x="122798" y="339288"/>
                    <a:pt x="208259" y="310184"/>
                    <a:pt x="208259" y="310184"/>
                  </a:cubicBezTo>
                  <a:cubicBezTo>
                    <a:pt x="248211" y="298013"/>
                    <a:pt x="297688" y="285313"/>
                    <a:pt x="335259" y="272084"/>
                  </a:cubicBezTo>
                  <a:cubicBezTo>
                    <a:pt x="372830" y="258855"/>
                    <a:pt x="404580" y="245096"/>
                    <a:pt x="433684" y="230809"/>
                  </a:cubicBezTo>
                  <a:cubicBezTo>
                    <a:pt x="462788" y="216522"/>
                    <a:pt x="485013" y="204086"/>
                    <a:pt x="509884" y="186359"/>
                  </a:cubicBezTo>
                  <a:cubicBezTo>
                    <a:pt x="534755" y="168632"/>
                    <a:pt x="557774" y="144290"/>
                    <a:pt x="582909" y="124446"/>
                  </a:cubicBezTo>
                  <a:cubicBezTo>
                    <a:pt x="608044" y="104602"/>
                    <a:pt x="642440" y="80525"/>
                    <a:pt x="660696" y="67296"/>
                  </a:cubicBezTo>
                  <a:cubicBezTo>
                    <a:pt x="678952" y="54067"/>
                    <a:pt x="693240" y="9088"/>
                    <a:pt x="684509" y="220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D46EAF1-D693-4BFE-8A6A-8DAC9D3211F3}"/>
              </a:ext>
            </a:extLst>
          </p:cNvPr>
          <p:cNvSpPr txBox="1"/>
          <p:nvPr/>
        </p:nvSpPr>
        <p:spPr>
          <a:xfrm>
            <a:off x="6058658" y="918590"/>
            <a:ext cx="1611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98600"/>
                </a:solidFill>
              </a:rPr>
              <a:t>Measurement likelihood PDF contour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F5E769B-D886-47AA-AFEC-DD42F4AE2D8C}"/>
              </a:ext>
            </a:extLst>
          </p:cNvPr>
          <p:cNvCxnSpPr>
            <a:stCxn id="44" idx="2"/>
          </p:cNvCxnSpPr>
          <p:nvPr/>
        </p:nvCxnSpPr>
        <p:spPr>
          <a:xfrm flipH="1">
            <a:off x="6169534" y="1657254"/>
            <a:ext cx="694965" cy="101764"/>
          </a:xfrm>
          <a:prstGeom prst="straightConnector1">
            <a:avLst/>
          </a:prstGeom>
          <a:ln w="12700">
            <a:solidFill>
              <a:srgbClr val="898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2D42FAC-267F-4B31-8227-4BFE49326A4C}"/>
              </a:ext>
            </a:extLst>
          </p:cNvPr>
          <p:cNvSpPr txBox="1"/>
          <p:nvPr/>
        </p:nvSpPr>
        <p:spPr>
          <a:xfrm>
            <a:off x="4247815" y="1857992"/>
            <a:ext cx="10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Prior PDF contour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B3ADD15-4600-457A-9A86-B37C8AA99000}"/>
              </a:ext>
            </a:extLst>
          </p:cNvPr>
          <p:cNvCxnSpPr>
            <a:stCxn id="46" idx="2"/>
          </p:cNvCxnSpPr>
          <p:nvPr/>
        </p:nvCxnSpPr>
        <p:spPr>
          <a:xfrm>
            <a:off x="4794191" y="2381212"/>
            <a:ext cx="378831" cy="33988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3A3613-C37D-4628-9E99-A84830CD37CD}"/>
              </a:ext>
            </a:extLst>
          </p:cNvPr>
          <p:cNvSpPr txBox="1"/>
          <p:nvPr/>
        </p:nvSpPr>
        <p:spPr>
          <a:xfrm>
            <a:off x="6058288" y="2715508"/>
            <a:ext cx="16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Posterior PDF contour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EB05785-8E2F-4DFC-9FF5-B82EA309F3DC}"/>
              </a:ext>
            </a:extLst>
          </p:cNvPr>
          <p:cNvCxnSpPr/>
          <p:nvPr/>
        </p:nvCxnSpPr>
        <p:spPr>
          <a:xfrm flipH="1" flipV="1">
            <a:off x="6058288" y="2544118"/>
            <a:ext cx="653256" cy="17139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11DCAEF-A84E-42BB-88C8-87E441DE37F9}"/>
              </a:ext>
            </a:extLst>
          </p:cNvPr>
          <p:cNvGrpSpPr/>
          <p:nvPr/>
        </p:nvGrpSpPr>
        <p:grpSpPr>
          <a:xfrm rot="11027836">
            <a:off x="5506654" y="2377352"/>
            <a:ext cx="578802" cy="504925"/>
            <a:chOff x="4448394" y="2543152"/>
            <a:chExt cx="578802" cy="50492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F813C2-3019-4A01-A2EC-74BDEA43914D}"/>
                </a:ext>
              </a:extLst>
            </p:cNvPr>
            <p:cNvSpPr/>
            <p:nvPr/>
          </p:nvSpPr>
          <p:spPr>
            <a:xfrm rot="19196838">
              <a:off x="4473034" y="2543152"/>
              <a:ext cx="554162" cy="452460"/>
            </a:xfrm>
            <a:custGeom>
              <a:avLst/>
              <a:gdLst>
                <a:gd name="connsiteX0" fmla="*/ 0 w 1269869"/>
                <a:gd name="connsiteY0" fmla="*/ 86519 h 1702881"/>
                <a:gd name="connsiteX1" fmla="*/ 57150 w 1269869"/>
                <a:gd name="connsiteY1" fmla="*/ 35719 h 1702881"/>
                <a:gd name="connsiteX2" fmla="*/ 139700 w 1269869"/>
                <a:gd name="connsiteY2" fmla="*/ 3969 h 1702881"/>
                <a:gd name="connsiteX3" fmla="*/ 266700 w 1269869"/>
                <a:gd name="connsiteY3" fmla="*/ 3969 h 1702881"/>
                <a:gd name="connsiteX4" fmla="*/ 378883 w 1269869"/>
                <a:gd name="connsiteY4" fmla="*/ 35719 h 1702881"/>
                <a:gd name="connsiteX5" fmla="*/ 522817 w 1269869"/>
                <a:gd name="connsiteY5" fmla="*/ 103453 h 1702881"/>
                <a:gd name="connsiteX6" fmla="*/ 632883 w 1269869"/>
                <a:gd name="connsiteY6" fmla="*/ 183886 h 1702881"/>
                <a:gd name="connsiteX7" fmla="*/ 742950 w 1269869"/>
                <a:gd name="connsiteY7" fmla="*/ 281253 h 1702881"/>
                <a:gd name="connsiteX8" fmla="*/ 833967 w 1269869"/>
                <a:gd name="connsiteY8" fmla="*/ 372269 h 1702881"/>
                <a:gd name="connsiteX9" fmla="*/ 889000 w 1269869"/>
                <a:gd name="connsiteY9" fmla="*/ 440003 h 1702881"/>
                <a:gd name="connsiteX10" fmla="*/ 948267 w 1269869"/>
                <a:gd name="connsiteY10" fmla="*/ 518319 h 1702881"/>
                <a:gd name="connsiteX11" fmla="*/ 1011767 w 1269869"/>
                <a:gd name="connsiteY11" fmla="*/ 611453 h 1702881"/>
                <a:gd name="connsiteX12" fmla="*/ 1073150 w 1269869"/>
                <a:gd name="connsiteY12" fmla="*/ 713053 h 1702881"/>
                <a:gd name="connsiteX13" fmla="*/ 1119717 w 1269869"/>
                <a:gd name="connsiteY13" fmla="*/ 804069 h 1702881"/>
                <a:gd name="connsiteX14" fmla="*/ 1153583 w 1269869"/>
                <a:gd name="connsiteY14" fmla="*/ 876036 h 1702881"/>
                <a:gd name="connsiteX15" fmla="*/ 1195917 w 1269869"/>
                <a:gd name="connsiteY15" fmla="*/ 971286 h 1702881"/>
                <a:gd name="connsiteX16" fmla="*/ 1234017 w 1269869"/>
                <a:gd name="connsiteY16" fmla="*/ 1096169 h 1702881"/>
                <a:gd name="connsiteX17" fmla="*/ 1253067 w 1269869"/>
                <a:gd name="connsiteY17" fmla="*/ 1189303 h 1702881"/>
                <a:gd name="connsiteX18" fmla="*/ 1267883 w 1269869"/>
                <a:gd name="connsiteY18" fmla="*/ 1312069 h 1702881"/>
                <a:gd name="connsiteX19" fmla="*/ 1267883 w 1269869"/>
                <a:gd name="connsiteY19" fmla="*/ 1405203 h 1702881"/>
                <a:gd name="connsiteX20" fmla="*/ 1250950 w 1269869"/>
                <a:gd name="connsiteY20" fmla="*/ 1523736 h 1702881"/>
                <a:gd name="connsiteX21" fmla="*/ 1206500 w 1269869"/>
                <a:gd name="connsiteY21" fmla="*/ 1618986 h 1702881"/>
                <a:gd name="connsiteX22" fmla="*/ 1176867 w 1269869"/>
                <a:gd name="connsiteY22" fmla="*/ 1663436 h 1702881"/>
                <a:gd name="connsiteX23" fmla="*/ 1134533 w 1269869"/>
                <a:gd name="connsiteY23" fmla="*/ 1699419 h 1702881"/>
                <a:gd name="connsiteX24" fmla="*/ 1121833 w 1269869"/>
                <a:gd name="connsiteY24" fmla="*/ 1699419 h 17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69869" h="1702881">
                  <a:moveTo>
                    <a:pt x="0" y="86519"/>
                  </a:moveTo>
                  <a:cubicBezTo>
                    <a:pt x="16933" y="67998"/>
                    <a:pt x="33867" y="49477"/>
                    <a:pt x="57150" y="35719"/>
                  </a:cubicBezTo>
                  <a:cubicBezTo>
                    <a:pt x="80433" y="21961"/>
                    <a:pt x="104775" y="9261"/>
                    <a:pt x="139700" y="3969"/>
                  </a:cubicBezTo>
                  <a:cubicBezTo>
                    <a:pt x="174625" y="-1323"/>
                    <a:pt x="226836" y="-1323"/>
                    <a:pt x="266700" y="3969"/>
                  </a:cubicBezTo>
                  <a:cubicBezTo>
                    <a:pt x="306564" y="9261"/>
                    <a:pt x="336197" y="19138"/>
                    <a:pt x="378883" y="35719"/>
                  </a:cubicBezTo>
                  <a:cubicBezTo>
                    <a:pt x="421569" y="52300"/>
                    <a:pt x="480484" y="78759"/>
                    <a:pt x="522817" y="103453"/>
                  </a:cubicBezTo>
                  <a:cubicBezTo>
                    <a:pt x="565150" y="128147"/>
                    <a:pt x="596194" y="154253"/>
                    <a:pt x="632883" y="183886"/>
                  </a:cubicBezTo>
                  <a:cubicBezTo>
                    <a:pt x="669572" y="213519"/>
                    <a:pt x="709436" y="249856"/>
                    <a:pt x="742950" y="281253"/>
                  </a:cubicBezTo>
                  <a:cubicBezTo>
                    <a:pt x="776464" y="312650"/>
                    <a:pt x="809625" y="345811"/>
                    <a:pt x="833967" y="372269"/>
                  </a:cubicBezTo>
                  <a:cubicBezTo>
                    <a:pt x="858309" y="398727"/>
                    <a:pt x="869950" y="415661"/>
                    <a:pt x="889000" y="440003"/>
                  </a:cubicBezTo>
                  <a:cubicBezTo>
                    <a:pt x="908050" y="464345"/>
                    <a:pt x="927806" y="489744"/>
                    <a:pt x="948267" y="518319"/>
                  </a:cubicBezTo>
                  <a:cubicBezTo>
                    <a:pt x="968728" y="546894"/>
                    <a:pt x="990953" y="578997"/>
                    <a:pt x="1011767" y="611453"/>
                  </a:cubicBezTo>
                  <a:cubicBezTo>
                    <a:pt x="1032581" y="643909"/>
                    <a:pt x="1055158" y="680950"/>
                    <a:pt x="1073150" y="713053"/>
                  </a:cubicBezTo>
                  <a:cubicBezTo>
                    <a:pt x="1091142" y="745156"/>
                    <a:pt x="1106312" y="776905"/>
                    <a:pt x="1119717" y="804069"/>
                  </a:cubicBezTo>
                  <a:cubicBezTo>
                    <a:pt x="1133122" y="831233"/>
                    <a:pt x="1140883" y="848167"/>
                    <a:pt x="1153583" y="876036"/>
                  </a:cubicBezTo>
                  <a:cubicBezTo>
                    <a:pt x="1166283" y="903906"/>
                    <a:pt x="1182511" y="934597"/>
                    <a:pt x="1195917" y="971286"/>
                  </a:cubicBezTo>
                  <a:cubicBezTo>
                    <a:pt x="1209323" y="1007975"/>
                    <a:pt x="1224492" y="1059833"/>
                    <a:pt x="1234017" y="1096169"/>
                  </a:cubicBezTo>
                  <a:cubicBezTo>
                    <a:pt x="1243542" y="1132505"/>
                    <a:pt x="1247423" y="1153320"/>
                    <a:pt x="1253067" y="1189303"/>
                  </a:cubicBezTo>
                  <a:cubicBezTo>
                    <a:pt x="1258711" y="1225286"/>
                    <a:pt x="1265414" y="1276086"/>
                    <a:pt x="1267883" y="1312069"/>
                  </a:cubicBezTo>
                  <a:cubicBezTo>
                    <a:pt x="1270352" y="1348052"/>
                    <a:pt x="1270705" y="1369925"/>
                    <a:pt x="1267883" y="1405203"/>
                  </a:cubicBezTo>
                  <a:cubicBezTo>
                    <a:pt x="1265061" y="1440481"/>
                    <a:pt x="1261180" y="1488106"/>
                    <a:pt x="1250950" y="1523736"/>
                  </a:cubicBezTo>
                  <a:cubicBezTo>
                    <a:pt x="1240720" y="1559366"/>
                    <a:pt x="1218847" y="1595703"/>
                    <a:pt x="1206500" y="1618986"/>
                  </a:cubicBezTo>
                  <a:cubicBezTo>
                    <a:pt x="1194153" y="1642269"/>
                    <a:pt x="1188861" y="1650031"/>
                    <a:pt x="1176867" y="1663436"/>
                  </a:cubicBezTo>
                  <a:cubicBezTo>
                    <a:pt x="1164873" y="1676841"/>
                    <a:pt x="1143705" y="1693422"/>
                    <a:pt x="1134533" y="1699419"/>
                  </a:cubicBezTo>
                  <a:cubicBezTo>
                    <a:pt x="1125361" y="1705416"/>
                    <a:pt x="1123597" y="1702417"/>
                    <a:pt x="1121833" y="1699419"/>
                  </a:cubicBezTo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1677FA0-F369-44A1-8613-BFB258B17577}"/>
                </a:ext>
              </a:extLst>
            </p:cNvPr>
            <p:cNvSpPr/>
            <p:nvPr/>
          </p:nvSpPr>
          <p:spPr>
            <a:xfrm rot="8396838">
              <a:off x="4448394" y="2595617"/>
              <a:ext cx="554162" cy="452460"/>
            </a:xfrm>
            <a:custGeom>
              <a:avLst/>
              <a:gdLst>
                <a:gd name="connsiteX0" fmla="*/ 0 w 1269869"/>
                <a:gd name="connsiteY0" fmla="*/ 86519 h 1702881"/>
                <a:gd name="connsiteX1" fmla="*/ 57150 w 1269869"/>
                <a:gd name="connsiteY1" fmla="*/ 35719 h 1702881"/>
                <a:gd name="connsiteX2" fmla="*/ 139700 w 1269869"/>
                <a:gd name="connsiteY2" fmla="*/ 3969 h 1702881"/>
                <a:gd name="connsiteX3" fmla="*/ 266700 w 1269869"/>
                <a:gd name="connsiteY3" fmla="*/ 3969 h 1702881"/>
                <a:gd name="connsiteX4" fmla="*/ 378883 w 1269869"/>
                <a:gd name="connsiteY4" fmla="*/ 35719 h 1702881"/>
                <a:gd name="connsiteX5" fmla="*/ 522817 w 1269869"/>
                <a:gd name="connsiteY5" fmla="*/ 103453 h 1702881"/>
                <a:gd name="connsiteX6" fmla="*/ 632883 w 1269869"/>
                <a:gd name="connsiteY6" fmla="*/ 183886 h 1702881"/>
                <a:gd name="connsiteX7" fmla="*/ 742950 w 1269869"/>
                <a:gd name="connsiteY7" fmla="*/ 281253 h 1702881"/>
                <a:gd name="connsiteX8" fmla="*/ 833967 w 1269869"/>
                <a:gd name="connsiteY8" fmla="*/ 372269 h 1702881"/>
                <a:gd name="connsiteX9" fmla="*/ 889000 w 1269869"/>
                <a:gd name="connsiteY9" fmla="*/ 440003 h 1702881"/>
                <a:gd name="connsiteX10" fmla="*/ 948267 w 1269869"/>
                <a:gd name="connsiteY10" fmla="*/ 518319 h 1702881"/>
                <a:gd name="connsiteX11" fmla="*/ 1011767 w 1269869"/>
                <a:gd name="connsiteY11" fmla="*/ 611453 h 1702881"/>
                <a:gd name="connsiteX12" fmla="*/ 1073150 w 1269869"/>
                <a:gd name="connsiteY12" fmla="*/ 713053 h 1702881"/>
                <a:gd name="connsiteX13" fmla="*/ 1119717 w 1269869"/>
                <a:gd name="connsiteY13" fmla="*/ 804069 h 1702881"/>
                <a:gd name="connsiteX14" fmla="*/ 1153583 w 1269869"/>
                <a:gd name="connsiteY14" fmla="*/ 876036 h 1702881"/>
                <a:gd name="connsiteX15" fmla="*/ 1195917 w 1269869"/>
                <a:gd name="connsiteY15" fmla="*/ 971286 h 1702881"/>
                <a:gd name="connsiteX16" fmla="*/ 1234017 w 1269869"/>
                <a:gd name="connsiteY16" fmla="*/ 1096169 h 1702881"/>
                <a:gd name="connsiteX17" fmla="*/ 1253067 w 1269869"/>
                <a:gd name="connsiteY17" fmla="*/ 1189303 h 1702881"/>
                <a:gd name="connsiteX18" fmla="*/ 1267883 w 1269869"/>
                <a:gd name="connsiteY18" fmla="*/ 1312069 h 1702881"/>
                <a:gd name="connsiteX19" fmla="*/ 1267883 w 1269869"/>
                <a:gd name="connsiteY19" fmla="*/ 1405203 h 1702881"/>
                <a:gd name="connsiteX20" fmla="*/ 1250950 w 1269869"/>
                <a:gd name="connsiteY20" fmla="*/ 1523736 h 1702881"/>
                <a:gd name="connsiteX21" fmla="*/ 1206500 w 1269869"/>
                <a:gd name="connsiteY21" fmla="*/ 1618986 h 1702881"/>
                <a:gd name="connsiteX22" fmla="*/ 1176867 w 1269869"/>
                <a:gd name="connsiteY22" fmla="*/ 1663436 h 1702881"/>
                <a:gd name="connsiteX23" fmla="*/ 1134533 w 1269869"/>
                <a:gd name="connsiteY23" fmla="*/ 1699419 h 1702881"/>
                <a:gd name="connsiteX24" fmla="*/ 1121833 w 1269869"/>
                <a:gd name="connsiteY24" fmla="*/ 1699419 h 17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69869" h="1702881">
                  <a:moveTo>
                    <a:pt x="0" y="86519"/>
                  </a:moveTo>
                  <a:cubicBezTo>
                    <a:pt x="16933" y="67998"/>
                    <a:pt x="33867" y="49477"/>
                    <a:pt x="57150" y="35719"/>
                  </a:cubicBezTo>
                  <a:cubicBezTo>
                    <a:pt x="80433" y="21961"/>
                    <a:pt x="104775" y="9261"/>
                    <a:pt x="139700" y="3969"/>
                  </a:cubicBezTo>
                  <a:cubicBezTo>
                    <a:pt x="174625" y="-1323"/>
                    <a:pt x="226836" y="-1323"/>
                    <a:pt x="266700" y="3969"/>
                  </a:cubicBezTo>
                  <a:cubicBezTo>
                    <a:pt x="306564" y="9261"/>
                    <a:pt x="336197" y="19138"/>
                    <a:pt x="378883" y="35719"/>
                  </a:cubicBezTo>
                  <a:cubicBezTo>
                    <a:pt x="421569" y="52300"/>
                    <a:pt x="480484" y="78759"/>
                    <a:pt x="522817" y="103453"/>
                  </a:cubicBezTo>
                  <a:cubicBezTo>
                    <a:pt x="565150" y="128147"/>
                    <a:pt x="596194" y="154253"/>
                    <a:pt x="632883" y="183886"/>
                  </a:cubicBezTo>
                  <a:cubicBezTo>
                    <a:pt x="669572" y="213519"/>
                    <a:pt x="709436" y="249856"/>
                    <a:pt x="742950" y="281253"/>
                  </a:cubicBezTo>
                  <a:cubicBezTo>
                    <a:pt x="776464" y="312650"/>
                    <a:pt x="809625" y="345811"/>
                    <a:pt x="833967" y="372269"/>
                  </a:cubicBezTo>
                  <a:cubicBezTo>
                    <a:pt x="858309" y="398727"/>
                    <a:pt x="869950" y="415661"/>
                    <a:pt x="889000" y="440003"/>
                  </a:cubicBezTo>
                  <a:cubicBezTo>
                    <a:pt x="908050" y="464345"/>
                    <a:pt x="927806" y="489744"/>
                    <a:pt x="948267" y="518319"/>
                  </a:cubicBezTo>
                  <a:cubicBezTo>
                    <a:pt x="968728" y="546894"/>
                    <a:pt x="990953" y="578997"/>
                    <a:pt x="1011767" y="611453"/>
                  </a:cubicBezTo>
                  <a:cubicBezTo>
                    <a:pt x="1032581" y="643909"/>
                    <a:pt x="1055158" y="680950"/>
                    <a:pt x="1073150" y="713053"/>
                  </a:cubicBezTo>
                  <a:cubicBezTo>
                    <a:pt x="1091142" y="745156"/>
                    <a:pt x="1106312" y="776905"/>
                    <a:pt x="1119717" y="804069"/>
                  </a:cubicBezTo>
                  <a:cubicBezTo>
                    <a:pt x="1133122" y="831233"/>
                    <a:pt x="1140883" y="848167"/>
                    <a:pt x="1153583" y="876036"/>
                  </a:cubicBezTo>
                  <a:cubicBezTo>
                    <a:pt x="1166283" y="903906"/>
                    <a:pt x="1182511" y="934597"/>
                    <a:pt x="1195917" y="971286"/>
                  </a:cubicBezTo>
                  <a:cubicBezTo>
                    <a:pt x="1209323" y="1007975"/>
                    <a:pt x="1224492" y="1059833"/>
                    <a:pt x="1234017" y="1096169"/>
                  </a:cubicBezTo>
                  <a:cubicBezTo>
                    <a:pt x="1243542" y="1132505"/>
                    <a:pt x="1247423" y="1153320"/>
                    <a:pt x="1253067" y="1189303"/>
                  </a:cubicBezTo>
                  <a:cubicBezTo>
                    <a:pt x="1258711" y="1225286"/>
                    <a:pt x="1265414" y="1276086"/>
                    <a:pt x="1267883" y="1312069"/>
                  </a:cubicBezTo>
                  <a:cubicBezTo>
                    <a:pt x="1270352" y="1348052"/>
                    <a:pt x="1270705" y="1369925"/>
                    <a:pt x="1267883" y="1405203"/>
                  </a:cubicBezTo>
                  <a:cubicBezTo>
                    <a:pt x="1265061" y="1440481"/>
                    <a:pt x="1261180" y="1488106"/>
                    <a:pt x="1250950" y="1523736"/>
                  </a:cubicBezTo>
                  <a:cubicBezTo>
                    <a:pt x="1240720" y="1559366"/>
                    <a:pt x="1218847" y="1595703"/>
                    <a:pt x="1206500" y="1618986"/>
                  </a:cubicBezTo>
                  <a:cubicBezTo>
                    <a:pt x="1194153" y="1642269"/>
                    <a:pt x="1188861" y="1650031"/>
                    <a:pt x="1176867" y="1663436"/>
                  </a:cubicBezTo>
                  <a:cubicBezTo>
                    <a:pt x="1164873" y="1676841"/>
                    <a:pt x="1143705" y="1693422"/>
                    <a:pt x="1134533" y="1699419"/>
                  </a:cubicBezTo>
                  <a:cubicBezTo>
                    <a:pt x="1125361" y="1705416"/>
                    <a:pt x="1123597" y="1702417"/>
                    <a:pt x="1121833" y="1699419"/>
                  </a:cubicBezTo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66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me_video">
            <a:hlinkClick r:id="" action="ppaction://media"/>
            <a:extLst>
              <a:ext uri="{FF2B5EF4-FFF2-40B4-BE49-F238E27FC236}">
                <a16:creationId xmlns:a16="http://schemas.microsoft.com/office/drawing/2014/main" id="{21E6E245-D14A-4BF7-841E-F60E78304373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925" y="1293813"/>
            <a:ext cx="8048625" cy="4829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8775DD-6A6C-4A8B-8772-F22814E4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Work: From Point Estimate</a:t>
            </a:r>
            <a:br>
              <a:rPr lang="en-US" dirty="0"/>
            </a:br>
            <a:r>
              <a:rPr lang="en-US" dirty="0"/>
              <a:t>to Conditional Distribution (in Progress) </a:t>
            </a:r>
          </a:p>
        </p:txBody>
      </p:sp>
    </p:spTree>
    <p:extLst>
      <p:ext uri="{BB962C8B-B14F-4D97-AF65-F5344CB8AC3E}">
        <p14:creationId xmlns:p14="http://schemas.microsoft.com/office/powerpoint/2010/main" val="25388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458FB9-9528-43AD-B09C-C44FA6C785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We have presented a new DNN approach for enhancing detail and reducing noise in 3D granules containing current state of the art retrievals of temperature and humidity</a:t>
            </a:r>
          </a:p>
          <a:p>
            <a:r>
              <a:rPr lang="en-US" dirty="0"/>
              <a:t>We have shown that this approach improves their scientific utility, including representation of key PBL features over land such as inversions representing PBLH, </a:t>
            </a:r>
          </a:p>
          <a:p>
            <a:r>
              <a:rPr lang="en-US" dirty="0"/>
              <a:t>This technique, while demonstrated here on the v7 NN retrievals, can in principle be applied to enhance the scientific return from a wide variety of sensors and retrieval algorithms provided it is trained accordingly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6B2F17-C03A-4960-80F7-B659FABA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7074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Boundary Layer (PBL)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0"/>
          </p:nvPr>
        </p:nvSpPr>
        <p:spPr>
          <a:xfrm>
            <a:off x="274320" y="4398380"/>
            <a:ext cx="11576304" cy="1713284"/>
          </a:xfrm>
        </p:spPr>
        <p:txBody>
          <a:bodyPr/>
          <a:lstStyle/>
          <a:p>
            <a:r>
              <a:rPr lang="en-US" dirty="0"/>
              <a:t>Despite recent improvements in AIRS/AMSUv7 assisted by fine vertical structure from MIT-LL’s NN first guess, existing </a:t>
            </a:r>
            <a:r>
              <a:rPr lang="en-US" dirty="0" err="1"/>
              <a:t>IR+microwave</a:t>
            </a:r>
            <a:r>
              <a:rPr lang="en-US" dirty="0"/>
              <a:t> retrievals have difficulty resolving PBL features</a:t>
            </a:r>
          </a:p>
          <a:p>
            <a:r>
              <a:rPr lang="en-US" dirty="0"/>
              <a:t>This presentation: How can we use powerful, modern DNN tools to improve existing remote-sensing </a:t>
            </a:r>
            <a:r>
              <a:rPr lang="en-US" dirty="0" err="1"/>
              <a:t>IR+microwave</a:t>
            </a:r>
            <a:r>
              <a:rPr lang="en-US" dirty="0"/>
              <a:t> retrievals of </a:t>
            </a:r>
            <a:r>
              <a:rPr lang="en-US" i="1" dirty="0"/>
              <a:t>T</a:t>
            </a:r>
            <a:r>
              <a:rPr lang="en-US" dirty="0"/>
              <a:t> and </a:t>
            </a:r>
            <a:r>
              <a:rPr lang="en-US" i="1" dirty="0"/>
              <a:t>q</a:t>
            </a:r>
            <a:r>
              <a:rPr lang="en-US" dirty="0"/>
              <a:t>, especially in PBL?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48DB9A-D2C5-40DA-B2AA-E896BDB5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079" y="1016393"/>
            <a:ext cx="7835426" cy="27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2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A37E91-3850-45D9-861F-A20585756A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dirty="0">
              <a:hlinkClick r:id="rId2"/>
            </a:endParaRPr>
          </a:p>
          <a:p>
            <a:pPr marL="0" indent="0" algn="ctr">
              <a:buNone/>
            </a:pPr>
            <a:endParaRPr lang="en-US" sz="4400" dirty="0">
              <a:hlinkClick r:id="rId2"/>
            </a:endParaRPr>
          </a:p>
          <a:p>
            <a:pPr marL="0" indent="0" algn="ctr">
              <a:buNone/>
            </a:pPr>
            <a:r>
              <a:rPr lang="en-US" sz="4400" dirty="0">
                <a:hlinkClick r:id="rId2"/>
              </a:rPr>
              <a:t>milstein@ll.mit.edu</a:t>
            </a:r>
            <a:endParaRPr lang="en-US" sz="4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910050-4501-4B1C-BDBD-8F8FE446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3388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5E4D1-DB5E-4457-ADD2-A7943883A1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3721" y="1293095"/>
            <a:ext cx="11164883" cy="2658448"/>
          </a:xfrm>
        </p:spPr>
        <p:txBody>
          <a:bodyPr/>
          <a:lstStyle/>
          <a:p>
            <a:r>
              <a:rPr lang="en-US" dirty="0"/>
              <a:t>Deep neural networks (DNN) are very powerful tools that are now ubiquitous in the technology world</a:t>
            </a:r>
          </a:p>
          <a:p>
            <a:pPr lvl="1"/>
            <a:r>
              <a:rPr lang="en-US" dirty="0"/>
              <a:t>Convolutional neural networks (CNNs) operate on whole images or 3D volumes</a:t>
            </a:r>
          </a:p>
          <a:p>
            <a:pPr lvl="1"/>
            <a:r>
              <a:rPr lang="en-US" dirty="0"/>
              <a:t>Denoising, </a:t>
            </a:r>
            <a:r>
              <a:rPr lang="en-US" dirty="0" err="1"/>
              <a:t>superresolution</a:t>
            </a:r>
            <a:r>
              <a:rPr lang="en-US" dirty="0"/>
              <a:t>, object detection, and other enhancements</a:t>
            </a:r>
          </a:p>
          <a:p>
            <a:r>
              <a:rPr lang="en-US" dirty="0"/>
              <a:t>DNNs exploit much richer prior statistics than conventional priors and </a:t>
            </a:r>
            <a:r>
              <a:rPr lang="en-US" dirty="0" err="1"/>
              <a:t>regularizers</a:t>
            </a:r>
            <a:r>
              <a:rPr lang="en-US" dirty="0"/>
              <a:t> used to solve inverse problems typically can, as in face example below</a:t>
            </a:r>
          </a:p>
          <a:p>
            <a:pPr lvl="1"/>
            <a:r>
              <a:rPr lang="en-US" dirty="0"/>
              <a:t>Spatial statistics: what do typical faces – or atmospheres over a granule - look like?</a:t>
            </a:r>
          </a:p>
          <a:p>
            <a:pPr lvl="1"/>
            <a:r>
              <a:rPr lang="en-US" dirty="0"/>
              <a:t>Correlated variables: How do (R, G, B) colors in faces – or (T, q) in retrievals – correlate?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2F0A83-9A93-477A-8BB4-65C7EBAB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 Overview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ADFBEA-7680-4780-A64E-DF0E1F949426}"/>
              </a:ext>
            </a:extLst>
          </p:cNvPr>
          <p:cNvGrpSpPr/>
          <p:nvPr/>
        </p:nvGrpSpPr>
        <p:grpSpPr>
          <a:xfrm>
            <a:off x="5250801" y="4619230"/>
            <a:ext cx="2919533" cy="1454573"/>
            <a:chOff x="1881067" y="4859867"/>
            <a:chExt cx="2919533" cy="1454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FD8AEA-8A9D-4AF4-A092-535AB0AAA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80" t="-469" r="21476" b="4615"/>
            <a:stretch/>
          </p:blipFill>
          <p:spPr>
            <a:xfrm>
              <a:off x="2006600" y="4859867"/>
              <a:ext cx="2794000" cy="1437566"/>
            </a:xfrm>
            <a:prstGeom prst="rect">
              <a:avLst/>
            </a:prstGeom>
          </p:spPr>
        </p:pic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F1071B3-255B-4FD2-9A70-C90961170041}"/>
                </a:ext>
              </a:extLst>
            </p:cNvPr>
            <p:cNvSpPr/>
            <p:nvPr/>
          </p:nvSpPr>
          <p:spPr>
            <a:xfrm rot="16200000" flipH="1">
              <a:off x="1729739" y="5322770"/>
              <a:ext cx="553722" cy="251065"/>
            </a:xfrm>
            <a:prstGeom prst="parallelogram">
              <a:avLst>
                <a:gd name="adj" fmla="val 107959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3E2AA3-C226-4E9F-8044-4E72309736FD}"/>
                </a:ext>
              </a:extLst>
            </p:cNvPr>
            <p:cNvSpPr/>
            <p:nvPr/>
          </p:nvSpPr>
          <p:spPr>
            <a:xfrm>
              <a:off x="4729481" y="6162040"/>
              <a:ext cx="45719" cy="1524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BAFB8F-6FF7-4365-B11E-97AC8771CEE7}"/>
                </a:ext>
              </a:extLst>
            </p:cNvPr>
            <p:cNvSpPr/>
            <p:nvPr/>
          </p:nvSpPr>
          <p:spPr>
            <a:xfrm>
              <a:off x="2976881" y="6162039"/>
              <a:ext cx="680719" cy="14389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8975960-B9D4-48A6-907B-752867555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09" r="50830" b="4232"/>
          <a:stretch/>
        </p:blipFill>
        <p:spPr>
          <a:xfrm>
            <a:off x="1547415" y="4540258"/>
            <a:ext cx="3631499" cy="1595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4EFC7-4B28-4A13-80D5-9189949C2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69" t="14109" b="4232"/>
          <a:stretch/>
        </p:blipFill>
        <p:spPr>
          <a:xfrm>
            <a:off x="8281421" y="4619230"/>
            <a:ext cx="1849893" cy="16911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7C538B-075B-4FD3-BCE7-DD67CC0E4159}"/>
              </a:ext>
            </a:extLst>
          </p:cNvPr>
          <p:cNvSpPr txBox="1"/>
          <p:nvPr/>
        </p:nvSpPr>
        <p:spPr>
          <a:xfrm>
            <a:off x="1492855" y="4311453"/>
            <a:ext cx="168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Original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B86792-A703-4B36-B67E-BCB630DAC8CF}"/>
              </a:ext>
            </a:extLst>
          </p:cNvPr>
          <p:cNvSpPr txBox="1"/>
          <p:nvPr/>
        </p:nvSpPr>
        <p:spPr>
          <a:xfrm>
            <a:off x="3398433" y="4287285"/>
            <a:ext cx="187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Blurred, Corrupted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7B42B-1B5E-4F1C-9623-E6A070B9B248}"/>
              </a:ext>
            </a:extLst>
          </p:cNvPr>
          <p:cNvSpPr txBox="1"/>
          <p:nvPr/>
        </p:nvSpPr>
        <p:spPr>
          <a:xfrm>
            <a:off x="8144934" y="4326048"/>
            <a:ext cx="187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Restored</a:t>
            </a:r>
          </a:p>
        </p:txBody>
      </p:sp>
    </p:spTree>
    <p:extLst>
      <p:ext uri="{BB962C8B-B14F-4D97-AF65-F5344CB8AC3E}">
        <p14:creationId xmlns:p14="http://schemas.microsoft.com/office/powerpoint/2010/main" val="264343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A7E5B0-3427-472A-A11B-0FB3915417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4927" y="4370832"/>
            <a:ext cx="10915522" cy="1408175"/>
          </a:xfrm>
        </p:spPr>
        <p:txBody>
          <a:bodyPr/>
          <a:lstStyle/>
          <a:p>
            <a:r>
              <a:rPr lang="en-US" dirty="0"/>
              <a:t>In this work, we enhance existing retrievals starting with v7 NN first guess (we know it well), rather than using radiances</a:t>
            </a:r>
          </a:p>
          <a:p>
            <a:r>
              <a:rPr lang="en-US" dirty="0"/>
              <a:t>Long-term vision is to use DNN retrieval as a prior in an OE-like fusion scheme, with radiance fit likelihood term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78345-DE5F-438F-A9E6-CD6B61BD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Existing Retrievals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96DCC-0EEC-4479-BC82-1EEBCCCCA07F}"/>
              </a:ext>
            </a:extLst>
          </p:cNvPr>
          <p:cNvSpPr txBox="1"/>
          <p:nvPr/>
        </p:nvSpPr>
        <p:spPr>
          <a:xfrm flipH="1">
            <a:off x="923953" y="2029967"/>
            <a:ext cx="150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Radiances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825AE59-344D-4CCF-B030-141A6D6489C3}"/>
              </a:ext>
            </a:extLst>
          </p:cNvPr>
          <p:cNvSpPr/>
          <p:nvPr/>
        </p:nvSpPr>
        <p:spPr>
          <a:xfrm>
            <a:off x="2734056" y="1972878"/>
            <a:ext cx="649224" cy="457200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72FC6D1-8964-4536-81F0-496E224D11AF}"/>
              </a:ext>
            </a:extLst>
          </p:cNvPr>
          <p:cNvSpPr/>
          <p:nvPr/>
        </p:nvSpPr>
        <p:spPr>
          <a:xfrm>
            <a:off x="6635535" y="2029968"/>
            <a:ext cx="649224" cy="457200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F7E56-B816-4584-88C8-52F43F0F18EB}"/>
              </a:ext>
            </a:extLst>
          </p:cNvPr>
          <p:cNvSpPr txBox="1"/>
          <p:nvPr/>
        </p:nvSpPr>
        <p:spPr>
          <a:xfrm flipH="1">
            <a:off x="3586528" y="1693646"/>
            <a:ext cx="2845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Program of Record Retrieval (</a:t>
            </a:r>
            <a:r>
              <a:rPr lang="en-US" sz="2000" b="1" dirty="0" err="1"/>
              <a:t>T,q</a:t>
            </a:r>
            <a:r>
              <a:rPr lang="en-US" sz="2000" b="1" dirty="0"/>
              <a:t>),</a:t>
            </a:r>
          </a:p>
          <a:p>
            <a:pPr algn="ctr"/>
            <a:r>
              <a:rPr lang="en-US" sz="2000" b="1" dirty="0"/>
              <a:t>Single FOR or FOV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34E51-6E22-4E87-AA16-99A2E07CC6C0}"/>
              </a:ext>
            </a:extLst>
          </p:cNvPr>
          <p:cNvSpPr txBox="1"/>
          <p:nvPr/>
        </p:nvSpPr>
        <p:spPr>
          <a:xfrm flipH="1">
            <a:off x="7488008" y="1841063"/>
            <a:ext cx="2845758" cy="70788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DNN Enhanced</a:t>
            </a:r>
          </a:p>
          <a:p>
            <a:pPr algn="ctr"/>
            <a:r>
              <a:rPr lang="en-US" sz="2000" b="1" dirty="0"/>
              <a:t>(T, q), 3D Granule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481C9-2D72-4CDF-9B87-E1593F9F6244}"/>
              </a:ext>
            </a:extLst>
          </p:cNvPr>
          <p:cNvSpPr txBox="1"/>
          <p:nvPr/>
        </p:nvSpPr>
        <p:spPr>
          <a:xfrm>
            <a:off x="4171291" y="1012613"/>
            <a:ext cx="259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/>
              <a:t>This work</a:t>
            </a:r>
          </a:p>
        </p:txBody>
      </p:sp>
    </p:spTree>
    <p:extLst>
      <p:ext uri="{BB962C8B-B14F-4D97-AF65-F5344CB8AC3E}">
        <p14:creationId xmlns:p14="http://schemas.microsoft.com/office/powerpoint/2010/main" val="1159497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D0CF-6508-478F-A14A-EC2E105925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Overview: Planetary Boundary Layer retrievals</a:t>
            </a:r>
          </a:p>
          <a:p>
            <a:endParaRPr lang="en-US" dirty="0"/>
          </a:p>
          <a:p>
            <a:r>
              <a:rPr lang="en-US" dirty="0"/>
              <a:t>Detail Enhancement with Deep Neural Network</a:t>
            </a:r>
          </a:p>
          <a:p>
            <a:endParaRPr lang="en-US" dirty="0"/>
          </a:p>
          <a:p>
            <a:r>
              <a:rPr lang="en-US" dirty="0"/>
              <a:t>Initial Results</a:t>
            </a:r>
          </a:p>
          <a:p>
            <a:endParaRPr lang="en-US" dirty="0"/>
          </a:p>
          <a:p>
            <a:r>
              <a:rPr lang="en-US" dirty="0"/>
              <a:t>Ongoing work: Toward Optimal Estimation with Deep Network Priors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DF780-CCC7-46EC-A587-5F4721CE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A92A12D-751E-4742-B7F2-C73E22D04D8F}"/>
              </a:ext>
            </a:extLst>
          </p:cNvPr>
          <p:cNvSpPr/>
          <p:nvPr/>
        </p:nvSpPr>
        <p:spPr>
          <a:xfrm>
            <a:off x="246888" y="2134342"/>
            <a:ext cx="320040" cy="325394"/>
          </a:xfrm>
          <a:prstGeom prst="rightArrow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1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B4AF84-EFEB-4AEA-8F97-89CC893C8E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125" y="5434228"/>
            <a:ext cx="11234573" cy="71684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We have developed[*] a new 3D deep learning approach for enhancing SNR and detail of a granule of existing AIRS or similar retrievals (v7 NN to start with)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E2569-2F35-439B-88EC-7897A508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" y="101601"/>
            <a:ext cx="11078328" cy="816989"/>
          </a:xfrm>
        </p:spPr>
        <p:txBody>
          <a:bodyPr/>
          <a:lstStyle/>
          <a:p>
            <a:r>
              <a:rPr lang="en-US" dirty="0"/>
              <a:t>Introducing “THATS-DEEP”:</a:t>
            </a:r>
            <a:br>
              <a:rPr lang="en-US" dirty="0"/>
            </a:br>
            <a:r>
              <a:rPr lang="en-US" sz="2400" u="sng" dirty="0"/>
              <a:t>T</a:t>
            </a:r>
            <a:r>
              <a:rPr lang="en-US" sz="2400" dirty="0"/>
              <a:t>emperature and </a:t>
            </a:r>
            <a:r>
              <a:rPr lang="en-US" sz="2400" u="sng" dirty="0"/>
              <a:t>H</a:t>
            </a:r>
            <a:r>
              <a:rPr lang="en-US" sz="2400" dirty="0"/>
              <a:t>umidity </a:t>
            </a:r>
            <a:r>
              <a:rPr lang="en-US" sz="2400" u="sng" dirty="0" err="1"/>
              <a:t>AT</a:t>
            </a:r>
            <a:r>
              <a:rPr lang="en-US" sz="2400" dirty="0" err="1"/>
              <a:t>mospheric</a:t>
            </a:r>
            <a:r>
              <a:rPr lang="en-US" sz="2400" dirty="0"/>
              <a:t> </a:t>
            </a:r>
            <a:r>
              <a:rPr lang="en-US" sz="2400" u="sng" dirty="0"/>
              <a:t>S</a:t>
            </a:r>
            <a:r>
              <a:rPr lang="en-US" sz="2400" dirty="0"/>
              <a:t>ounding </a:t>
            </a:r>
            <a:r>
              <a:rPr lang="en-US" sz="2400" u="sng" dirty="0" err="1"/>
              <a:t>DE</a:t>
            </a:r>
            <a:r>
              <a:rPr lang="en-US" sz="2400" dirty="0" err="1"/>
              <a:t>tail</a:t>
            </a:r>
            <a:r>
              <a:rPr lang="en-US" sz="2400" dirty="0"/>
              <a:t>-</a:t>
            </a:r>
            <a:r>
              <a:rPr lang="en-US" sz="2400" u="sng" dirty="0"/>
              <a:t>E</a:t>
            </a:r>
            <a:r>
              <a:rPr lang="en-US" sz="2400" dirty="0"/>
              <a:t>nhancing </a:t>
            </a:r>
            <a:r>
              <a:rPr lang="en-US" sz="2400" u="sng" dirty="0"/>
              <a:t>P</a:t>
            </a:r>
            <a:r>
              <a:rPr lang="en-US" sz="2400" dirty="0"/>
              <a:t>rior</a:t>
            </a:r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3251389-F655-4E7F-8FE3-4316DBE2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71" y="2109842"/>
            <a:ext cx="4789441" cy="2337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1BCDB85-5A01-454C-B31D-C6A76625B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66"/>
          <a:stretch/>
        </p:blipFill>
        <p:spPr>
          <a:xfrm>
            <a:off x="0" y="1020726"/>
            <a:ext cx="2594136" cy="417859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A9023F0-1D76-41E7-8BB9-25BD5A429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1" b="8757"/>
          <a:stretch/>
        </p:blipFill>
        <p:spPr>
          <a:xfrm>
            <a:off x="7374344" y="940073"/>
            <a:ext cx="4789440" cy="4333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F80C8E4-B04F-4D27-9B17-6A1B022E6E8F}"/>
                  </a:ext>
                </a:extLst>
              </p:cNvPr>
              <p:cNvSpPr/>
              <p:nvPr/>
            </p:nvSpPr>
            <p:spPr>
              <a:xfrm>
                <a:off x="521126" y="1489960"/>
                <a:ext cx="138952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</m:oMath>
                </a14:m>
                <a:r>
                  <a:rPr lang="en-US" sz="1200" b="1" i="1" dirty="0"/>
                  <a:t>T</a:t>
                </a:r>
                <a:r>
                  <a:rPr lang="en-US" sz="1200" b="1" i="1" baseline="-25000" dirty="0"/>
                  <a:t>pot</a:t>
                </a:r>
                <a:r>
                  <a:rPr lang="en-US" sz="1200" b="1" i="1" dirty="0"/>
                  <a:t> 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v7 NN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F80C8E4-B04F-4D27-9B17-6A1B022E6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26" y="1489960"/>
                <a:ext cx="1389528" cy="276999"/>
              </a:xfrm>
              <a:prstGeom prst="rect">
                <a:avLst/>
              </a:prstGeom>
              <a:blipFill>
                <a:blip r:embed="rId5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E7FA46-3742-4381-818A-EA1A95301A63}"/>
                  </a:ext>
                </a:extLst>
              </p:cNvPr>
              <p:cNvSpPr/>
              <p:nvPr/>
            </p:nvSpPr>
            <p:spPr>
              <a:xfrm>
                <a:off x="7645400" y="1489960"/>
                <a:ext cx="18711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</m:oMath>
                </a14:m>
                <a:r>
                  <a:rPr lang="en-US" sz="1200" b="1" i="1" dirty="0"/>
                  <a:t>T</a:t>
                </a:r>
                <a:r>
                  <a:rPr lang="en-US" sz="1200" b="1" i="1" baseline="-25000" dirty="0"/>
                  <a:t>pot</a:t>
                </a:r>
                <a:r>
                  <a:rPr lang="en-US" sz="1200" b="1" i="1" dirty="0"/>
                  <a:t> 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THATS-DEEP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E7FA46-3742-4381-818A-EA1A95301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400" y="1489960"/>
                <a:ext cx="1871133" cy="276999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7FED198-8F31-4990-974A-98EE79CF893B}"/>
                  </a:ext>
                </a:extLst>
              </p:cNvPr>
              <p:cNvSpPr/>
              <p:nvPr/>
            </p:nvSpPr>
            <p:spPr>
              <a:xfrm>
                <a:off x="10018364" y="1474065"/>
                <a:ext cx="14963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</m:oMath>
                </a14:m>
                <a:r>
                  <a:rPr lang="en-US" sz="1200" b="1" i="1" dirty="0"/>
                  <a:t>T</a:t>
                </a:r>
                <a:r>
                  <a:rPr lang="en-US" sz="1200" b="1" i="1" baseline="-25000" dirty="0"/>
                  <a:t>pot</a:t>
                </a:r>
                <a:r>
                  <a:rPr lang="en-US" sz="1200" b="1" i="1" dirty="0"/>
                  <a:t> 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ECMWF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7FED198-8F31-4990-974A-98EE79CF8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364" y="1474065"/>
                <a:ext cx="1496304" cy="276999"/>
              </a:xfrm>
              <a:prstGeom prst="rect">
                <a:avLst/>
              </a:prstGeom>
              <a:blipFill>
                <a:blip r:embed="rId7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5F6D2E-FB90-4949-AEE4-01F7F9E43342}"/>
                  </a:ext>
                </a:extLst>
              </p:cNvPr>
              <p:cNvSpPr/>
              <p:nvPr/>
            </p:nvSpPr>
            <p:spPr>
              <a:xfrm>
                <a:off x="477125" y="3324395"/>
                <a:ext cx="138952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</m:oMath>
                </a14:m>
                <a:r>
                  <a:rPr lang="en-US" sz="1200" b="1" i="1" dirty="0"/>
                  <a:t>q 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v7 NN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5F6D2E-FB90-4949-AEE4-01F7F9E43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25" y="3324395"/>
                <a:ext cx="1389528" cy="276999"/>
              </a:xfrm>
              <a:prstGeom prst="rect">
                <a:avLst/>
              </a:prstGeom>
              <a:blipFill>
                <a:blip r:embed="rId8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A0129B-69EE-4F1B-BC28-1E70E3F2F84E}"/>
                  </a:ext>
                </a:extLst>
              </p:cNvPr>
              <p:cNvSpPr/>
              <p:nvPr/>
            </p:nvSpPr>
            <p:spPr>
              <a:xfrm>
                <a:off x="7577666" y="3378200"/>
                <a:ext cx="16848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𝒒</m:t>
                    </m:r>
                  </m:oMath>
                </a14:m>
                <a:r>
                  <a:rPr lang="en-US" sz="1200" b="1" i="1" dirty="0"/>
                  <a:t>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THATS-DEEP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A0129B-69EE-4F1B-BC28-1E70E3F2F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66" y="3378200"/>
                <a:ext cx="1684867" cy="276999"/>
              </a:xfrm>
              <a:prstGeom prst="rect">
                <a:avLst/>
              </a:prstGeom>
              <a:blipFill>
                <a:blip r:embed="rId9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CE89025-5AB2-4518-95C5-DD7B98EB7ED2}"/>
                  </a:ext>
                </a:extLst>
              </p:cNvPr>
              <p:cNvSpPr/>
              <p:nvPr/>
            </p:nvSpPr>
            <p:spPr>
              <a:xfrm>
                <a:off x="10215394" y="3378199"/>
                <a:ext cx="14963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𝒒</m:t>
                    </m:r>
                  </m:oMath>
                </a14:m>
                <a:r>
                  <a:rPr lang="en-US" sz="1200" b="1" i="1" dirty="0"/>
                  <a:t> /</a:t>
                </a:r>
                <a:r>
                  <a:rPr lang="en-US" sz="1200" b="1" i="1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</m:t>
                    </m:r>
                    <m:r>
                      <a:rPr lang="en-US" sz="1200" b="1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𝒉</m:t>
                    </m:r>
                  </m:oMath>
                </a14:m>
                <a:r>
                  <a:rPr lang="en-US" sz="1200" b="1" dirty="0"/>
                  <a:t>, ECMWF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CE89025-5AB2-4518-95C5-DD7B98EB7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394" y="3378199"/>
                <a:ext cx="1496304" cy="276999"/>
              </a:xfrm>
              <a:prstGeom prst="rect">
                <a:avLst/>
              </a:prstGeom>
              <a:blipFill>
                <a:blip r:embed="rId10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D8426554-AFDA-475E-A053-C97E9BBE0003}"/>
              </a:ext>
            </a:extLst>
          </p:cNvPr>
          <p:cNvSpPr/>
          <p:nvPr/>
        </p:nvSpPr>
        <p:spPr>
          <a:xfrm>
            <a:off x="3374967" y="1321555"/>
            <a:ext cx="2719445" cy="4454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97386-7D34-48AD-BD11-90C64A38AEA3}"/>
              </a:ext>
            </a:extLst>
          </p:cNvPr>
          <p:cNvSpPr/>
          <p:nvPr/>
        </p:nvSpPr>
        <p:spPr>
          <a:xfrm>
            <a:off x="1910654" y="6361770"/>
            <a:ext cx="7483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[*] A. B. Milstein, J. A. Santanello, and W. J. Blackwell, “Detail Enhancement of AIRS Temperature and Moisture Profiles Using a 3D Deep Neural Network”, AIES, now online</a:t>
            </a:r>
          </a:p>
        </p:txBody>
      </p:sp>
    </p:spTree>
    <p:extLst>
      <p:ext uri="{BB962C8B-B14F-4D97-AF65-F5344CB8AC3E}">
        <p14:creationId xmlns:p14="http://schemas.microsoft.com/office/powerpoint/2010/main" val="54119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DFC0D0-F513-4918-8D6F-64E02A2D64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84" y="4919471"/>
            <a:ext cx="12088241" cy="1836927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ERA5 is an accurate model, but not exact ground truth. </a:t>
            </a:r>
          </a:p>
          <a:p>
            <a:r>
              <a:rPr lang="en-US" sz="1800" dirty="0"/>
              <a:t>THATS-DEEP is trained with </a:t>
            </a:r>
            <a:r>
              <a:rPr lang="en-US" sz="1800" i="1" dirty="0"/>
              <a:t>simulated</a:t>
            </a:r>
            <a:r>
              <a:rPr lang="en-US" sz="1800" dirty="0"/>
              <a:t> noisy/smoothed retrievals paired with ERA-5, rather than real retrievals, to avoid relying on exact accuracy or truth of ERA5</a:t>
            </a:r>
          </a:p>
          <a:p>
            <a:r>
              <a:rPr lang="en-US" sz="1800" dirty="0"/>
              <a:t>THATS-DEEP is then executed on the </a:t>
            </a:r>
            <a:r>
              <a:rPr lang="en-US" sz="1800" i="1" dirty="0"/>
              <a:t>real</a:t>
            </a:r>
            <a:r>
              <a:rPr lang="en-US" sz="1800" dirty="0"/>
              <a:t> retrievals as inputs 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(Open to feedback on how to simulate retrieval process accurately enough at the level of cloudy radiances)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E4653F-35A8-4497-8E45-A01ADAE8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THATS-DEEP Training: </a:t>
            </a:r>
            <a:br>
              <a:rPr lang="en-US" dirty="0"/>
            </a:br>
            <a:r>
              <a:rPr lang="en-US" dirty="0"/>
              <a:t>Train with Simulated Inputs, Execute with Real Inputs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5EC3B-D39A-4BCE-BBD8-81E698F5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1" y="918590"/>
            <a:ext cx="10333789" cy="40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2AA182-BFFA-4F04-8F91-8ADD60B7E8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3082" y="5477256"/>
            <a:ext cx="10915522" cy="646454"/>
          </a:xfrm>
        </p:spPr>
        <p:txBody>
          <a:bodyPr/>
          <a:lstStyle/>
          <a:p>
            <a:r>
              <a:rPr lang="en-US" dirty="0"/>
              <a:t>Heuristic approach used to add noise derived from real v7 NN retrieval granules to synthetic inputs used to train THATS-DEEP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20AF4-015E-4727-9938-71B624A5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Model for Training Inputs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A4722-CD12-4940-8F16-A3187E55B1C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" b="9148"/>
          <a:stretch/>
        </p:blipFill>
        <p:spPr bwMode="auto">
          <a:xfrm>
            <a:off x="713990" y="1362456"/>
            <a:ext cx="10760843" cy="3419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4980825"/>
      </p:ext>
    </p:extLst>
  </p:cSld>
  <p:clrMapOvr>
    <a:masterClrMapping/>
  </p:clrMapOvr>
</p:sld>
</file>

<file path=ppt/theme/theme1.xml><?xml version="1.0" encoding="utf-8"?>
<a:theme xmlns:a="http://schemas.openxmlformats.org/drawingml/2006/main" name="Lincoln_2012_v2_16x9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CF2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Lincoln_2012_v2_16x9</Template>
  <TotalTime>5964</TotalTime>
  <Words>1698</Words>
  <Application>Microsoft Office PowerPoint</Application>
  <PresentationFormat>Custom</PresentationFormat>
  <Paragraphs>164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Courier New</vt:lpstr>
      <vt:lpstr>Symbol</vt:lpstr>
      <vt:lpstr>Lincoln_2012_v2_16x9</vt:lpstr>
      <vt:lpstr>AI Enhancement of the Planetary Boundary Layer in Retrievals from Microwave and Infrared Sounders</vt:lpstr>
      <vt:lpstr>Outline</vt:lpstr>
      <vt:lpstr>Planetary Boundary Layer (PBL)</vt:lpstr>
      <vt:lpstr>Deep Neural Networks Overview</vt:lpstr>
      <vt:lpstr>Enhancing Existing Retrievals</vt:lpstr>
      <vt:lpstr>Outline</vt:lpstr>
      <vt:lpstr>Introducing “THATS-DEEP”: Temperature and Humidity ATmospheric Sounding DEtail-Enhancing Prior</vt:lpstr>
      <vt:lpstr>THATS-DEEP Training:  Train with Simulated Inputs, Execute with Real Inputs</vt:lpstr>
      <vt:lpstr>Noise Model for Training Inputs</vt:lpstr>
      <vt:lpstr>Outline</vt:lpstr>
      <vt:lpstr>THATS-DEEP Result: Example Granule</vt:lpstr>
      <vt:lpstr>THATS-DEEP Example: Tpotential and log(q)</vt:lpstr>
      <vt:lpstr>THATS-DEEP Example: dTpotential/dh and dq/dh</vt:lpstr>
      <vt:lpstr>THATS-DEEP Result: Example Granule</vt:lpstr>
      <vt:lpstr>THATS-DEEP Example: Tpotential and log(q)</vt:lpstr>
      <vt:lpstr>THATS-DEEP Example: dTpotential/dh and dq/dh</vt:lpstr>
      <vt:lpstr>Daytime PBLH Assessment over Land</vt:lpstr>
      <vt:lpstr>PBLH assessed using q gradient</vt:lpstr>
      <vt:lpstr>PBLH assessed using q gradient:  Before and After Enhancement</vt:lpstr>
      <vt:lpstr>PBLH assessed using Tpot gradient</vt:lpstr>
      <vt:lpstr>Agreement between Tpot and q for PBLH</vt:lpstr>
      <vt:lpstr>RMS Error for T and q</vt:lpstr>
      <vt:lpstr>Principal component analysis of T profiles</vt:lpstr>
      <vt:lpstr>Outline</vt:lpstr>
      <vt:lpstr>Limits of Current Practice</vt:lpstr>
      <vt:lpstr>Uncertainty Estimate  with Gaussian Prior Model</vt:lpstr>
      <vt:lpstr>Uncertainty Estimate  with Actual Prior Model</vt:lpstr>
      <vt:lpstr>Recent Work: From Point Estimate to Conditional Distribution (in Progress) </vt:lpstr>
      <vt:lpstr>Conclusion</vt:lpstr>
      <vt:lpstr>THANK YOU!</vt:lpstr>
    </vt:vector>
  </TitlesOfParts>
  <Company>MIT Lincoln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Milstein, Adam - 0997 - MITLL</dc:creator>
  <cp:lastModifiedBy>Milstein, Adam - 0997 - MITLL</cp:lastModifiedBy>
  <cp:revision>140</cp:revision>
  <dcterms:created xsi:type="dcterms:W3CDTF">2022-05-10T04:35:42Z</dcterms:created>
  <dcterms:modified xsi:type="dcterms:W3CDTF">2023-03-03T18:40:56Z</dcterms:modified>
</cp:coreProperties>
</file>