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8"/>
  </p:notesMasterIdLst>
  <p:sldIdLst>
    <p:sldId id="346" r:id="rId2"/>
    <p:sldId id="352" r:id="rId3"/>
    <p:sldId id="257" r:id="rId4"/>
    <p:sldId id="258" r:id="rId5"/>
    <p:sldId id="360" r:id="rId6"/>
    <p:sldId id="259" r:id="rId7"/>
    <p:sldId id="261" r:id="rId8"/>
    <p:sldId id="366" r:id="rId9"/>
    <p:sldId id="367" r:id="rId10"/>
    <p:sldId id="260" r:id="rId11"/>
    <p:sldId id="358" r:id="rId12"/>
    <p:sldId id="359" r:id="rId13"/>
    <p:sldId id="296" r:id="rId14"/>
    <p:sldId id="365" r:id="rId15"/>
    <p:sldId id="364" r:id="rId16"/>
    <p:sldId id="362" r:id="rId17"/>
    <p:sldId id="368" r:id="rId18"/>
    <p:sldId id="370" r:id="rId19"/>
    <p:sldId id="371" r:id="rId20"/>
    <p:sldId id="372" r:id="rId21"/>
    <p:sldId id="373" r:id="rId22"/>
    <p:sldId id="374" r:id="rId23"/>
    <p:sldId id="375" r:id="rId24"/>
    <p:sldId id="262" r:id="rId25"/>
    <p:sldId id="263" r:id="rId26"/>
    <p:sldId id="376" r:id="rId27"/>
    <p:sldId id="377" r:id="rId28"/>
    <p:sldId id="266" r:id="rId29"/>
    <p:sldId id="267" r:id="rId30"/>
    <p:sldId id="268" r:id="rId31"/>
    <p:sldId id="270" r:id="rId32"/>
    <p:sldId id="271" r:id="rId33"/>
    <p:sldId id="272" r:id="rId34"/>
    <p:sldId id="273" r:id="rId35"/>
    <p:sldId id="274" r:id="rId36"/>
    <p:sldId id="275" r:id="rId37"/>
    <p:sldId id="277" r:id="rId38"/>
    <p:sldId id="276" r:id="rId39"/>
    <p:sldId id="278" r:id="rId40"/>
    <p:sldId id="279" r:id="rId41"/>
    <p:sldId id="378" r:id="rId42"/>
    <p:sldId id="317" r:id="rId43"/>
    <p:sldId id="369" r:id="rId44"/>
    <p:sldId id="361" r:id="rId45"/>
    <p:sldId id="363" r:id="rId46"/>
    <p:sldId id="29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5493"/>
    <a:srgbClr val="0054E3"/>
    <a:srgbClr val="A6A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6"/>
    <p:restoredTop sz="95174"/>
  </p:normalViewPr>
  <p:slideViewPr>
    <p:cSldViewPr snapToGrid="0" snapToObjects="1">
      <p:cViewPr varScale="1">
        <p:scale>
          <a:sx n="209" d="100"/>
          <a:sy n="209" d="100"/>
        </p:scale>
        <p:origin x="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A6919-CA59-FD4E-AFD4-4B18282A242F}" type="datetimeFigureOut">
              <a:rPr lang="en-US" smtClean="0"/>
              <a:t>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C834D-287E-B840-8211-2D6489D15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2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C834D-287E-B840-8211-2D6489D155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99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43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C834D-287E-B840-8211-2D6489D155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12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C834D-287E-B840-8211-2D6489D155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5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17915-2D16-2043-A1FD-0097DC5970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8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97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4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65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10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5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8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C834D-287E-B840-8211-2D6489D155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3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99F1F-A327-B84B-BFED-98E19E60C0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64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C834D-287E-B840-8211-2D6489D1554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96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69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8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0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8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6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1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89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20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99F1F-A327-B84B-BFED-98E19E60C0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57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0FF2-2080-0C4F-92DE-44293BB75098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6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963-779A-7F45-9BA4-D70FD1253E06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93BF-B122-8945-81D3-9815A123331B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2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88F3-89A0-774E-9CA7-96650C7EC7E4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99144" y="6432355"/>
            <a:ext cx="2743200" cy="365125"/>
          </a:xfrm>
        </p:spPr>
        <p:txBody>
          <a:bodyPr/>
          <a:lstStyle/>
          <a:p>
            <a:fld id="{D6706F01-49EA-0F4A-A086-4D62F2F02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0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6B12-ACB0-D944-B1C6-9F9639D1E2CC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2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233-2FCB-4240-82DD-BB236BA49BFA}" type="datetime1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9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BD479-0350-AA42-956F-0D36145819DD}" type="datetime1">
              <a:rPr lang="en-US" smtClean="0"/>
              <a:t>1/24/23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8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765E-E13D-004D-8F01-039F23C5124E}" type="datetime1">
              <a:rPr lang="en-US" smtClean="0"/>
              <a:t>1/24/23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2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F3DE-9BD4-8143-A626-1FDBEF2CDF03}" type="datetime1">
              <a:rPr lang="en-US" smtClean="0"/>
              <a:t>1/24/23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7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65786-DFB1-AB4F-A644-B1A4E86F6EF2}" type="datetime1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7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6253-44BA-FF4D-BF0E-74ED32DC7A28}" type="datetime1">
              <a:rPr lang="en-US" smtClean="0"/>
              <a:t>1/24/23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DF5E-07AC-3A46-8D74-62B43A923712}" type="datetime1">
              <a:rPr lang="en-US" smtClean="0"/>
              <a:t>1/24/23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06F01-49EA-0F4A-A086-4D62F2F02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lyticsvidhya.com/blog/2020/12/an-end-to-end-comprehensive-guide-for-pc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satellite dishes on top of a building&#10;&#10;Description automatically generated with medium confidence">
            <a:extLst>
              <a:ext uri="{FF2B5EF4-FFF2-40B4-BE49-F238E27FC236}">
                <a16:creationId xmlns:a16="http://schemas.microsoft.com/office/drawing/2014/main" id="{A96EB86C-9545-80B9-BF1B-98B666B28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95"/>
          <a:stretch/>
        </p:blipFill>
        <p:spPr>
          <a:xfrm>
            <a:off x="705822" y="2087246"/>
            <a:ext cx="7343779" cy="477075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43625F5-3F13-0385-1E55-0F2F2DBD30DC}"/>
              </a:ext>
            </a:extLst>
          </p:cNvPr>
          <p:cNvSpPr txBox="1">
            <a:spLocks/>
          </p:cNvSpPr>
          <p:nvPr/>
        </p:nvSpPr>
        <p:spPr>
          <a:xfrm>
            <a:off x="0" y="120689"/>
            <a:ext cx="12192000" cy="1524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b="1" dirty="0" err="1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spectra</a:t>
            </a:r>
          </a:p>
          <a:p>
            <a:pPr marL="0" indent="0" algn="ctr">
              <a:buNone/>
              <a:defRPr/>
            </a:pPr>
            <a:endParaRPr lang="en-US" sz="900" b="1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0" indent="0" algn="ctr">
              <a:buNone/>
              <a:defRPr/>
            </a:pPr>
            <a:r>
              <a:rPr lang="en-US" sz="1600" dirty="0">
                <a:latin typeface="Calibri"/>
                <a:cs typeface="Calibri"/>
              </a:rPr>
              <a:t>David Tobin</a:t>
            </a:r>
            <a:r>
              <a:rPr lang="en-US" sz="1600" baseline="30000" dirty="0">
                <a:latin typeface="Calibri"/>
                <a:cs typeface="Calibri"/>
              </a:rPr>
              <a:t>1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>
                <a:cs typeface="Calibri"/>
              </a:rPr>
              <a:t>Joe Taylor</a:t>
            </a:r>
            <a:r>
              <a:rPr lang="en-US" sz="1600" baseline="30000" dirty="0">
                <a:latin typeface="Calibri"/>
                <a:cs typeface="Calibri"/>
              </a:rPr>
              <a:t>1</a:t>
            </a:r>
            <a:r>
              <a:rPr lang="en-US" sz="1600" dirty="0">
                <a:cs typeface="Calibri"/>
              </a:rPr>
              <a:t>, Flavio Iturbide-Sanchez</a:t>
            </a:r>
            <a:r>
              <a:rPr lang="en-US" sz="1600" baseline="30000" dirty="0">
                <a:latin typeface="Calibri"/>
                <a:cs typeface="Calibri"/>
              </a:rPr>
              <a:t>2</a:t>
            </a:r>
            <a:r>
              <a:rPr lang="en-US" sz="1600" dirty="0">
                <a:cs typeface="Calibri"/>
              </a:rPr>
              <a:t>, Liam Gumley</a:t>
            </a:r>
            <a:r>
              <a:rPr lang="en-US" sz="1600" baseline="30000" dirty="0">
                <a:cs typeface="Calibri"/>
              </a:rPr>
              <a:t>1</a:t>
            </a:r>
            <a:r>
              <a:rPr lang="en-US" sz="1600" dirty="0">
                <a:cs typeface="Calibri"/>
              </a:rPr>
              <a:t>, Graeme Martin</a:t>
            </a:r>
            <a:r>
              <a:rPr lang="en-US" sz="1600" baseline="30000" dirty="0">
                <a:latin typeface="Calibri"/>
                <a:cs typeface="Calibri"/>
              </a:rPr>
              <a:t>1</a:t>
            </a:r>
            <a:r>
              <a:rPr lang="en-US" sz="1600" dirty="0">
                <a:cs typeface="Calibri"/>
              </a:rPr>
              <a:t>, Michelle Loveless</a:t>
            </a:r>
            <a:r>
              <a:rPr lang="en-US" sz="1600" baseline="30000" dirty="0">
                <a:latin typeface="Calibri"/>
                <a:cs typeface="Calibri"/>
              </a:rPr>
              <a:t>1</a:t>
            </a:r>
            <a:r>
              <a:rPr lang="en-US" sz="1600" dirty="0">
                <a:cs typeface="Calibri"/>
              </a:rPr>
              <a:t>, Bob Knuteson</a:t>
            </a:r>
            <a:r>
              <a:rPr lang="en-US" sz="1600" baseline="30000" dirty="0">
                <a:latin typeface="Calibri"/>
                <a:cs typeface="Calibri"/>
              </a:rPr>
              <a:t>1</a:t>
            </a:r>
            <a:r>
              <a:rPr lang="en-US" sz="1600" dirty="0">
                <a:cs typeface="Calibri"/>
              </a:rPr>
              <a:t>, </a:t>
            </a:r>
            <a:r>
              <a:rPr lang="en-US" sz="1600" dirty="0">
                <a:latin typeface="Calibri"/>
                <a:cs typeface="Calibri"/>
              </a:rPr>
              <a:t>Hank Revercomb</a:t>
            </a:r>
            <a:r>
              <a:rPr lang="en-US" sz="1600" baseline="30000" dirty="0">
                <a:latin typeface="Calibri"/>
                <a:cs typeface="Calibri"/>
              </a:rPr>
              <a:t>1</a:t>
            </a:r>
            <a:endParaRPr lang="en-US" sz="900" b="1" dirty="0">
              <a:latin typeface="Calibri"/>
              <a:cs typeface="Calibri"/>
            </a:endParaRPr>
          </a:p>
          <a:p>
            <a:pPr marL="0" indent="0" algn="ctr">
              <a:buNone/>
              <a:defRPr/>
            </a:pPr>
            <a:r>
              <a:rPr lang="en-US" sz="1600" baseline="30000" dirty="0">
                <a:latin typeface="Calibri"/>
                <a:cs typeface="Calibri"/>
              </a:rPr>
              <a:t>1 </a:t>
            </a:r>
            <a:r>
              <a:rPr lang="en-US" sz="1600" b="1" dirty="0">
                <a:latin typeface="Calibri"/>
                <a:cs typeface="Calibri"/>
              </a:rPr>
              <a:t>Cooperative Institute for Meteorological Satellite Studies, Space Science and Engineering Center, </a:t>
            </a:r>
          </a:p>
          <a:p>
            <a:pPr marL="0" indent="0" algn="ctr">
              <a:buNone/>
              <a:defRPr/>
            </a:pPr>
            <a:r>
              <a:rPr lang="en-US" sz="1600" b="1" dirty="0">
                <a:latin typeface="Calibri"/>
                <a:cs typeface="Calibri"/>
              </a:rPr>
              <a:t>University of Wisconsin-Madison</a:t>
            </a:r>
          </a:p>
          <a:p>
            <a:pPr marL="0" indent="0" algn="ctr">
              <a:buNone/>
              <a:defRPr/>
            </a:pPr>
            <a:r>
              <a:rPr lang="en-US" sz="1600" baseline="30000" dirty="0">
                <a:latin typeface="Calibri"/>
                <a:cs typeface="Calibri"/>
              </a:rPr>
              <a:t>2 </a:t>
            </a:r>
            <a:r>
              <a:rPr lang="en-US" sz="1600" b="1" dirty="0">
                <a:latin typeface="Calibri"/>
                <a:cs typeface="Calibri"/>
              </a:rPr>
              <a:t>NOAA, NESDIS, STAR</a:t>
            </a:r>
          </a:p>
          <a:p>
            <a:pPr marL="0" indent="0" algn="ctr">
              <a:buNone/>
              <a:defRPr/>
            </a:pPr>
            <a:endParaRPr lang="en-US" sz="600" b="1" dirty="0">
              <a:latin typeface="Calibri"/>
              <a:cs typeface="Calibri"/>
            </a:endParaRPr>
          </a:p>
          <a:p>
            <a:pPr marL="0" indent="0" algn="ctr">
              <a:buNone/>
              <a:defRPr/>
            </a:pPr>
            <a:endParaRPr lang="en-US" sz="600" b="1" dirty="0">
              <a:latin typeface="Calibri"/>
              <a:cs typeface="Calibri"/>
            </a:endParaRPr>
          </a:p>
          <a:p>
            <a:pPr marL="0" indent="0" algn="ctr">
              <a:buNone/>
              <a:defRPr/>
            </a:pPr>
            <a:r>
              <a:rPr lang="en-US" sz="2000" b="1" dirty="0">
                <a:solidFill>
                  <a:srgbClr val="0432FF"/>
                </a:solidFill>
                <a:latin typeface="Calibri"/>
                <a:cs typeface="Calibri"/>
              </a:rPr>
              <a:t>EUMETSAT 2022</a:t>
            </a:r>
          </a:p>
          <a:p>
            <a:pPr marL="0" indent="0" algn="ctr">
              <a:buNone/>
              <a:defRPr/>
            </a:pP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19-23 September 2022</a:t>
            </a:r>
          </a:p>
          <a:p>
            <a:pPr marL="0" indent="0" algn="ctr">
              <a:buNone/>
              <a:defRPr/>
            </a:pP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Brussels, Belgium 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17E304A-DFF2-51F7-D2A3-16B7C7061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877" y="5117513"/>
            <a:ext cx="985517" cy="1549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32194-E42C-9078-6910-4D16ED2C4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973" y="2491360"/>
            <a:ext cx="1358622" cy="937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27AAA3-D346-B589-17E4-260D8BB74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973" y="3841277"/>
            <a:ext cx="1358623" cy="958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C27D24-AE0B-0FD9-96DA-7EDEDD5B5E7F}"/>
              </a:ext>
            </a:extLst>
          </p:cNvPr>
          <p:cNvGrpSpPr/>
          <p:nvPr/>
        </p:nvGrpSpPr>
        <p:grpSpPr>
          <a:xfrm>
            <a:off x="10442509" y="2355502"/>
            <a:ext cx="1209355" cy="1209355"/>
            <a:chOff x="1477879" y="-10869"/>
            <a:chExt cx="1209355" cy="1209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4E4ACA-24B8-0705-805C-FF25D29D07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0431" y="85460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0062DB-3783-495E-FB9B-E47EEC2D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7879" y="-10869"/>
              <a:ext cx="1209355" cy="1209355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7A4FFE-99C4-027B-A9C0-7E3448D23E94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46D1BC-F892-7A6C-3071-F5A3472A5DBF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3DF8CE-DF2D-70C2-5F8A-BB91209F3F4E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067985-1F0D-1BCC-057B-724DCFA483D9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1A7373-DA8A-7B27-366B-7529B17F704F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1443FC-9F8D-0826-1F78-E4ABA9EB9FD2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6F2C8D-F355-5950-50C8-CEB5DA241221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A605F0-C38E-28DF-5980-5BC09FDEDC2B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8B6469-15C5-C713-F3BD-7E059F155169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FBB3C1-8522-EF78-A238-5E50DA82F479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0DB496-07C4-3856-4976-B1AAAF2EBE75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53F590-0D8A-D3B2-BDFE-556A8D99EDC2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576FDC-D787-1B1A-03BC-E31B26E7FB10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211D6D-6872-B560-D133-F2F3C300427B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93243F-4883-FE35-8CC3-6145F2E7E9EF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CB028F-D69F-7744-D6D7-4FE4F157A04E}"/>
              </a:ext>
            </a:extLst>
          </p:cNvPr>
          <p:cNvCxnSpPr>
            <a:cxnSpLocks/>
          </p:cNvCxnSpPr>
          <p:nvPr/>
        </p:nvCxnSpPr>
        <p:spPr>
          <a:xfrm>
            <a:off x="12176760" y="513305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0226DE-4B2F-3CAC-D007-72DCB625CD7B}"/>
              </a:ext>
            </a:extLst>
          </p:cNvPr>
          <p:cNvCxnSpPr>
            <a:cxnSpLocks/>
          </p:cNvCxnSpPr>
          <p:nvPr/>
        </p:nvCxnSpPr>
        <p:spPr>
          <a:xfrm>
            <a:off x="12176760" y="547251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45EAA5-9648-3147-56D0-4E6351B062B4}"/>
              </a:ext>
            </a:extLst>
          </p:cNvPr>
          <p:cNvCxnSpPr>
            <a:cxnSpLocks/>
          </p:cNvCxnSpPr>
          <p:nvPr/>
        </p:nvCxnSpPr>
        <p:spPr>
          <a:xfrm>
            <a:off x="12176760" y="581934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FF2AE4-5882-F53B-920A-51A5215986F0}"/>
              </a:ext>
            </a:extLst>
          </p:cNvPr>
          <p:cNvCxnSpPr>
            <a:cxnSpLocks/>
          </p:cNvCxnSpPr>
          <p:nvPr/>
        </p:nvCxnSpPr>
        <p:spPr>
          <a:xfrm>
            <a:off x="12176760" y="616617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8AA97C-8DA4-DBDA-7520-E952C70F047B}"/>
              </a:ext>
            </a:extLst>
          </p:cNvPr>
          <p:cNvCxnSpPr>
            <a:cxnSpLocks/>
          </p:cNvCxnSpPr>
          <p:nvPr/>
        </p:nvCxnSpPr>
        <p:spPr>
          <a:xfrm>
            <a:off x="12176760" y="6513010"/>
            <a:ext cx="0" cy="39660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93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2947298" y="-7620"/>
            <a:ext cx="556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Compression (SDR example)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906162" y="737883"/>
            <a:ext cx="1037967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Radiances from a 4 scan line </a:t>
            </a:r>
            <a:r>
              <a:rPr lang="en-US" sz="2000" dirty="0" err="1"/>
              <a:t>CrIS</a:t>
            </a:r>
            <a:r>
              <a:rPr lang="en-US" sz="2000" dirty="0"/>
              <a:t> granule (1080 spectra):  9,551,520 bytes</a:t>
            </a:r>
          </a:p>
          <a:p>
            <a:endParaRPr lang="en-US" sz="2000" dirty="0"/>
          </a:p>
          <a:p>
            <a:r>
              <a:rPr lang="en-US" sz="2000" dirty="0"/>
              <a:t>Global PCs (150 PCs, 1 time transfer):                                     2,653,200 bytes                                     </a:t>
            </a:r>
          </a:p>
          <a:p>
            <a:r>
              <a:rPr lang="en-US" sz="2000" dirty="0"/>
              <a:t>Global </a:t>
            </a:r>
            <a:r>
              <a:rPr lang="en-US" sz="2000" dirty="0" err="1"/>
              <a:t>Coefs</a:t>
            </a:r>
            <a:r>
              <a:rPr lang="en-US" sz="2000" dirty="0"/>
              <a:t> (per granule):                                                           648,000 bytes    </a:t>
            </a:r>
          </a:p>
          <a:p>
            <a:r>
              <a:rPr lang="en-US" sz="2000" dirty="0"/>
              <a:t>Local PCs (10 PCs, per granule):                                                     88,440 bytes        </a:t>
            </a:r>
          </a:p>
          <a:p>
            <a:r>
              <a:rPr lang="en-US" sz="2000" dirty="0"/>
              <a:t>Local </a:t>
            </a:r>
            <a:r>
              <a:rPr lang="en-US" sz="2000" dirty="0" err="1"/>
              <a:t>Coefs</a:t>
            </a:r>
            <a:r>
              <a:rPr lang="en-US" sz="2000" dirty="0"/>
              <a:t> (per granule):                                                               43,200 bytes</a:t>
            </a:r>
          </a:p>
          <a:p>
            <a:endParaRPr lang="en-US" sz="1000" dirty="0"/>
          </a:p>
          <a:p>
            <a:r>
              <a:rPr lang="en-US" sz="2000" dirty="0"/>
              <a:t>Per granule:</a:t>
            </a:r>
          </a:p>
          <a:p>
            <a:r>
              <a:rPr lang="en-US" sz="2000" dirty="0"/>
              <a:t>FSR SDR Radiances = 9,551,520 bytes                                                                                            </a:t>
            </a:r>
          </a:p>
          <a:p>
            <a:r>
              <a:rPr lang="en-US" sz="2000" dirty="0"/>
              <a:t>PC representation = 648,000 + 88,440 + 43,200 bytes = 779,640 bytes</a:t>
            </a:r>
          </a:p>
          <a:p>
            <a:endParaRPr lang="en-US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PC/SDR x100 = 8.2% ...  PC data volume is ~8 percent of SDR radiance data volume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SDR/PC = 12.3 … A factor of ~12 reduction in terms of data transfer expense and data storage</a:t>
            </a:r>
          </a:p>
          <a:p>
            <a:endParaRPr lang="en-US" sz="2000" b="1" dirty="0"/>
          </a:p>
          <a:p>
            <a:r>
              <a:rPr lang="en-US" sz="2000" dirty="0"/>
              <a:t>And an additional compression of 2 to 4x, from scaled integer representation of the PC scores, gives </a:t>
            </a:r>
            <a:r>
              <a:rPr lang="en-US" sz="2000" b="1" dirty="0"/>
              <a:t>total compression of up to ~50x</a:t>
            </a:r>
            <a:endParaRPr lang="en-US" sz="2000" dirty="0"/>
          </a:p>
          <a:p>
            <a:endParaRPr lang="en-US" sz="2000" b="1" dirty="0"/>
          </a:p>
          <a:p>
            <a:r>
              <a:rPr lang="en-US" sz="2000" b="1" dirty="0"/>
              <a:t>This large reduction is due to the lossy noise reduction/compression from the PCA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632B0-FCF8-D84B-94E1-0B45EE38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8701E-0A9B-5BBA-BF9B-175AC1177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0A1093-DD8F-A27D-1182-915EC9302CED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FD6D5-B270-BDF4-E529-5C8B75C794A6}"/>
              </a:ext>
            </a:extLst>
          </p:cNvPr>
          <p:cNvSpPr/>
          <p:nvPr/>
        </p:nvSpPr>
        <p:spPr>
          <a:xfrm>
            <a:off x="906162" y="1684962"/>
            <a:ext cx="7806323" cy="9452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A8DEB4-7672-AF05-6CBA-C67569A3A177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B96E09-BCF7-AD20-2A2D-ACCD64AB6309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4821A7-F21A-9C28-0208-7126B0A98653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CE439F-D966-3ECC-B787-DCB0E7C5599F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BE9231-33F8-CC94-D352-53F84A9605AC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0C2FCE-5EF9-9644-044C-0CA6016B0B33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DFF746-9EB3-FB8D-BE2E-1F7D939B665F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821E7C-5449-4C7F-1F25-742FA70C3FB4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32DDDB-F75E-6E9D-8853-5817EEE089C4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F14EB7-8A71-5C7B-AEE4-1D012D729F7D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21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8A6A-FFA3-4E1B-96A0-7F8FAF14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2" y="913765"/>
            <a:ext cx="3396914" cy="1325563"/>
          </a:xfrm>
        </p:spPr>
        <p:txBody>
          <a:bodyPr>
            <a:normAutofit fontScale="90000"/>
          </a:bodyPr>
          <a:lstStyle/>
          <a:p>
            <a:br>
              <a:rPr lang="en-US" sz="2400" b="1" dirty="0">
                <a:solidFill>
                  <a:srgbClr val="0432FF"/>
                </a:solidFill>
                <a:latin typeface="+mn-lt"/>
              </a:rPr>
            </a:br>
            <a:r>
              <a:rPr lang="en-US" sz="3100" b="1" dirty="0">
                <a:solidFill>
                  <a:srgbClr val="0432FF"/>
                </a:solidFill>
                <a:latin typeface="+mn-lt"/>
              </a:rPr>
              <a:t>Random Noise Filtering</a:t>
            </a:r>
            <a:br>
              <a:rPr lang="en-US" sz="2400" b="1" dirty="0">
                <a:solidFill>
                  <a:srgbClr val="0432FF"/>
                </a:solidFill>
                <a:latin typeface="+mn-lt"/>
              </a:rPr>
            </a:br>
            <a:br>
              <a:rPr lang="en-US" sz="2400" b="1" dirty="0">
                <a:solidFill>
                  <a:srgbClr val="0432FF"/>
                </a:solidFill>
                <a:latin typeface="+mn-lt"/>
              </a:rPr>
            </a:br>
            <a:r>
              <a:rPr lang="en-US" sz="2400" b="1" dirty="0">
                <a:latin typeface="+mn-lt"/>
              </a:rPr>
              <a:t>Example reconstruction residuals</a:t>
            </a:r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900 cm</a:t>
            </a:r>
            <a:r>
              <a:rPr lang="en-US" sz="2400" b="1" baseline="30000" dirty="0">
                <a:latin typeface="+mn-lt"/>
              </a:rPr>
              <a:t>-1</a:t>
            </a:r>
            <a:r>
              <a:rPr lang="en-US" sz="2400" b="1" dirty="0">
                <a:latin typeface="+mn-lt"/>
              </a:rPr>
              <a:t> radiances</a:t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20210413 NOAA-20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93C60-A8F6-57CE-E7FE-E9F27982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0B5F0-142A-8C6C-035F-985E2D79C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B02BF-5612-8005-A0D0-C9FEA8CB42DB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2C3BA-172B-AB5A-0D12-2F3FA95B6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330" y="319062"/>
            <a:ext cx="7772400" cy="61012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DCAC2A-3F56-C955-9009-EFE61611B834}"/>
              </a:ext>
            </a:extLst>
          </p:cNvPr>
          <p:cNvSpPr/>
          <p:nvPr/>
        </p:nvSpPr>
        <p:spPr>
          <a:xfrm>
            <a:off x="3574801" y="523702"/>
            <a:ext cx="6813608" cy="27213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DB61B6-B105-1D9A-4EBF-31500727ECD4}"/>
              </a:ext>
            </a:extLst>
          </p:cNvPr>
          <p:cNvSpPr/>
          <p:nvPr/>
        </p:nvSpPr>
        <p:spPr>
          <a:xfrm>
            <a:off x="3574801" y="3471995"/>
            <a:ext cx="6813608" cy="27213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175F7-352F-3B86-769E-9AF96EBB4AD2}"/>
              </a:ext>
            </a:extLst>
          </p:cNvPr>
          <p:cNvSpPr txBox="1"/>
          <p:nvPr/>
        </p:nvSpPr>
        <p:spPr>
          <a:xfrm rot="16200000">
            <a:off x="10254008" y="1855334"/>
            <a:ext cx="14630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mW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/(m</a:t>
            </a:r>
            <a:r>
              <a:rPr lang="en-US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2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sr. cm</a:t>
            </a:r>
            <a:r>
              <a:rPr lang="en-US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-1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A9D82F-E8B1-AE2C-02BD-DACFF69090E1}"/>
              </a:ext>
            </a:extLst>
          </p:cNvPr>
          <p:cNvSpPr txBox="1"/>
          <p:nvPr/>
        </p:nvSpPr>
        <p:spPr>
          <a:xfrm rot="16200000">
            <a:off x="10254007" y="4677609"/>
            <a:ext cx="14630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mW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/(m</a:t>
            </a:r>
            <a:r>
              <a:rPr lang="en-US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2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 sr. cm</a:t>
            </a:r>
            <a:r>
              <a:rPr lang="en-US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-1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0B4E2F-9E84-2D49-F313-B27FD90A9426}"/>
              </a:ext>
            </a:extLst>
          </p:cNvPr>
          <p:cNvSpPr txBox="1"/>
          <p:nvPr/>
        </p:nvSpPr>
        <p:spPr>
          <a:xfrm>
            <a:off x="6042268" y="262092"/>
            <a:ext cx="1878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Original Radiance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DB7E8-6353-A98A-DF9A-BE7AF8B26AED}"/>
              </a:ext>
            </a:extLst>
          </p:cNvPr>
          <p:cNvSpPr txBox="1"/>
          <p:nvPr/>
        </p:nvSpPr>
        <p:spPr>
          <a:xfrm>
            <a:off x="5195455" y="3220043"/>
            <a:ext cx="3890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Original minus Reconstructed Radiance</a:t>
            </a:r>
            <a:endParaRPr lang="en-US" sz="2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305CF-2031-44FE-041C-733B5A5CF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14" y="4094894"/>
            <a:ext cx="2745352" cy="2098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1636DA-8625-5DD8-CC0E-0E73AAA74D0E}"/>
              </a:ext>
            </a:extLst>
          </p:cNvPr>
          <p:cNvSpPr txBox="1"/>
          <p:nvPr/>
        </p:nvSpPr>
        <p:spPr>
          <a:xfrm>
            <a:off x="1399655" y="6158678"/>
            <a:ext cx="1607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mW</a:t>
            </a:r>
            <a:r>
              <a:rPr lang="en-US" sz="1050" dirty="0"/>
              <a:t>/(m</a:t>
            </a:r>
            <a:r>
              <a:rPr lang="en-US" sz="1050" baseline="30000" dirty="0"/>
              <a:t>2</a:t>
            </a:r>
            <a:r>
              <a:rPr lang="en-US" sz="1050" dirty="0"/>
              <a:t> sr. cm</a:t>
            </a:r>
            <a:r>
              <a:rPr lang="en-US" sz="1050" baseline="30000" dirty="0"/>
              <a:t>-1</a:t>
            </a:r>
            <a:r>
              <a:rPr lang="en-US" sz="105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14DA8-1A70-C171-6D51-B86A45A8BE02}"/>
              </a:ext>
            </a:extLst>
          </p:cNvPr>
          <p:cNvSpPr txBox="1"/>
          <p:nvPr/>
        </p:nvSpPr>
        <p:spPr>
          <a:xfrm rot="16200000">
            <a:off x="-224905" y="4933111"/>
            <a:ext cx="1607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normalized counts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86E39C-D5E5-947E-9311-E467D5864D57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4A5289-1CFB-B335-D454-0006C50A0B90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B370FC-5C72-FB92-6933-5A68748B458E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0B1E0B-CB8F-A752-6CFB-7C035C607385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F1D712-4E53-B842-0C75-85B93DB8524A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1CB56B-5989-321E-895F-B264A295CCD5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92B659-1C58-3278-31CB-9229F97D7204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508193-F676-9E95-C526-9BDB2379151D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72D6B7-2E33-1665-60BB-E7F4EFB69420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C23A1D-44DE-99DE-19F0-7C5A927ABC5B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9A581B-3736-252D-69D5-B6F3F3BAED64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14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A2364-AB81-F1BE-3614-72C21252D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6"/>
          <a:stretch/>
        </p:blipFill>
        <p:spPr>
          <a:xfrm>
            <a:off x="2480064" y="160032"/>
            <a:ext cx="9595001" cy="6398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98A6A-FFA3-4E1B-96A0-7F8FAF14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" y="2496906"/>
            <a:ext cx="2479466" cy="1325563"/>
          </a:xfrm>
        </p:spPr>
        <p:txBody>
          <a:bodyPr>
            <a:normAutofit fontScale="90000"/>
          </a:bodyPr>
          <a:lstStyle/>
          <a:p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Random Noise Filtering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lang="en-US" sz="2400" b="1" dirty="0">
                <a:latin typeface="+mn-lt"/>
              </a:rPr>
              <a:t>Example reconstruction residuals</a:t>
            </a:r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20210413 NOAA20 radiances</a:t>
            </a:r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~75% random Noise reduction [sqrt(160/2223)]</a:t>
            </a:r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200" b="1" dirty="0">
                <a:latin typeface="+mn-lt"/>
              </a:rPr>
              <a:t>produces data with FOV independent random noise levels</a:t>
            </a:r>
            <a:br>
              <a:rPr lang="en-US" sz="2400" b="1" dirty="0">
                <a:latin typeface="+mn-lt"/>
              </a:rPr>
            </a:br>
            <a:endParaRPr lang="en-US" sz="2400" b="1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93C60-A8F6-57CE-E7FE-E9F27982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0B5F0-142A-8C6C-035F-985E2D79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B02BF-5612-8005-A0D0-C9FEA8CB42DB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8DA816-711F-3977-4667-CA5CF6F533FB}"/>
              </a:ext>
            </a:extLst>
          </p:cNvPr>
          <p:cNvSpPr txBox="1"/>
          <p:nvPr/>
        </p:nvSpPr>
        <p:spPr>
          <a:xfrm>
            <a:off x="3342716" y="123346"/>
            <a:ext cx="1878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Longwave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C2AA8-D6EB-E482-CCF1-F473FE688011}"/>
              </a:ext>
            </a:extLst>
          </p:cNvPr>
          <p:cNvSpPr txBox="1"/>
          <p:nvPr/>
        </p:nvSpPr>
        <p:spPr>
          <a:xfrm>
            <a:off x="6571883" y="123346"/>
            <a:ext cx="1878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Mid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wave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89456-4EAB-451D-5695-CEB2F81DD5C1}"/>
              </a:ext>
            </a:extLst>
          </p:cNvPr>
          <p:cNvSpPr txBox="1"/>
          <p:nvPr/>
        </p:nvSpPr>
        <p:spPr>
          <a:xfrm>
            <a:off x="9801050" y="123345"/>
            <a:ext cx="1878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Shortwave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C1CEEE-CEE6-3D06-D3B9-4520A7DFC900}"/>
              </a:ext>
            </a:extLst>
          </p:cNvPr>
          <p:cNvSpPr txBox="1"/>
          <p:nvPr/>
        </p:nvSpPr>
        <p:spPr>
          <a:xfrm>
            <a:off x="4027567" y="462505"/>
            <a:ext cx="1878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spectra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A5B155-4114-5A4C-4355-3C839F06FAB4}"/>
              </a:ext>
            </a:extLst>
          </p:cNvPr>
          <p:cNvSpPr txBox="1"/>
          <p:nvPr/>
        </p:nvSpPr>
        <p:spPr>
          <a:xfrm>
            <a:off x="4027566" y="2430359"/>
            <a:ext cx="1878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residuals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4CC9B1-0D7D-7120-6B13-3A179DFAD9DD}"/>
              </a:ext>
            </a:extLst>
          </p:cNvPr>
          <p:cNvSpPr txBox="1"/>
          <p:nvPr/>
        </p:nvSpPr>
        <p:spPr>
          <a:xfrm>
            <a:off x="3342715" y="4860840"/>
            <a:ext cx="1878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Mean residual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STDEV residual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7DE83-C141-2133-5536-0199F2004DA8}"/>
              </a:ext>
            </a:extLst>
          </p:cNvPr>
          <p:cNvSpPr txBox="1"/>
          <p:nvPr/>
        </p:nvSpPr>
        <p:spPr>
          <a:xfrm rot="16200000">
            <a:off x="1806810" y="1143132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FC2C6-B870-CF45-5092-A9027D1FD81D}"/>
              </a:ext>
            </a:extLst>
          </p:cNvPr>
          <p:cNvSpPr txBox="1"/>
          <p:nvPr/>
        </p:nvSpPr>
        <p:spPr>
          <a:xfrm rot="16200000">
            <a:off x="1806809" y="2997048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E33CB-36DB-B49E-ACCB-74F2D092DC49}"/>
              </a:ext>
            </a:extLst>
          </p:cNvPr>
          <p:cNvSpPr txBox="1"/>
          <p:nvPr/>
        </p:nvSpPr>
        <p:spPr>
          <a:xfrm rot="16200000">
            <a:off x="1806810" y="5028009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907F17-A279-8CAE-1DC1-09F16A2CC6B7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373EA9-8A86-B8FC-91AE-914FDFD81E0D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E28CAD-971C-05EF-4214-E36180495EB6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D48C7C-40E1-775C-E604-D99365636174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E39A19-1490-0A4B-84D9-07E323775F21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73BEE3-5CC0-1291-AFF3-187F737F5099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2B6B4-0C1E-E1AF-0013-3E229B337DF3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B25F14-2D4E-7BA4-F3A3-045B2BA4B031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ACB5D2-9E6F-0D3E-33B2-F5F292778B1B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3AD5DB-B7F9-5246-10D2-6DF51F2CFB24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12B62D-BF21-5A1E-EB72-2D8A06E2511D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920BA0-83E3-83FD-DF60-552E6FB3F437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32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27FB86-13AE-ECC3-D2F8-2D0D50754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588" b="3959"/>
          <a:stretch/>
        </p:blipFill>
        <p:spPr>
          <a:xfrm>
            <a:off x="3612413" y="4038032"/>
            <a:ext cx="7299502" cy="2705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2BE45-C0A5-A045-A922-DA4242670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79" b="54583"/>
          <a:stretch/>
        </p:blipFill>
        <p:spPr>
          <a:xfrm>
            <a:off x="3612413" y="1121229"/>
            <a:ext cx="7307538" cy="280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25A06-22B5-4D4F-BE8A-C3F1AA7BC1C3}"/>
              </a:ext>
            </a:extLst>
          </p:cNvPr>
          <p:cNvSpPr txBox="1"/>
          <p:nvPr/>
        </p:nvSpPr>
        <p:spPr>
          <a:xfrm>
            <a:off x="3998844" y="322599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~165Mb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7018D-90F2-6547-942C-7E1F42E1504C}"/>
              </a:ext>
            </a:extLst>
          </p:cNvPr>
          <p:cNvSpPr txBox="1"/>
          <p:nvPr/>
        </p:nvSpPr>
        <p:spPr>
          <a:xfrm>
            <a:off x="7799026" y="322599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~4Mb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F266E-ACC8-8730-0E8A-A09034ADE186}"/>
              </a:ext>
            </a:extLst>
          </p:cNvPr>
          <p:cNvSpPr txBox="1"/>
          <p:nvPr/>
        </p:nvSpPr>
        <p:spPr>
          <a:xfrm>
            <a:off x="1" y="866442"/>
            <a:ext cx="376562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Example 40 scan line file</a:t>
            </a: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lvl="1" algn="r"/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Image of 900 cm</a:t>
            </a: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-1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radiances:</a:t>
            </a:r>
          </a:p>
          <a:p>
            <a:pPr lvl="1" algn="r"/>
            <a:r>
              <a:rPr lang="en-US" sz="1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Color scale is 20 to 100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mW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/(m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sr. 1/cm)</a:t>
            </a: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  <a:p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51285-B11C-1E17-34DD-D41909E6CE2E}"/>
              </a:ext>
            </a:extLst>
          </p:cNvPr>
          <p:cNvSpPr txBox="1"/>
          <p:nvPr/>
        </p:nvSpPr>
        <p:spPr>
          <a:xfrm>
            <a:off x="4536712" y="718340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Original Radiances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B89CC-283F-5CC5-C595-D9F0D8517B3B}"/>
              </a:ext>
            </a:extLst>
          </p:cNvPr>
          <p:cNvSpPr txBox="1"/>
          <p:nvPr/>
        </p:nvSpPr>
        <p:spPr>
          <a:xfrm>
            <a:off x="8208724" y="718340"/>
            <a:ext cx="194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PC Representation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A07C-938D-8840-3B2A-2732FF95C17E}"/>
              </a:ext>
            </a:extLst>
          </p:cNvPr>
          <p:cNvSpPr txBox="1"/>
          <p:nvPr/>
        </p:nvSpPr>
        <p:spPr>
          <a:xfrm>
            <a:off x="2817479" y="167074"/>
            <a:ext cx="7099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Compression and Random Noise Filtering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939501-1208-6B1E-49A3-422BAC760F53}"/>
              </a:ext>
            </a:extLst>
          </p:cNvPr>
          <p:cNvSpPr txBox="1"/>
          <p:nvPr/>
        </p:nvSpPr>
        <p:spPr>
          <a:xfrm>
            <a:off x="15239" y="4038033"/>
            <a:ext cx="375038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Channel difference image:</a:t>
            </a:r>
          </a:p>
          <a:p>
            <a:pPr lvl="1" algn="r"/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900 cm</a:t>
            </a: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-1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minus 900.625 cm</a:t>
            </a: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-1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:</a:t>
            </a:r>
          </a:p>
          <a:p>
            <a:pPr marL="457200" marR="0" lvl="1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Color scale is -0.3 to 0.3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mW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/(m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sr. 1/cm)</a:t>
            </a:r>
          </a:p>
          <a:p>
            <a:pPr lvl="1" algn="r"/>
            <a:endParaRPr lang="en-US" b="1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26940E-680D-805E-8633-4D2FAFC6C755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DE6705-FEC9-1956-4876-64CB3EE2EC62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67DEAE-9716-A14E-DE05-B2624FF701E1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86FCB-9702-D072-46ED-5FC1715113DE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14007B-ECD5-E1AC-9D89-ABAE25A803D5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705EEE-4D91-7BF1-E677-ECF8484A40EA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34E07F-5D38-1857-604E-0702AFC2A6E8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936733-AAC8-11AE-000F-BEB407618536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AEA0D7-D1F3-E432-151C-AA3B195D43B2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4D9164-265A-C7B3-00FC-BECF101734C4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CB6F9C-3BB8-6C45-64DE-2AD2CF631BFB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90103A-667A-B3C8-9167-C2A184E2EFA6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99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1451372" y="77941"/>
            <a:ext cx="9568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Example Assessment: Spectral Inter-FOV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14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D5BF-B4E4-3694-91C2-EC839A67DC70}"/>
              </a:ext>
            </a:extLst>
          </p:cNvPr>
          <p:cNvSpPr txBox="1"/>
          <p:nvPr/>
        </p:nvSpPr>
        <p:spPr>
          <a:xfrm>
            <a:off x="2420767" y="1003064"/>
            <a:ext cx="197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Original Radiances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15EFE-0B2F-6DEF-A118-C373DFCF254C}"/>
              </a:ext>
            </a:extLst>
          </p:cNvPr>
          <p:cNvSpPr txBox="1"/>
          <p:nvPr/>
        </p:nvSpPr>
        <p:spPr>
          <a:xfrm>
            <a:off x="7797879" y="1003064"/>
            <a:ext cx="2526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Reconstructed Radiances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E6DF8-271D-8219-090F-4CBB9E63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11" y="1445695"/>
            <a:ext cx="5725268" cy="429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93B29-25E1-3D87-E922-9F72A514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80413" y="1445695"/>
            <a:ext cx="5725268" cy="4293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7A3A6-3CB1-CA3A-2625-C3DC26271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C61FD-9952-4D70-3A3C-880A26748887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6AC7E3-0A21-D01B-2E83-421D4D125333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073C7D-E752-3E62-2E6F-44727169818A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A3001E-39E9-99D2-D557-AB7C90DB83B1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5123E0-B0D4-2DF7-4806-5FF13040FF53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4E2E53-151E-91CB-5CC1-68968C2FAAFB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112543-CC3A-FB2D-C09A-BDAE2654BAA4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5DEC0C-3B29-755B-352E-26F0B820437A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39474-17BF-977D-E553-C6B23A8D59F0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EB0B01-A6F7-1EFB-E748-4DBFF50B5DF0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C4BFD5-DDB5-81E1-D30F-584D6FAC70C1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4E8EF5-32D9-385E-E830-FF9779D6CD69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6AE689-13F4-2130-E925-ABF84BDC7A8D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BF9762-B427-8ADA-371F-697B7F23BD28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81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1451372" y="77941"/>
            <a:ext cx="10354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Example Assessment: Radiometric Inter-FOV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15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D5BF-B4E4-3694-91C2-EC839A67DC70}"/>
              </a:ext>
            </a:extLst>
          </p:cNvPr>
          <p:cNvSpPr txBox="1"/>
          <p:nvPr/>
        </p:nvSpPr>
        <p:spPr>
          <a:xfrm>
            <a:off x="2420767" y="1003064"/>
            <a:ext cx="197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Original Radiances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15EFE-0B2F-6DEF-A118-C373DFCF254C}"/>
              </a:ext>
            </a:extLst>
          </p:cNvPr>
          <p:cNvSpPr txBox="1"/>
          <p:nvPr/>
        </p:nvSpPr>
        <p:spPr>
          <a:xfrm>
            <a:off x="7737398" y="1003064"/>
            <a:ext cx="2526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Reconstructed Radiances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DD697-A723-8119-024B-ED9AEF61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600" y="1335927"/>
            <a:ext cx="6047689" cy="4535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73794-5AE4-6117-6599-4E7B709AA4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76764" y="1335927"/>
            <a:ext cx="6047689" cy="4535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F47A82-9AAF-E44E-5C92-78B5DB29CD55}"/>
              </a:ext>
            </a:extLst>
          </p:cNvPr>
          <p:cNvSpPr txBox="1"/>
          <p:nvPr/>
        </p:nvSpPr>
        <p:spPr>
          <a:xfrm>
            <a:off x="1562641" y="1415948"/>
            <a:ext cx="4090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FOV 1                                         FOV 2                                      FOV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10FE8D-7D19-17FF-608F-F565A5465FFA}"/>
              </a:ext>
            </a:extLst>
          </p:cNvPr>
          <p:cNvSpPr txBox="1"/>
          <p:nvPr/>
        </p:nvSpPr>
        <p:spPr>
          <a:xfrm>
            <a:off x="7047928" y="1415947"/>
            <a:ext cx="4090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FOV 1                                         FOV 2                                      FOV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9A5D06-A726-2B92-2A30-755E957E1514}"/>
              </a:ext>
            </a:extLst>
          </p:cNvPr>
          <p:cNvSpPr txBox="1"/>
          <p:nvPr/>
        </p:nvSpPr>
        <p:spPr>
          <a:xfrm>
            <a:off x="1562641" y="2796447"/>
            <a:ext cx="4090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FOV 4                                         FOV 5                                      FOV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47848A-9088-7216-7779-F5200969DEC9}"/>
              </a:ext>
            </a:extLst>
          </p:cNvPr>
          <p:cNvSpPr txBox="1"/>
          <p:nvPr/>
        </p:nvSpPr>
        <p:spPr>
          <a:xfrm>
            <a:off x="7047928" y="2794634"/>
            <a:ext cx="4090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FOV 4                                         FOV 5                                      FOV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7D6E0C-E2DA-B136-8E57-D21DB2FE373D}"/>
              </a:ext>
            </a:extLst>
          </p:cNvPr>
          <p:cNvSpPr txBox="1"/>
          <p:nvPr/>
        </p:nvSpPr>
        <p:spPr>
          <a:xfrm>
            <a:off x="1562641" y="4173320"/>
            <a:ext cx="4090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FOV 7                                         FOV 8                                      FOV 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F448F8-EBCD-8D29-7A67-499D1BD0BBA5}"/>
              </a:ext>
            </a:extLst>
          </p:cNvPr>
          <p:cNvSpPr txBox="1"/>
          <p:nvPr/>
        </p:nvSpPr>
        <p:spPr>
          <a:xfrm>
            <a:off x="7047927" y="4160094"/>
            <a:ext cx="4090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FOV 7                                         FOV 8                                      FOV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1A2A1-6F0B-B31D-5E2E-80F6E8AFD828}"/>
              </a:ext>
            </a:extLst>
          </p:cNvPr>
          <p:cNvSpPr txBox="1"/>
          <p:nvPr/>
        </p:nvSpPr>
        <p:spPr>
          <a:xfrm>
            <a:off x="1443877" y="5499588"/>
            <a:ext cx="1011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wavenumber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98E6D-3B76-BDD1-D611-642525B61043}"/>
              </a:ext>
            </a:extLst>
          </p:cNvPr>
          <p:cNvSpPr txBox="1"/>
          <p:nvPr/>
        </p:nvSpPr>
        <p:spPr>
          <a:xfrm>
            <a:off x="3102032" y="5499588"/>
            <a:ext cx="1011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wavenumber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E2EDE-2FF8-6D74-A8D7-52285A281439}"/>
              </a:ext>
            </a:extLst>
          </p:cNvPr>
          <p:cNvSpPr txBox="1"/>
          <p:nvPr/>
        </p:nvSpPr>
        <p:spPr>
          <a:xfrm>
            <a:off x="4803176" y="5499588"/>
            <a:ext cx="1011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wavenumber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C4041-9B13-8742-061D-14B068D68053}"/>
              </a:ext>
            </a:extLst>
          </p:cNvPr>
          <p:cNvSpPr txBox="1"/>
          <p:nvPr/>
        </p:nvSpPr>
        <p:spPr>
          <a:xfrm>
            <a:off x="7032074" y="5499588"/>
            <a:ext cx="1011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wavenumber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89150-373C-DE59-71A4-8ED3BA1B7D68}"/>
              </a:ext>
            </a:extLst>
          </p:cNvPr>
          <p:cNvSpPr txBox="1"/>
          <p:nvPr/>
        </p:nvSpPr>
        <p:spPr>
          <a:xfrm>
            <a:off x="8690229" y="5499588"/>
            <a:ext cx="1011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wavenumber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A48B9-A154-0468-8AE4-99D576D58D11}"/>
              </a:ext>
            </a:extLst>
          </p:cNvPr>
          <p:cNvSpPr txBox="1"/>
          <p:nvPr/>
        </p:nvSpPr>
        <p:spPr>
          <a:xfrm>
            <a:off x="10391373" y="5499588"/>
            <a:ext cx="1011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wavenumber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A6888-11CC-3335-4AFF-1525C9B3E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2230B4-5249-EDFC-0A80-D4683D4B2B94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FD0E59-A152-9FD3-BCE4-F3122DD0D88B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7991A9-6EBD-77AA-F8A3-438828F790AF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4A7D82-8FF0-6696-AF43-614341F33DE7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34D81C-9ABE-EACA-5DD4-2B48E36E5CC3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7A5553-546B-272C-52E2-857A737EC3B5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B3AC08-A2C4-FDBF-5C6B-2AFCBE56CADB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D06B10-98E8-2D98-7B72-4407073DBF26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931C35-0A16-EA66-32E3-0E9EAB8FE95E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3A207A-E405-5D43-3E6D-BB90D87219A4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57A40F-9A4A-47A2-9C07-25F1D662D29B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DF2B81-893C-02BF-9236-B77501E21D01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8BFD7A-2131-690A-F32A-BEEC8283B3C5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71B71C-1576-7527-3571-9F17580D26D4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CB46E8-538B-FAF1-B0B3-4E85BE040D91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57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679847" y="84528"/>
            <a:ext cx="11345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Example Assessment: Mt. Etna SO</a:t>
            </a:r>
            <a:r>
              <a:rPr lang="en-US" sz="3600" b="1" baseline="-25000" dirty="0">
                <a:solidFill>
                  <a:srgbClr val="0432FF"/>
                </a:solidFill>
              </a:rPr>
              <a:t>2</a:t>
            </a:r>
            <a:r>
              <a:rPr lang="en-US" sz="3600" b="1" dirty="0">
                <a:solidFill>
                  <a:srgbClr val="0432FF"/>
                </a:solidFill>
              </a:rPr>
              <a:t> plume on 23 Feb 2021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9B5BE-8EF9-E817-BE27-E15ADB86A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64" y="3025102"/>
            <a:ext cx="2974826" cy="3637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790A3-70B0-64DE-863A-6DBFDCD0C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290" y="3025102"/>
            <a:ext cx="2974826" cy="363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98702F-BCCD-851E-85C7-7F3AEB18B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998" y="3473603"/>
            <a:ext cx="3387888" cy="3334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BAA2C4-8990-DF49-1352-8585AF623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498" y="1028262"/>
            <a:ext cx="4228763" cy="2418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73775-B018-6AA2-A5E5-C9E0A26FD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934" y="710038"/>
            <a:ext cx="4644712" cy="2078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474399-C7E3-0B13-5BF8-49B88AC1AE7D}"/>
              </a:ext>
            </a:extLst>
          </p:cNvPr>
          <p:cNvSpPr txBox="1"/>
          <p:nvPr/>
        </p:nvSpPr>
        <p:spPr>
          <a:xfrm>
            <a:off x="2457245" y="2788333"/>
            <a:ext cx="3200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ymbol" pitchFamily="2" charset="2"/>
              </a:rPr>
              <a:t>D</a:t>
            </a:r>
            <a:r>
              <a:rPr lang="en-US" sz="1400" dirty="0"/>
              <a:t>BT(K), 1345.625 cm</a:t>
            </a:r>
            <a:r>
              <a:rPr lang="en-US" sz="1400" baseline="30000" dirty="0"/>
              <a:t>-1</a:t>
            </a:r>
            <a:r>
              <a:rPr lang="en-US" sz="1400" dirty="0"/>
              <a:t> minus 1335 cm</a:t>
            </a:r>
            <a:r>
              <a:rPr lang="en-US" sz="1400" baseline="30000" dirty="0"/>
              <a:t>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D5BF-B4E4-3694-91C2-EC839A67DC70}"/>
              </a:ext>
            </a:extLst>
          </p:cNvPr>
          <p:cNvSpPr txBox="1"/>
          <p:nvPr/>
        </p:nvSpPr>
        <p:spPr>
          <a:xfrm>
            <a:off x="1583199" y="5846340"/>
            <a:ext cx="197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Original Radiances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15EFE-0B2F-6DEF-A118-C373DFCF254C}"/>
              </a:ext>
            </a:extLst>
          </p:cNvPr>
          <p:cNvSpPr txBox="1"/>
          <p:nvPr/>
        </p:nvSpPr>
        <p:spPr>
          <a:xfrm>
            <a:off x="4394123" y="5846340"/>
            <a:ext cx="2526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Reconstructed Radiances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12525-EF7A-75AD-A695-AFA7357BDB56}"/>
              </a:ext>
            </a:extLst>
          </p:cNvPr>
          <p:cNvSpPr txBox="1"/>
          <p:nvPr/>
        </p:nvSpPr>
        <p:spPr>
          <a:xfrm>
            <a:off x="4743123" y="854073"/>
            <a:ext cx="1636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5493"/>
                </a:solidFill>
              </a:rPr>
              <a:t>Plume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Near plume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9039D-C190-2106-E41C-9D1277133AD7}"/>
              </a:ext>
            </a:extLst>
          </p:cNvPr>
          <p:cNvSpPr txBox="1"/>
          <p:nvPr/>
        </p:nvSpPr>
        <p:spPr>
          <a:xfrm>
            <a:off x="8741620" y="757346"/>
            <a:ext cx="3485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Local PCs and Local PC scores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8BE06B-FA27-037E-F381-E38FF93CFFC6}"/>
              </a:ext>
            </a:extLst>
          </p:cNvPr>
          <p:cNvSpPr/>
          <p:nvPr/>
        </p:nvSpPr>
        <p:spPr>
          <a:xfrm rot="19140371">
            <a:off x="2623666" y="4586170"/>
            <a:ext cx="289300" cy="4760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0D3451-A9B0-0390-F697-0CA59E964B23}"/>
              </a:ext>
            </a:extLst>
          </p:cNvPr>
          <p:cNvSpPr/>
          <p:nvPr/>
        </p:nvSpPr>
        <p:spPr>
          <a:xfrm rot="19140371">
            <a:off x="5583495" y="4578079"/>
            <a:ext cx="289300" cy="4760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FE18A3-239B-678A-53C4-E81DC4E06157}"/>
              </a:ext>
            </a:extLst>
          </p:cNvPr>
          <p:cNvSpPr txBox="1"/>
          <p:nvPr/>
        </p:nvSpPr>
        <p:spPr>
          <a:xfrm>
            <a:off x="7549035" y="1140147"/>
            <a:ext cx="40096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10</a:t>
            </a:r>
          </a:p>
          <a:p>
            <a:pPr algn="r"/>
            <a:r>
              <a:rPr lang="en-US" sz="1100" dirty="0"/>
              <a:t>9</a:t>
            </a:r>
          </a:p>
          <a:p>
            <a:pPr algn="r"/>
            <a:r>
              <a:rPr lang="en-US" sz="1100" dirty="0"/>
              <a:t>8</a:t>
            </a:r>
          </a:p>
          <a:p>
            <a:pPr algn="r"/>
            <a:r>
              <a:rPr lang="en-US" sz="1100" dirty="0"/>
              <a:t>7</a:t>
            </a:r>
          </a:p>
          <a:p>
            <a:pPr algn="r"/>
            <a:r>
              <a:rPr lang="en-US" sz="1100" dirty="0"/>
              <a:t>6</a:t>
            </a:r>
          </a:p>
          <a:p>
            <a:pPr algn="r"/>
            <a:r>
              <a:rPr lang="en-US" sz="1100" dirty="0"/>
              <a:t>5</a:t>
            </a:r>
          </a:p>
          <a:p>
            <a:pPr algn="r"/>
            <a:r>
              <a:rPr lang="en-US" sz="1100" dirty="0"/>
              <a:t>4</a:t>
            </a:r>
          </a:p>
          <a:p>
            <a:pPr algn="r"/>
            <a:r>
              <a:rPr lang="en-US" sz="1100" dirty="0"/>
              <a:t>3</a:t>
            </a:r>
          </a:p>
          <a:p>
            <a:pPr algn="r"/>
            <a:r>
              <a:rPr lang="en-US" sz="1100" dirty="0"/>
              <a:t>2</a:t>
            </a:r>
          </a:p>
          <a:p>
            <a:pPr algn="r"/>
            <a:r>
              <a:rPr lang="en-US" sz="1100" dirty="0"/>
              <a:t>1</a:t>
            </a:r>
            <a:r>
              <a:rPr lang="en-US" sz="16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BCB3E0-9759-9F9E-CBA1-8A7EE4C53FF9}"/>
              </a:ext>
            </a:extLst>
          </p:cNvPr>
          <p:cNvSpPr txBox="1"/>
          <p:nvPr/>
        </p:nvSpPr>
        <p:spPr>
          <a:xfrm>
            <a:off x="8741620" y="3372556"/>
            <a:ext cx="2611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1		       2			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4BD9FA-2FC7-4B88-AB14-DCB550D8BBD1}"/>
              </a:ext>
            </a:extLst>
          </p:cNvPr>
          <p:cNvSpPr txBox="1"/>
          <p:nvPr/>
        </p:nvSpPr>
        <p:spPr>
          <a:xfrm>
            <a:off x="8741620" y="4483187"/>
            <a:ext cx="2611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4		       5			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073454-C5D3-A8BA-73A6-B108440DCD20}"/>
              </a:ext>
            </a:extLst>
          </p:cNvPr>
          <p:cNvSpPr txBox="1"/>
          <p:nvPr/>
        </p:nvSpPr>
        <p:spPr>
          <a:xfrm>
            <a:off x="8741620" y="5601820"/>
            <a:ext cx="2611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7		       8			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265B3-D299-DA57-BEF1-102207C87E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FDB4F-92DA-A5D8-25AC-717D950EA0B7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E14B0-3A70-2748-5B69-B4F86214F41D}"/>
              </a:ext>
            </a:extLst>
          </p:cNvPr>
          <p:cNvSpPr txBox="1"/>
          <p:nvPr/>
        </p:nvSpPr>
        <p:spPr>
          <a:xfrm>
            <a:off x="3956317" y="6367316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colorscale</a:t>
            </a:r>
            <a:r>
              <a:rPr lang="en-US" sz="1000" dirty="0"/>
              <a:t> is -4 to +0.5 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D83FF8-D5DA-C206-BAA1-FE138C6FE40D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7A711C-BDEB-27B4-F9B3-4BDB09BE92A4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64624A-0CFE-A268-88BC-70EE1610EABB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DB9FC-40BE-234E-1212-6646F5E2F792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B75698-2963-AB95-6979-017740EA9F05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6F96CA-6838-E885-587C-E1AF885021D2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4D1835-ABF2-421B-5223-05CB321DB6C0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C4ABA2-153D-D793-380D-5A66B338BDC3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C930E8-D70A-9B59-B963-219DB93DB673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78F9F8-86B3-DDDD-F304-9DB5E3F57D3F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E7C792-A9C6-78E1-DFF0-9B08897A5217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2D7478-CB8B-C440-C2CF-621A72EF46F3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29951D-6581-025E-7843-2C520C38EC4B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2F41DB-AF82-F4EB-C61E-6ED965970DE1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A762C7-658F-348C-7E26-FF4414AE073D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81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BFEDDD-9113-ECCE-A3E1-8D02E2A4D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202" y="1077681"/>
            <a:ext cx="4350684" cy="504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275112" y="109011"/>
            <a:ext cx="11203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</a:rPr>
              <a:t>Example Assessment: C</a:t>
            </a:r>
            <a:r>
              <a:rPr lang="en-US" sz="3200" b="1" baseline="-25000" dirty="0">
                <a:solidFill>
                  <a:srgbClr val="0432FF"/>
                </a:solidFill>
              </a:rPr>
              <a:t>2</a:t>
            </a:r>
            <a:r>
              <a:rPr lang="en-US" sz="3200" b="1" dirty="0">
                <a:solidFill>
                  <a:srgbClr val="0432FF"/>
                </a:solidFill>
              </a:rPr>
              <a:t>H</a:t>
            </a:r>
            <a:r>
              <a:rPr lang="en-US" sz="3200" b="1" baseline="-25000" dirty="0">
                <a:solidFill>
                  <a:srgbClr val="0432FF"/>
                </a:solidFill>
              </a:rPr>
              <a:t>2</a:t>
            </a:r>
            <a:r>
              <a:rPr lang="en-US" sz="3200" b="1" dirty="0">
                <a:solidFill>
                  <a:srgbClr val="0432FF"/>
                </a:solidFill>
              </a:rPr>
              <a:t> from Australian wild fires 1 Jan 2020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17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D5BF-B4E4-3694-91C2-EC839A67DC70}"/>
              </a:ext>
            </a:extLst>
          </p:cNvPr>
          <p:cNvSpPr txBox="1"/>
          <p:nvPr/>
        </p:nvSpPr>
        <p:spPr>
          <a:xfrm>
            <a:off x="6890195" y="838595"/>
            <a:ext cx="5781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Radiance Reconstruction RMS over 728 to 732 cm</a:t>
            </a:r>
            <a:r>
              <a:rPr lang="en-US" b="1" baseline="30000" dirty="0"/>
              <a:t>-1</a:t>
            </a:r>
            <a:r>
              <a:rPr lang="en-US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9039D-C190-2106-E41C-9D1277133AD7}"/>
              </a:ext>
            </a:extLst>
          </p:cNvPr>
          <p:cNvSpPr txBox="1"/>
          <p:nvPr/>
        </p:nvSpPr>
        <p:spPr>
          <a:xfrm>
            <a:off x="3071652" y="916005"/>
            <a:ext cx="3485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Example </a:t>
            </a:r>
            <a:r>
              <a:rPr lang="en-US" sz="1800" b="1" dirty="0"/>
              <a:t>Fire plume spectra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4C265-D226-9E91-D067-1CD1C353B6C9}"/>
              </a:ext>
            </a:extLst>
          </p:cNvPr>
          <p:cNvSpPr txBox="1"/>
          <p:nvPr/>
        </p:nvSpPr>
        <p:spPr>
          <a:xfrm>
            <a:off x="2931733" y="2544253"/>
            <a:ext cx="3485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Global PC reconstruction residuals: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B3403-F7BB-EF6B-2316-8DC89962E6AC}"/>
              </a:ext>
            </a:extLst>
          </p:cNvPr>
          <p:cNvSpPr txBox="1"/>
          <p:nvPr/>
        </p:nvSpPr>
        <p:spPr>
          <a:xfrm>
            <a:off x="2931732" y="4122687"/>
            <a:ext cx="3485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Hybrid PC reconstruction residuals: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1910A2-7E01-49D1-123B-7A9DFE4A5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621" y="1199600"/>
            <a:ext cx="4979985" cy="2555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0D0168-C55E-71E3-D6B9-90E364A91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761" y="3833334"/>
            <a:ext cx="4995845" cy="255556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B428163-9C2B-1381-B2A5-815DF5514532}"/>
              </a:ext>
            </a:extLst>
          </p:cNvPr>
          <p:cNvSpPr/>
          <p:nvPr/>
        </p:nvSpPr>
        <p:spPr>
          <a:xfrm flipH="1" flipV="1">
            <a:off x="6804660" y="1199599"/>
            <a:ext cx="4979984" cy="25555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8EFF17-10C2-C98B-14BE-67F190EE675A}"/>
              </a:ext>
            </a:extLst>
          </p:cNvPr>
          <p:cNvSpPr/>
          <p:nvPr/>
        </p:nvSpPr>
        <p:spPr>
          <a:xfrm flipH="1" flipV="1">
            <a:off x="6804660" y="3833333"/>
            <a:ext cx="4979984" cy="255556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2CE799-3CD6-4B9F-63CF-F4DB455C9036}"/>
              </a:ext>
            </a:extLst>
          </p:cNvPr>
          <p:cNvSpPr/>
          <p:nvPr/>
        </p:nvSpPr>
        <p:spPr>
          <a:xfrm rot="19140371">
            <a:off x="11172348" y="2352151"/>
            <a:ext cx="636197" cy="116522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37DE19-1DF7-F87F-A23E-1A2A6AE3B028}"/>
              </a:ext>
            </a:extLst>
          </p:cNvPr>
          <p:cNvSpPr/>
          <p:nvPr/>
        </p:nvSpPr>
        <p:spPr>
          <a:xfrm rot="19140371">
            <a:off x="11172348" y="5010034"/>
            <a:ext cx="636197" cy="116522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E7D19C-B4F4-261A-D590-5CAF42779CB9}"/>
              </a:ext>
            </a:extLst>
          </p:cNvPr>
          <p:cNvSpPr txBox="1"/>
          <p:nvPr/>
        </p:nvSpPr>
        <p:spPr>
          <a:xfrm>
            <a:off x="6991708" y="3090275"/>
            <a:ext cx="1742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Global 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349034-C6BF-3E22-B9A8-F567F4E4211F}"/>
              </a:ext>
            </a:extLst>
          </p:cNvPr>
          <p:cNvSpPr txBox="1"/>
          <p:nvPr/>
        </p:nvSpPr>
        <p:spPr>
          <a:xfrm>
            <a:off x="6991708" y="5751570"/>
            <a:ext cx="1742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Hybrid</a:t>
            </a:r>
            <a:r>
              <a:rPr lang="en-US" sz="1800" b="1" dirty="0">
                <a:solidFill>
                  <a:schemeClr val="bg1"/>
                </a:solidFill>
              </a:rPr>
              <a:t> 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9938A2-2B72-B8F5-D967-80F3453C6C4D}"/>
              </a:ext>
            </a:extLst>
          </p:cNvPr>
          <p:cNvSpPr txBox="1"/>
          <p:nvPr/>
        </p:nvSpPr>
        <p:spPr>
          <a:xfrm>
            <a:off x="1032612" y="6505418"/>
            <a:ext cx="1082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Following </a:t>
            </a:r>
            <a:r>
              <a:rPr lang="en-US" sz="1400" dirty="0">
                <a:effectLst/>
                <a:latin typeface="Calibri" panose="020F0502020204030204" pitchFamily="34" charset="0"/>
              </a:rPr>
              <a:t>Sarah </a:t>
            </a:r>
            <a:r>
              <a:rPr lang="en-US" sz="1400" dirty="0" err="1">
                <a:effectLst/>
                <a:latin typeface="Calibri" panose="020F0502020204030204" pitchFamily="34" charset="0"/>
              </a:rPr>
              <a:t>Pipien</a:t>
            </a:r>
            <a:r>
              <a:rPr lang="en-US" sz="1400" dirty="0">
                <a:effectLst/>
                <a:latin typeface="Calibri" panose="020F0502020204030204" pitchFamily="34" charset="0"/>
              </a:rPr>
              <a:t> et al. “Principal </a:t>
            </a:r>
            <a:r>
              <a:rPr lang="en-US" sz="1400" dirty="0">
                <a:latin typeface="Calibri" panose="020F0502020204030204" pitchFamily="34" charset="0"/>
              </a:rPr>
              <a:t>component analysis of IASI measurements for the analysis of performances of L0 &amp; L1 processing”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8CF3A92-C295-325C-33BE-5E61A0C3E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88" t="36576" r="5036" b="6353"/>
          <a:stretch/>
        </p:blipFill>
        <p:spPr>
          <a:xfrm>
            <a:off x="210104" y="693787"/>
            <a:ext cx="1895431" cy="124241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E12742B-8810-F112-505E-7417A613F4F0}"/>
              </a:ext>
            </a:extLst>
          </p:cNvPr>
          <p:cNvSpPr/>
          <p:nvPr/>
        </p:nvSpPr>
        <p:spPr>
          <a:xfrm rot="18786821">
            <a:off x="1441475" y="1037898"/>
            <a:ext cx="423287" cy="88366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4FBB7-38E1-8F49-F01D-516CFF8D5B6C}"/>
              </a:ext>
            </a:extLst>
          </p:cNvPr>
          <p:cNvSpPr txBox="1"/>
          <p:nvPr/>
        </p:nvSpPr>
        <p:spPr>
          <a:xfrm>
            <a:off x="2931732" y="3840767"/>
            <a:ext cx="99566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Ethyne, C</a:t>
            </a:r>
            <a:r>
              <a:rPr lang="en-US" sz="1050" b="1" baseline="-250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sz="105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H</a:t>
            </a:r>
            <a:r>
              <a:rPr lang="en-US" sz="1050" b="1" baseline="-250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</a:t>
            </a:r>
            <a:endParaRPr lang="en-US" sz="1050" b="1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5003F-09FC-3277-6FBC-F3005F0FAA63}"/>
              </a:ext>
            </a:extLst>
          </p:cNvPr>
          <p:cNvSpPr txBox="1"/>
          <p:nvPr/>
        </p:nvSpPr>
        <p:spPr>
          <a:xfrm>
            <a:off x="2931732" y="3531230"/>
            <a:ext cx="4978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00B050"/>
                </a:solidFill>
                <a:latin typeface="Calibri" panose="020F0502020204030204" pitchFamily="34" charset="0"/>
              </a:rPr>
              <a:t>HCN</a:t>
            </a:r>
            <a:endParaRPr lang="en-US" sz="105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3F5BD-A702-B632-C71D-A7F0F67ADE59}"/>
              </a:ext>
            </a:extLst>
          </p:cNvPr>
          <p:cNvSpPr txBox="1"/>
          <p:nvPr/>
        </p:nvSpPr>
        <p:spPr>
          <a:xfrm>
            <a:off x="4541237" y="3878308"/>
            <a:ext cx="99566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Ethene, C</a:t>
            </a:r>
            <a:r>
              <a:rPr lang="en-US" sz="1050" b="1" baseline="-25000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sz="1050" b="1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H</a:t>
            </a:r>
            <a:r>
              <a:rPr lang="en-US" sz="1050" b="1" baseline="-25000" dirty="0">
                <a:solidFill>
                  <a:srgbClr val="7030A0"/>
                </a:solidFill>
                <a:latin typeface="Calibri" panose="020F0502020204030204" pitchFamily="34" charset="0"/>
              </a:rPr>
              <a:t>4</a:t>
            </a:r>
            <a:endParaRPr lang="en-US" sz="1050" b="1" baseline="-250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FE4EF-F389-526A-9A91-06C8BAAAC8D0}"/>
              </a:ext>
            </a:extLst>
          </p:cNvPr>
          <p:cNvSpPr txBox="1"/>
          <p:nvPr/>
        </p:nvSpPr>
        <p:spPr>
          <a:xfrm rot="16200000">
            <a:off x="1402867" y="3305889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AAB819-0D81-4633-6373-FA8300F06D1A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375228-F0AF-5BFB-B596-FF30C707C09A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77A3B6-ED3D-BE65-C32F-5BA117C9F927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700D0-7BDC-FB44-D3AA-6BAD73F85312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D635A7-3CFF-5E5D-343B-E5329FABA92E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221FBA-5F58-5C77-7A0A-C65911D87133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DEFD1F-FAFA-D795-E0E4-A3CA0B733125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9C2EF4-6F61-7F6F-E642-1B154F2D7B61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85E7A9-BFCD-F5E0-C808-2D6D36C791D5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DFF6868-80E1-FABB-C16C-4016DE6093CC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E91B13-0305-59A5-C0C6-3D66C13973A4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9FCB82-3946-511C-1215-D68C9582FC83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910481-901A-5097-381F-633262341A93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4C19A3-F339-5E5B-1168-8232F16AAEA9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9B1FE08-49D1-7CE7-502B-FFDD55E8F390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D07421-38AB-4288-A52E-BB9B0EFCD856}"/>
              </a:ext>
            </a:extLst>
          </p:cNvPr>
          <p:cNvCxnSpPr>
            <a:cxnSpLocks/>
          </p:cNvCxnSpPr>
          <p:nvPr/>
        </p:nvCxnSpPr>
        <p:spPr>
          <a:xfrm>
            <a:off x="12176760" y="513305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90B160-AA0A-5EA5-1493-525CE54C36C7}"/>
              </a:ext>
            </a:extLst>
          </p:cNvPr>
          <p:cNvCxnSpPr>
            <a:cxnSpLocks/>
          </p:cNvCxnSpPr>
          <p:nvPr/>
        </p:nvCxnSpPr>
        <p:spPr>
          <a:xfrm>
            <a:off x="12176760" y="547251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55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1637748" y="51483"/>
            <a:ext cx="10249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</a:rPr>
              <a:t>Example Assessment: Australian wild fires 1 Jan 2020 cont.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18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D5BF-B4E4-3694-91C2-EC839A67DC70}"/>
              </a:ext>
            </a:extLst>
          </p:cNvPr>
          <p:cNvSpPr txBox="1"/>
          <p:nvPr/>
        </p:nvSpPr>
        <p:spPr>
          <a:xfrm>
            <a:off x="3205457" y="534379"/>
            <a:ext cx="5781085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Radiance Reconstruction RMS</a:t>
            </a:r>
          </a:p>
          <a:p>
            <a:pPr algn="ctr"/>
            <a:r>
              <a:rPr lang="en-US" b="1" dirty="0"/>
              <a:t>C</a:t>
            </a:r>
            <a:r>
              <a:rPr lang="en-US" b="1" baseline="-25000" dirty="0"/>
              <a:t>2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	          			C</a:t>
            </a:r>
            <a:r>
              <a:rPr lang="en-US" b="1" baseline="-25000" dirty="0"/>
              <a:t>2</a:t>
            </a:r>
            <a:r>
              <a:rPr lang="en-US" b="1" dirty="0"/>
              <a:t>H</a:t>
            </a:r>
            <a:r>
              <a:rPr lang="en-US" b="1" baseline="-25000" dirty="0"/>
              <a:t>4</a:t>
            </a:r>
            <a:r>
              <a:rPr lang="en-US" b="1" dirty="0"/>
              <a:t>			         	HCN</a:t>
            </a:r>
          </a:p>
          <a:p>
            <a:pPr algn="ctr"/>
            <a:r>
              <a:rPr lang="en-US" sz="1100" b="1" dirty="0"/>
              <a:t>728-732 1/cm				948-952 1/cm				711-714 1/cm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1167F-BA49-CAED-4D31-4D2C658D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031" y="1298281"/>
            <a:ext cx="6637199" cy="200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44086-819C-C691-ED5F-163E96C51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031" y="3119082"/>
            <a:ext cx="6622569" cy="1776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ED4796-F6ED-7696-58C2-107B72BAE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401" y="4751652"/>
            <a:ext cx="6702749" cy="2100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E9A98-2E95-398D-9CBA-D605896E8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348" y="2531626"/>
            <a:ext cx="535150" cy="25120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EFB328-8976-5C97-D067-71AE2E7DDC05}"/>
              </a:ext>
            </a:extLst>
          </p:cNvPr>
          <p:cNvSpPr txBox="1"/>
          <p:nvPr/>
        </p:nvSpPr>
        <p:spPr>
          <a:xfrm>
            <a:off x="1087324" y="2045764"/>
            <a:ext cx="17610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Original - Global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F8743-E826-CF61-5C7E-39B18CD9F1C1}"/>
              </a:ext>
            </a:extLst>
          </p:cNvPr>
          <p:cNvSpPr txBox="1"/>
          <p:nvPr/>
        </p:nvSpPr>
        <p:spPr>
          <a:xfrm>
            <a:off x="1087323" y="3662154"/>
            <a:ext cx="17610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Global - Hybrid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0CA225-82FC-69C1-D366-EDAE7AFA4A0F}"/>
              </a:ext>
            </a:extLst>
          </p:cNvPr>
          <p:cNvSpPr txBox="1"/>
          <p:nvPr/>
        </p:nvSpPr>
        <p:spPr>
          <a:xfrm>
            <a:off x="1087322" y="5425749"/>
            <a:ext cx="17610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Original - Hybrid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C2ACC-E76E-259B-9D14-023DC2250C92}"/>
              </a:ext>
            </a:extLst>
          </p:cNvPr>
          <p:cNvSpPr txBox="1"/>
          <p:nvPr/>
        </p:nvSpPr>
        <p:spPr>
          <a:xfrm rot="16200000">
            <a:off x="9359398" y="3664542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mW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/(m</a:t>
            </a:r>
            <a:r>
              <a:rPr lang="en-US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2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 sr. cm</a:t>
            </a:r>
            <a:r>
              <a:rPr lang="en-US" sz="1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-1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3833F9-9C4D-E986-1E0A-26353B29CB59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6D08C0-CE00-4532-A03E-9D5A5FB20F3D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82CB5B-2253-CA2D-C496-5232354DE77C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B4E29F-6EBA-B231-BF86-59781BEDE9D2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C6AA0A-92F4-35A6-0FCA-A4A03F2500FF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654D74-086D-2EB3-53D1-6AC49F9484B7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1482CE-E08C-932C-8830-8747DC487B1F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5C9249-4637-BF6D-4B3B-8408F3269153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890112-F13B-8C54-DEE6-DCBB89AC67F0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98CF6A-3351-29D2-C5AD-BA12D17CD5E2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70F51E-018C-AF58-132D-658870F32011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81CCF2-2117-7DD2-BCDC-7FC118670E64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7C05CD-B66A-1D83-F007-CF258DAC2984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0BF9C0-BD06-591C-9D1B-02A72FBE2343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3A0A4D-FDD6-D2B0-FEF4-782BFCF26523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FDE915-5E8B-6CA9-90E0-6A034BEFA661}"/>
              </a:ext>
            </a:extLst>
          </p:cNvPr>
          <p:cNvCxnSpPr>
            <a:cxnSpLocks/>
          </p:cNvCxnSpPr>
          <p:nvPr/>
        </p:nvCxnSpPr>
        <p:spPr>
          <a:xfrm>
            <a:off x="12176760" y="513305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C4D9F3-B4AB-0E1B-218B-21A119727FC3}"/>
              </a:ext>
            </a:extLst>
          </p:cNvPr>
          <p:cNvCxnSpPr>
            <a:cxnSpLocks/>
          </p:cNvCxnSpPr>
          <p:nvPr/>
        </p:nvCxnSpPr>
        <p:spPr>
          <a:xfrm>
            <a:off x="12176760" y="547251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3DA28E-9DEC-92E7-EED4-B76D00A62F20}"/>
              </a:ext>
            </a:extLst>
          </p:cNvPr>
          <p:cNvCxnSpPr>
            <a:cxnSpLocks/>
          </p:cNvCxnSpPr>
          <p:nvPr/>
        </p:nvCxnSpPr>
        <p:spPr>
          <a:xfrm>
            <a:off x="12176760" y="581934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87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8D50-6685-E536-91EE-825D28C5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FE6AD-557E-C55E-38C8-0661A4EF8DA0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2022-01-15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981E03A1-F60D-BC1A-DF3E-78B622AA2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8A6A-FFA3-4E1B-96A0-7F8FAF14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915" y="989805"/>
            <a:ext cx="49339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080A6-6473-BAE4-29C9-4C06AC5FE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915" y="2017712"/>
            <a:ext cx="7546520" cy="4351338"/>
          </a:xfrm>
        </p:spPr>
        <p:txBody>
          <a:bodyPr>
            <a:normAutofit/>
          </a:bodyPr>
          <a:lstStyle/>
          <a:p>
            <a:pPr>
              <a:lnSpc>
                <a:spcPct val="135000"/>
              </a:lnSpc>
            </a:pPr>
            <a:r>
              <a:rPr lang="en-US" dirty="0"/>
              <a:t>Introduction / Methodology</a:t>
            </a:r>
          </a:p>
          <a:p>
            <a:pPr>
              <a:lnSpc>
                <a:spcPct val="135000"/>
              </a:lnSpc>
            </a:pPr>
            <a:r>
              <a:rPr lang="en-US" dirty="0"/>
              <a:t>Compression and Noise filtering</a:t>
            </a:r>
          </a:p>
          <a:p>
            <a:pPr>
              <a:lnSpc>
                <a:spcPct val="135000"/>
              </a:lnSpc>
            </a:pPr>
            <a:r>
              <a:rPr lang="en-US" dirty="0"/>
              <a:t>Example assessments</a:t>
            </a:r>
          </a:p>
          <a:p>
            <a:pPr>
              <a:lnSpc>
                <a:spcPct val="135000"/>
              </a:lnSpc>
            </a:pPr>
            <a:r>
              <a:rPr lang="en-US" dirty="0"/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93C60-A8F6-57CE-E7FE-E9F27982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0B5F0-142A-8C6C-035F-985E2D79C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B02BF-5612-8005-A0D0-C9FEA8CB42DB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02A062-AD69-C199-153C-99EF44619C7C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89366B-C180-44B4-2AE6-94920843C421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388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C65A3-2E21-1FD0-6FDA-50B0E9E5110E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A482533-F862-80AF-FBEC-D5D9EE38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D129D5-2667-678A-948E-5C808895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85617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D96AF-21DF-1AD9-D9CE-F264E2DEECB6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2022-01-16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65343AD-5047-F450-E6C0-F22A088C7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C62592-EF35-B5D2-6C37-5647BB4C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95245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C2B67D-52CB-0C37-B7A0-7F572B7A7F3F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2022-01-16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7C40E36-CBD9-249C-3752-43FA0CBB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BDE36B-D2C7-0AC5-F460-9B95EC85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13435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2022-01-17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16CF732-4CA8-ADBB-19DD-C7658677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B053D3-0C95-086C-6F81-9C7CDE9E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818023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2022-01-17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38C96FC-E2D6-8429-B73F-AC38BBF2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70ADE6-6E6A-E2AB-C894-428CB8C3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055304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2022-01-18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3697451-1646-1FC3-F195-6E9B8A34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35977A-5B80-B246-932C-80F26044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03716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2022-01-18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D6E684A-8359-3D84-401C-2BD8B9AE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C81C8A-ABD6-0E80-CF82-543EB97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67954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2022-01-19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7F2885F-38EC-1AF7-6981-BD92B0BA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38A15B1-186C-D30D-E4CE-33A791C2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93137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2022-01-19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3A51F5E-E2A1-5310-6A3B-8E4B1994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64E0BA-80C9-CAC2-4161-57161215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96168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2022-01-20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BFB7330-9C73-32D9-164A-57C3D95C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E8FFDB4-8B55-6A2E-63D8-7A44140C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78397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62986-AF69-20E4-0AA1-C33FA303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0182">
            <a:off x="5350027" y="3455783"/>
            <a:ext cx="2189705" cy="1687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4625761" y="178030"/>
            <a:ext cx="258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134440" y="1035424"/>
            <a:ext cx="69965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The EUMETSAT Hybrid PCA technique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e.g.: </a:t>
            </a:r>
            <a:r>
              <a:rPr lang="en-US" sz="2800" dirty="0" err="1"/>
              <a:t>Hultberg</a:t>
            </a:r>
            <a:r>
              <a:rPr lang="en-US" sz="2800" dirty="0"/>
              <a:t> et al. 2017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Currently available for IASI, and will be used for IASI-NG and MTG-IRS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Benefits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Data compression, up to ~50x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 err="1"/>
              <a:t>CrIS</a:t>
            </a:r>
            <a:r>
              <a:rPr lang="en-US" sz="2800" dirty="0"/>
              <a:t> data accessibility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Preparing for future sensors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Random Noise Filtering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Rare Events Detection (RED)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7B01C-4ACC-414A-B075-2EDCE29A7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23" y="1035424"/>
            <a:ext cx="4529711" cy="54961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FB2244-2386-FE48-9D34-5DC120DBEBEA}"/>
              </a:ext>
            </a:extLst>
          </p:cNvPr>
          <p:cNvCxnSpPr>
            <a:cxnSpLocks/>
          </p:cNvCxnSpPr>
          <p:nvPr/>
        </p:nvCxnSpPr>
        <p:spPr>
          <a:xfrm>
            <a:off x="4937712" y="1731582"/>
            <a:ext cx="2316576" cy="0"/>
          </a:xfrm>
          <a:prstGeom prst="straightConnector1">
            <a:avLst/>
          </a:prstGeom>
          <a:ln w="1905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EBBA10-3E52-2E4C-9A82-E32C197D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98545-314F-C4CA-A0B9-FA72791A0315}"/>
              </a:ext>
            </a:extLst>
          </p:cNvPr>
          <p:cNvSpPr txBox="1"/>
          <p:nvPr/>
        </p:nvSpPr>
        <p:spPr>
          <a:xfrm rot="3053061">
            <a:off x="5139203" y="3829495"/>
            <a:ext cx="23165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SNPP 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E8A04-9C8E-E681-4AE9-CF32114C5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E70947-7444-DD5D-98CB-D069FED889C2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38F54D-8D80-7D10-D4FC-58AA57369225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070C43-9815-CE75-0D4B-27C659CB2DF2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837C09-A310-7125-0031-E97922386734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14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2022-01-20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AFE9E0D-4147-AAF3-6ED0-04F029DF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1CB605-240F-9E71-85E5-459AF665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265376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2022-01-21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66A945D-D81D-DA25-1340-161118C2F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24F15E-39E7-5EB5-2A94-90C3C467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99063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2022-01-21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E3E3282-F7A6-A601-7CC0-A76C6573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B250F4-134E-8615-B173-3721F28C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364656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2022-01-22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BDBC58F-4C44-5479-23AA-7A9AC96A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74B8CC-C3F2-C7BE-9215-E20D0345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052133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2022-01-22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C09CA70-905E-1FA5-D10D-EF40D437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EDC398-9914-92BE-DD83-5093A492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502182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2022-01-23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01FB4E0-BF00-28F3-05B8-EFDD02137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7AF491-6A06-B2FA-FF05-16B6B96EF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572001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2022-01-23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B74C6BB-B93C-2C48-FB2C-AB12078F1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E8B9E9-D07F-58A3-DFA4-3DCDD6D74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553998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2022-01-24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385ADA8-2567-4D10-7BCD-425FC4C5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C2841F-0E45-6D94-FBD0-164B23D3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282602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2022-01-24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FF4456A-5CE4-64F5-2D00-92CD5A38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C51A79-1F09-6E96-2272-6346F38C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533843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FAB14-18F2-5BE5-9C67-1632BEDEA4E2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2022-01-25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288CF30-6B3A-5675-2C40-06F6E9BF6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9A177D0-1F87-474C-1F14-3D6E7E2F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58479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3579093" y="160641"/>
            <a:ext cx="5886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432FF"/>
                </a:solidFill>
              </a:rPr>
              <a:t>CrIS</a:t>
            </a:r>
            <a:r>
              <a:rPr lang="en-US" sz="3600" b="1" dirty="0">
                <a:solidFill>
                  <a:srgbClr val="0432FF"/>
                </a:solidFill>
              </a:rPr>
              <a:t> Hybrid PCA Methodology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405049" y="879577"/>
            <a:ext cx="115157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Determine a set of global PCs, “</a:t>
            </a:r>
            <a:r>
              <a:rPr lang="en-US" sz="2400" b="1" dirty="0" err="1"/>
              <a:t>PC</a:t>
            </a:r>
            <a:r>
              <a:rPr lang="en-US" sz="2400" b="1" baseline="-25000" dirty="0" err="1"/>
              <a:t>global</a:t>
            </a:r>
            <a:r>
              <a:rPr lang="en-US" sz="2400" b="1" dirty="0"/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Based on a large representative set of spectra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leading </a:t>
            </a:r>
            <a:r>
              <a:rPr lang="en-US" sz="2000" dirty="0" err="1"/>
              <a:t>nPCs</a:t>
            </a:r>
            <a:r>
              <a:rPr lang="en-US" sz="2000" baseline="-25000" dirty="0" err="1"/>
              <a:t>global</a:t>
            </a:r>
            <a:r>
              <a:rPr lang="en-US" sz="2000" dirty="0"/>
              <a:t> (150) global PCs are retained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These global PCs are “static” and distributed to users (and the global mean spectrum </a:t>
            </a:r>
            <a:r>
              <a:rPr lang="en-US" sz="2000" dirty="0" err="1"/>
              <a:t>Rad</a:t>
            </a:r>
            <a:r>
              <a:rPr lang="en-US" sz="2000" baseline="-25000" dirty="0" err="1"/>
              <a:t>global</a:t>
            </a:r>
            <a:r>
              <a:rPr lang="en-US" sz="2000" dirty="0"/>
              <a:t>)</a:t>
            </a:r>
          </a:p>
          <a:p>
            <a:endParaRPr lang="en-US" sz="2400" b="1" dirty="0"/>
          </a:p>
          <a:p>
            <a:r>
              <a:rPr lang="en-US" sz="2400" b="1" dirty="0"/>
              <a:t>For any given granule of SCRIF data</a:t>
            </a:r>
          </a:p>
          <a:p>
            <a:r>
              <a:rPr lang="en-US" sz="2000" dirty="0"/>
              <a:t>(1) Compute Coefficients for the global PCs, </a:t>
            </a:r>
            <a:r>
              <a:rPr lang="en-US" sz="2000" b="1" dirty="0"/>
              <a:t>“</a:t>
            </a:r>
            <a:r>
              <a:rPr lang="en-US" sz="2000" b="1" dirty="0" err="1"/>
              <a:t>C</a:t>
            </a:r>
            <a:r>
              <a:rPr lang="en-US" sz="2000" b="1" baseline="-25000" dirty="0" err="1"/>
              <a:t>global</a:t>
            </a:r>
            <a:r>
              <a:rPr lang="en-US" sz="2000" b="1" dirty="0"/>
              <a:t>”</a:t>
            </a:r>
          </a:p>
          <a:p>
            <a:r>
              <a:rPr lang="en-US" sz="2000" dirty="0"/>
              <a:t>(2) Compute “Local PCs” </a:t>
            </a:r>
            <a:r>
              <a:rPr lang="en-US" sz="2000" i="1" dirty="0"/>
              <a:t>based on the global reconstruction residuals of this granule</a:t>
            </a:r>
            <a:r>
              <a:rPr lang="en-US" sz="2000" dirty="0"/>
              <a:t>, </a:t>
            </a:r>
            <a:r>
              <a:rPr lang="en-US" sz="2000" b="1" dirty="0"/>
              <a:t>“</a:t>
            </a:r>
            <a:r>
              <a:rPr lang="en-US" sz="2000" b="1" dirty="0" err="1"/>
              <a:t>PC</a:t>
            </a:r>
            <a:r>
              <a:rPr lang="en-US" sz="2000" b="1" baseline="-25000" dirty="0" err="1"/>
              <a:t>local</a:t>
            </a:r>
            <a:r>
              <a:rPr lang="en-US" sz="2000" b="1" dirty="0"/>
              <a:t>” </a:t>
            </a:r>
            <a:r>
              <a:rPr lang="en-US" sz="2000" dirty="0"/>
              <a:t>and the corresponding </a:t>
            </a:r>
            <a:r>
              <a:rPr lang="en-US" sz="2000" dirty="0" err="1"/>
              <a:t>coeficients</a:t>
            </a:r>
            <a:r>
              <a:rPr lang="en-US" sz="2000" dirty="0"/>
              <a:t> </a:t>
            </a:r>
            <a:r>
              <a:rPr lang="en-US" sz="2000" b="1" dirty="0"/>
              <a:t>“</a:t>
            </a:r>
            <a:r>
              <a:rPr lang="en-US" sz="2000" b="1" dirty="0" err="1"/>
              <a:t>C</a:t>
            </a:r>
            <a:r>
              <a:rPr lang="en-US" sz="2000" b="1" baseline="-25000" dirty="0" err="1"/>
              <a:t>local</a:t>
            </a:r>
            <a:r>
              <a:rPr lang="en-US" sz="2000" b="1" dirty="0"/>
              <a:t>” </a:t>
            </a:r>
            <a:r>
              <a:rPr lang="en-US" sz="2000" dirty="0"/>
              <a:t>and retain these for the leading </a:t>
            </a:r>
            <a:r>
              <a:rPr lang="en-US" sz="2000" dirty="0" err="1"/>
              <a:t>nPCs</a:t>
            </a:r>
            <a:r>
              <a:rPr lang="en-US" sz="2000" baseline="-25000" dirty="0" err="1"/>
              <a:t>local</a:t>
            </a:r>
            <a:r>
              <a:rPr lang="en-US" sz="2000" dirty="0"/>
              <a:t> (10) local PCs (and the local mean residual spectrum </a:t>
            </a:r>
            <a:r>
              <a:rPr lang="en-US" sz="2000" dirty="0" err="1"/>
              <a:t>Res</a:t>
            </a:r>
            <a:r>
              <a:rPr lang="en-US" sz="2000" baseline="-25000" dirty="0" err="1"/>
              <a:t>local</a:t>
            </a:r>
            <a:r>
              <a:rPr lang="en-US" sz="2000" dirty="0"/>
              <a:t>)</a:t>
            </a:r>
          </a:p>
          <a:p>
            <a:r>
              <a:rPr lang="en-US" sz="2000" dirty="0"/>
              <a:t>(3) Save </a:t>
            </a:r>
            <a:r>
              <a:rPr lang="en-US" sz="2000" dirty="0" err="1"/>
              <a:t>C</a:t>
            </a:r>
            <a:r>
              <a:rPr lang="en-US" sz="2000" baseline="-25000" dirty="0" err="1"/>
              <a:t>global</a:t>
            </a:r>
            <a:r>
              <a:rPr lang="en-US" sz="2000" dirty="0"/>
              <a:t>, </a:t>
            </a:r>
            <a:r>
              <a:rPr lang="en-US" sz="2000" dirty="0" err="1"/>
              <a:t>PC</a:t>
            </a:r>
            <a:r>
              <a:rPr lang="en-US" sz="2000" baseline="-25000" dirty="0" err="1"/>
              <a:t>local</a:t>
            </a:r>
            <a:r>
              <a:rPr lang="en-US" sz="2000" dirty="0"/>
              <a:t>, </a:t>
            </a:r>
            <a:r>
              <a:rPr lang="en-US" sz="2000" dirty="0" err="1"/>
              <a:t>C</a:t>
            </a:r>
            <a:r>
              <a:rPr lang="en-US" sz="2000" baseline="-25000" dirty="0" err="1"/>
              <a:t>local</a:t>
            </a:r>
            <a:r>
              <a:rPr lang="en-US" sz="2000" dirty="0"/>
              <a:t>, </a:t>
            </a:r>
            <a:r>
              <a:rPr lang="en-US" sz="2000" dirty="0" err="1"/>
              <a:t>Res</a:t>
            </a:r>
            <a:r>
              <a:rPr lang="en-US" sz="2000" baseline="-25000" dirty="0" err="1"/>
              <a:t>local</a:t>
            </a:r>
            <a:r>
              <a:rPr lang="en-US" sz="2000" dirty="0"/>
              <a:t> to a file for each granule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Final Reconstructed Radiances:</a:t>
            </a:r>
          </a:p>
          <a:p>
            <a:r>
              <a:rPr lang="en-US" sz="2400" b="1" dirty="0"/>
              <a:t>	           </a:t>
            </a:r>
            <a:r>
              <a:rPr lang="en-US" sz="2400" b="1" dirty="0" err="1"/>
              <a:t>Rad</a:t>
            </a:r>
            <a:r>
              <a:rPr lang="en-US" sz="2400" b="1" baseline="-25000" dirty="0" err="1"/>
              <a:t>Rec</a:t>
            </a:r>
            <a:r>
              <a:rPr lang="en-US" sz="2400" b="1" dirty="0"/>
              <a:t> = ( </a:t>
            </a:r>
            <a:r>
              <a:rPr lang="en-US" sz="2400" b="1" dirty="0" err="1"/>
              <a:t>PC</a:t>
            </a:r>
            <a:r>
              <a:rPr lang="en-US" sz="2400" b="1" baseline="-25000" dirty="0" err="1"/>
              <a:t>global</a:t>
            </a:r>
            <a:r>
              <a:rPr lang="en-US" sz="2400" b="1" dirty="0"/>
              <a:t> </a:t>
            </a:r>
            <a:r>
              <a:rPr lang="en-US" sz="2400" b="1" dirty="0" err="1"/>
              <a:t>C</a:t>
            </a:r>
            <a:r>
              <a:rPr lang="en-US" sz="2400" b="1" baseline="-25000" dirty="0" err="1"/>
              <a:t>global</a:t>
            </a:r>
            <a:r>
              <a:rPr lang="en-US" sz="2400" b="1" dirty="0"/>
              <a:t> + </a:t>
            </a:r>
            <a:r>
              <a:rPr lang="en-US" sz="2400" b="1" dirty="0" err="1"/>
              <a:t>Rad</a:t>
            </a:r>
            <a:r>
              <a:rPr lang="en-US" sz="2400" b="1" baseline="-25000" dirty="0" err="1"/>
              <a:t>global</a:t>
            </a:r>
            <a:r>
              <a:rPr lang="en-US" sz="2400" b="1" dirty="0"/>
              <a:t> ) + ( </a:t>
            </a:r>
            <a:r>
              <a:rPr lang="en-US" sz="2400" b="1" dirty="0" err="1"/>
              <a:t>PC</a:t>
            </a:r>
            <a:r>
              <a:rPr lang="en-US" sz="2400" b="1" baseline="-25000" dirty="0" err="1"/>
              <a:t>local</a:t>
            </a:r>
            <a:r>
              <a:rPr lang="en-US" sz="2400" b="1" dirty="0"/>
              <a:t> </a:t>
            </a:r>
            <a:r>
              <a:rPr lang="en-US" sz="2400" b="1" dirty="0" err="1"/>
              <a:t>C</a:t>
            </a:r>
            <a:r>
              <a:rPr lang="en-US" sz="2400" b="1" baseline="-25000" dirty="0" err="1"/>
              <a:t>local</a:t>
            </a:r>
            <a:r>
              <a:rPr lang="en-US" sz="2400" b="1" dirty="0"/>
              <a:t> + </a:t>
            </a:r>
            <a:r>
              <a:rPr lang="en-US" sz="2400" b="1" dirty="0" err="1"/>
              <a:t>Res</a:t>
            </a:r>
            <a:r>
              <a:rPr lang="en-US" sz="2400" b="1" baseline="-25000" dirty="0" err="1"/>
              <a:t>local</a:t>
            </a:r>
            <a:r>
              <a:rPr lang="en-US" sz="2400" b="1" dirty="0"/>
              <a:t> )</a:t>
            </a:r>
          </a:p>
          <a:p>
            <a:r>
              <a:rPr lang="en-US" dirty="0"/>
              <a:t>      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[2223xNrec]</a:t>
            </a:r>
            <a:r>
              <a:rPr lang="en-US" dirty="0"/>
              <a:t>      </a:t>
            </a:r>
            <a:r>
              <a:rPr lang="en-US" sz="1400" dirty="0"/>
              <a:t>[2223x150]   [150xNrec]     [2223x1]                      [2223 x 10]  [10 x </a:t>
            </a:r>
            <a:r>
              <a:rPr lang="en-US" sz="1400" dirty="0" err="1"/>
              <a:t>Nrec</a:t>
            </a:r>
            <a:r>
              <a:rPr lang="en-US" sz="1400" dirty="0"/>
              <a:t>]    [2223 x 1]</a:t>
            </a:r>
          </a:p>
          <a:p>
            <a:r>
              <a:rPr lang="en-US" sz="1400" dirty="0"/>
              <a:t>							Global							Local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B00E4-A42F-0444-938E-D7E06FBC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8478F-B7A9-BB82-3D35-D7879AB4B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F0E69F-4034-5BCF-0364-0495C9F3C483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5A0815-D88D-3C39-E358-57609626743E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EDF3E6-F235-2D63-9F0B-7D91648AB1AF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CCD1ED-4707-CB29-09D5-F8F48E8D2FAD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E720F4-1382-7CF1-91D2-2896BF39E714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184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15E75-5F35-FBAD-F871-6BCE315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7D14-3DC7-D95E-5D4B-C4C84FA7D714}"/>
              </a:ext>
            </a:extLst>
          </p:cNvPr>
          <p:cNvSpPr txBox="1"/>
          <p:nvPr/>
        </p:nvSpPr>
        <p:spPr>
          <a:xfrm>
            <a:off x="10099303" y="910897"/>
            <a:ext cx="14830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60" dirty="0"/>
              <a:t>2022-01-25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269F59E-7230-2A7A-1F61-42DA5A33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1261872"/>
            <a:ext cx="9326880" cy="55961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EF3684-38B9-65C6-CE79-FA3B69962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+mn-lt"/>
              </a:rPr>
              <a:t>Hunga</a:t>
            </a:r>
            <a:r>
              <a:rPr lang="en-US" sz="2800" b="1" dirty="0">
                <a:solidFill>
                  <a:srgbClr val="0432FF"/>
                </a:solidFill>
                <a:latin typeface="+mn-lt"/>
              </a:rPr>
              <a:t> Tonga, Local contribution @ 1653.125 cm</a:t>
            </a:r>
            <a:r>
              <a:rPr lang="en-US" sz="2800" b="1" baseline="30000" dirty="0">
                <a:solidFill>
                  <a:srgbClr val="0432FF"/>
                </a:solidFill>
                <a:latin typeface="+mn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348503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4982906" y="258216"/>
            <a:ext cx="2226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247136" y="1067027"/>
            <a:ext cx="115041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(TBR) Implement as a prototype L1B project product, and create Worldview display for Rare Event Detection (RED)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Define product files, Documentation, provide software utilities, facilitate test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Continue to assess the PC product quality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 more comprehensive assessment using more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Including reconstructed radiances, quality variables, and compression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Inputs from other groups (retrievals, NWP)</a:t>
            </a:r>
            <a:endParaRPr lang="en-US" sz="2400" b="1" dirty="0"/>
          </a:p>
          <a:p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(TBR) Implement </a:t>
            </a:r>
            <a:r>
              <a:rPr lang="en-US" sz="2400" b="1" dirty="0" err="1"/>
              <a:t>CrIS</a:t>
            </a:r>
            <a:r>
              <a:rPr lang="en-US" sz="2400" b="1" dirty="0"/>
              <a:t> HPC software within the Community Community Satellite Processing Package (CSPP)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Define product files, Documentation, provide software utilities, facilitate test users</a:t>
            </a:r>
          </a:p>
          <a:p>
            <a:endParaRPr lang="en-US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D77AF-DEF6-6755-49C8-514FDFFD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3A7975-377F-DD6F-3C61-AA5EED13B975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1232DB-68D9-92B4-49BC-9AE6FC7CFE0C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126457-4EA8-14F0-D782-ADC44F79D496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7C553B-F4AD-6654-60F6-06DF467232AE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311149-30C7-6354-D2F0-05CA76F4A524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B5A0A9-4B4F-C185-E9ED-B14401E9D73E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6721F1-3FFD-9427-ED1B-C9D52C3AB054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1E88D5-83E4-B482-A234-8BC28FBF8ACC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9F2B2D-3BE5-8E26-B6E2-DD1DCCCA8C36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381A77-BF61-5780-911D-678A3B117ACF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2C802D-687C-C0BB-A8BB-62724C9C8A9A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A6D990-7845-1990-80CF-AB0E23000367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356A62-9D08-4B49-00F4-109D20798B3F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40159B-9155-6265-AE36-7612D140FEF2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786DD9-476D-EC95-342C-8E654348DA48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DA7334-326A-D637-A5C0-5BCDF0C4F968}"/>
              </a:ext>
            </a:extLst>
          </p:cNvPr>
          <p:cNvCxnSpPr>
            <a:cxnSpLocks/>
          </p:cNvCxnSpPr>
          <p:nvPr/>
        </p:nvCxnSpPr>
        <p:spPr>
          <a:xfrm>
            <a:off x="12176760" y="513305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8620DE-56F1-1BF5-BC4B-99BFC45036B8}"/>
              </a:ext>
            </a:extLst>
          </p:cNvPr>
          <p:cNvCxnSpPr>
            <a:cxnSpLocks/>
          </p:cNvCxnSpPr>
          <p:nvPr/>
        </p:nvCxnSpPr>
        <p:spPr>
          <a:xfrm>
            <a:off x="12176760" y="547251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101CC4-8B0C-72BE-52E1-73BA735380E8}"/>
              </a:ext>
            </a:extLst>
          </p:cNvPr>
          <p:cNvCxnSpPr>
            <a:cxnSpLocks/>
          </p:cNvCxnSpPr>
          <p:nvPr/>
        </p:nvCxnSpPr>
        <p:spPr>
          <a:xfrm>
            <a:off x="12176760" y="581934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F70B17-482E-9941-ADB7-542A10560BC7}"/>
              </a:ext>
            </a:extLst>
          </p:cNvPr>
          <p:cNvCxnSpPr>
            <a:cxnSpLocks/>
          </p:cNvCxnSpPr>
          <p:nvPr/>
        </p:nvCxnSpPr>
        <p:spPr>
          <a:xfrm>
            <a:off x="12176760" y="616617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168DE8-E92C-C650-670C-B2597380A0F8}"/>
              </a:ext>
            </a:extLst>
          </p:cNvPr>
          <p:cNvCxnSpPr>
            <a:cxnSpLocks/>
          </p:cNvCxnSpPr>
          <p:nvPr/>
        </p:nvCxnSpPr>
        <p:spPr>
          <a:xfrm>
            <a:off x="12176760" y="6513010"/>
            <a:ext cx="0" cy="396609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9E4FA12-D71E-F35B-3257-FD2431CEB588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NASA Sounder Discipline Team telecon, D. Tobin, 25 Jan 2023</a:t>
            </a:r>
          </a:p>
        </p:txBody>
      </p:sp>
    </p:spTree>
    <p:extLst>
      <p:ext uri="{BB962C8B-B14F-4D97-AF65-F5344CB8AC3E}">
        <p14:creationId xmlns:p14="http://schemas.microsoft.com/office/powerpoint/2010/main" val="2223652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456771" y="606129"/>
            <a:ext cx="1148167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Huang et al., 2001. Application of Principal Component Analysis to High-Resolution Infrared Measurement Compression and Retrieval. Journal of Applied Meteorology. 40. 365-388. 10.1175/1520-0450(2001)040&lt;0365:AOPCAT&gt;2.0.CO;2. 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Antonelli et al., 2004, A principal component noise filter for high spectral resolution infrared measurements. Journal of Geophysical Research. 109. 10.1029/2004JD004862.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Turner et al., 2006. Noise Reduction of Atmospheric Emitted Radiance Interferometer (AERI) Observations Using Principal Component Analysis, Journal of Atmospheric and Oceanic Technology, 23(9), 1223-1238. 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Tobin et al., 2007. Hyperspectral data noise characterization using principal component analysis: application to the atmospheric infrared sounder, J. Appl. Rem. Sens. 1(1) 013515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doi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: 10.1117/1.2757707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Zavyalov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 et al., 2011. Preflight assessment of the Cross-track Infrared Sounder (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CrIS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) performance. Proc. SPIE Eur. Atmos. Remote Sens.. 8176. 10.1117/12.897674. 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Serio et al., 2015. Infrared atmospheric sounder interferometer radiometric noise assessment from spectral residuals. Appl Opt. 2015 Jul 1;54(19):5924-36.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doi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: 10.1364/AO.54.005924. PMID: 26193134.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Hultberg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 et al., 2017. Local or global? How to choose the training set for principal component compression of hyperspectral satellite measurements: a hybrid approach, Proc. SPIE 10423, Sensors, Systems, and Next-Generation Satellites XXI, 104231G (29 September 2017);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doi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: 10.1117/12.2278349.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Lee et al., 2019.  HIRAS noise performance improvement based on principal component analysis. Appl Opt. 2019 Jul 10;58(20):5506-5515.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doi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: 10.1364/AO.58.005506. PMID: 31504021.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Serio et al., 2020. Characterization of the Observational Covariance Matrix of Hyper-Spectral Infrared Satellite Sensors Directly from Measured Earth Views. Sensors (Basel). 2020 Mar 9;20(5):1492.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doi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: 10.3390/s20051492. PMID: 32182769; PMCID: PMC7085552.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Tremblay et al., 2022, "Radiometric Noise Assessment of the Cross-Track Infrared Sounder on the NOAA-20 Satellite," in IEEE Transactions on Geoscience and Remote Sensing, vol. 60, pp. 1-15, 2022, Art no. 5506615,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doi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: 10.1109/TGRS.2021.3083137.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--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EUMETSAT, 2019.  Release of simulated MTG IRS Level 1B data package.  https://www.eumetsat.int/simulated-mtg-irs-l1b-dataset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Courier New" panose="02070309020205020404" pitchFamily="49" charset="0"/>
                <a:sym typeface="Wingdings" pitchFamily="2" charset="2"/>
              </a:rPr>
              <a:t>EUMETSAT, 2021. Changes to PC compressed IASI L1C data. https://www.eumetsat.int/changes-pc-compressed-iasi-l1c-data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B00E4-A42F-0444-938E-D7E06FBC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1EC6A-B8EF-9A40-9287-FF3EA58554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5B124-3730-23E0-70F7-B3DEBDF88EBA}"/>
              </a:ext>
            </a:extLst>
          </p:cNvPr>
          <p:cNvSpPr txBox="1"/>
          <p:nvPr/>
        </p:nvSpPr>
        <p:spPr>
          <a:xfrm>
            <a:off x="253551" y="261593"/>
            <a:ext cx="135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432FF"/>
                </a:solidFill>
                <a:latin typeface="Calibri" panose="020F0502020204030204"/>
              </a:rPr>
              <a:t>References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FDBD67B-A6D4-264F-E94A-740A12627955}"/>
              </a:ext>
            </a:extLst>
          </p:cNvPr>
          <p:cNvSpPr/>
          <p:nvPr/>
        </p:nvSpPr>
        <p:spPr>
          <a:xfrm>
            <a:off x="87087" y="3701143"/>
            <a:ext cx="369684" cy="206830"/>
          </a:xfrm>
          <a:prstGeom prst="rightArrow">
            <a:avLst>
              <a:gd name="adj1" fmla="val 50000"/>
              <a:gd name="adj2" fmla="val 616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6D00F66-D233-05ED-27BA-1B8CEDFD5323}"/>
              </a:ext>
            </a:extLst>
          </p:cNvPr>
          <p:cNvSpPr/>
          <p:nvPr/>
        </p:nvSpPr>
        <p:spPr>
          <a:xfrm>
            <a:off x="87087" y="5990614"/>
            <a:ext cx="369684" cy="206830"/>
          </a:xfrm>
          <a:prstGeom prst="rightArrow">
            <a:avLst>
              <a:gd name="adj1" fmla="val 50000"/>
              <a:gd name="adj2" fmla="val 616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7062AD2-61AB-49BC-B066-4A83E78FA966}"/>
              </a:ext>
            </a:extLst>
          </p:cNvPr>
          <p:cNvSpPr/>
          <p:nvPr/>
        </p:nvSpPr>
        <p:spPr>
          <a:xfrm>
            <a:off x="87087" y="6276389"/>
            <a:ext cx="369684" cy="206830"/>
          </a:xfrm>
          <a:prstGeom prst="rightArrow">
            <a:avLst>
              <a:gd name="adj1" fmla="val 50000"/>
              <a:gd name="adj2" fmla="val 6160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04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8A6A-FFA3-4E1B-96A0-7F8FAF14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88" y="64519"/>
            <a:ext cx="11575897" cy="8281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+mn-lt"/>
              </a:rPr>
              <a:t>Principal Component Analysis (PCA)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5080A6-6473-BAE4-29C9-4C06AC5FEA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15" y="827315"/>
                <a:ext cx="11484411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35000"/>
                  </a:lnSpc>
                  <a:buNone/>
                </a:pPr>
                <a:r>
                  <a:rPr lang="en-US" sz="2000" dirty="0"/>
                  <a:t>A radiance spectrum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spectral channels can be written as a linear combination of scalar coefficients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and Principal Components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plus the ensemble mean spectrum: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35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+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𝑅𝑚𝑒𝑎𝑛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pPr marL="0" indent="0">
                  <a:lnSpc>
                    <a:spcPct val="135000"/>
                  </a:lnSpc>
                  <a:buNone/>
                </a:pPr>
                <a:r>
                  <a:rPr lang="en-US" sz="2000" dirty="0"/>
                  <a:t>where C and U can be determined from Single Value Decomposition of the radiance ensemble.</a:t>
                </a:r>
              </a:p>
              <a:p>
                <a:pPr marL="0" lvl="0" indent="0">
                  <a:lnSpc>
                    <a:spcPct val="135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i="1" baseline="-250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/>
                  <a:t>are ordered such that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explains the most variance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explains the least, and a reconstructed spectrum can be computed from a relatively small number of Principal Components,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2000" dirty="0"/>
                  <a:t>:</a:t>
                </a:r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indent="0" algn="ctr">
                  <a:lnSpc>
                    <a:spcPct val="135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baseline="30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𝑈𝑖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 + 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𝑅𝑚𝑒𝑎𝑛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indent="0" algn="ctr">
                  <a:lnSpc>
                    <a:spcPct val="135000"/>
                  </a:lnSpc>
                  <a:buNone/>
                </a:pPr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indent="0" algn="ctr">
                  <a:lnSpc>
                    <a:spcPct val="135000"/>
                  </a:lnSpc>
                  <a:buNone/>
                </a:pPr>
                <a:r>
                  <a:rPr lang="en-US" sz="2000" i="1" dirty="0">
                    <a:solidFill>
                      <a:prstClr val="black"/>
                    </a:solidFill>
                    <a:latin typeface="Cambria Math" panose="02040503050406030204" pitchFamily="18" charset="0"/>
                    <a:hlinkClick r:id="rId3"/>
                  </a:rPr>
                  <a:t>https://www.analyticsvidhya.com/blog/2020/12/an-end-to-end-comprehensive-guide-for-pca/</a:t>
                </a:r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indent="0" algn="ctr">
                  <a:lnSpc>
                    <a:spcPct val="135000"/>
                  </a:lnSpc>
                  <a:buNone/>
                </a:pPr>
                <a:endParaRPr lang="en-US" sz="2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5080A6-6473-BAE4-29C9-4C06AC5FEA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15" y="827315"/>
                <a:ext cx="11484411" cy="4351338"/>
              </a:xfrm>
              <a:blipFill>
                <a:blip r:embed="rId4"/>
                <a:stretch>
                  <a:fillRect l="-552" b="-14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93C60-A8F6-57CE-E7FE-E9F27982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06F01-49EA-0F4A-A086-4D62F2F02B2D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0B5F0-142A-8C6C-035F-985E2D79C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B02BF-5612-8005-A0D0-C9FEA8CB42DB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DB28B-48A9-27F3-40B1-1585E90EFF97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171450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61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2827932" y="146797"/>
            <a:ext cx="6880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432FF"/>
                </a:solidFill>
              </a:rPr>
              <a:t>Global Training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Example assessment of combined covariance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6CEF8-5951-C442-90F3-882A337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EE3C4C9-DF99-BC0B-503E-4F3E2B1A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2896"/>
            <a:ext cx="121920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E94FC5-48AE-9B49-2D7B-D281D636922C}"/>
              </a:ext>
            </a:extLst>
          </p:cNvPr>
          <p:cNvSpPr txBox="1"/>
          <p:nvPr/>
        </p:nvSpPr>
        <p:spPr>
          <a:xfrm>
            <a:off x="8953908" y="5311250"/>
            <a:ext cx="1607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Percentage difference scale: &lt; 1e-10</a:t>
            </a:r>
          </a:p>
        </p:txBody>
      </p:sp>
    </p:spTree>
    <p:extLst>
      <p:ext uri="{BB962C8B-B14F-4D97-AF65-F5344CB8AC3E}">
        <p14:creationId xmlns:p14="http://schemas.microsoft.com/office/powerpoint/2010/main" val="3176426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66C4C5A-8428-C32A-67BE-733DA607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952" y="1371022"/>
            <a:ext cx="4569979" cy="5305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61CD3-5B2D-8AED-2F1C-3B38B9CE4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7" y="1097150"/>
            <a:ext cx="6192307" cy="5605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1229860" y="27538"/>
            <a:ext cx="957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Example Assessment: Isoprene C</a:t>
            </a:r>
            <a:r>
              <a:rPr lang="en-US" sz="3600" b="1" baseline="-25000" dirty="0">
                <a:solidFill>
                  <a:srgbClr val="0432FF"/>
                </a:solidFill>
              </a:rPr>
              <a:t>5</a:t>
            </a:r>
            <a:r>
              <a:rPr lang="en-US" sz="3600" b="1" dirty="0">
                <a:solidFill>
                  <a:srgbClr val="0432FF"/>
                </a:solidFill>
              </a:rPr>
              <a:t>H</a:t>
            </a:r>
            <a:r>
              <a:rPr lang="en-US" sz="3600" b="1" baseline="-25000" dirty="0">
                <a:solidFill>
                  <a:srgbClr val="0432FF"/>
                </a:solidFill>
              </a:rPr>
              <a:t>8</a:t>
            </a:r>
            <a:r>
              <a:rPr lang="en-US" sz="3600" b="1" dirty="0">
                <a:solidFill>
                  <a:srgbClr val="0432FF"/>
                </a:solidFill>
              </a:rPr>
              <a:t> detection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(?)</a:t>
            </a:r>
            <a:endParaRPr lang="en-US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94830-5070-BF4E-9D4C-0E7C2225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45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474399-C7E3-0B13-5BF8-49B88AC1AE7D}"/>
              </a:ext>
            </a:extLst>
          </p:cNvPr>
          <p:cNvSpPr txBox="1"/>
          <p:nvPr/>
        </p:nvSpPr>
        <p:spPr>
          <a:xfrm>
            <a:off x="1731402" y="640305"/>
            <a:ext cx="422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BT(K), 893.75 cm</a:t>
            </a:r>
            <a:r>
              <a:rPr lang="en-US" baseline="30000" dirty="0"/>
              <a:t>-1</a:t>
            </a:r>
            <a:r>
              <a:rPr lang="en-US" dirty="0"/>
              <a:t> minus 898.125 cm</a:t>
            </a:r>
            <a:r>
              <a:rPr lang="en-US" baseline="30000" dirty="0"/>
              <a:t>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D5BF-B4E4-3694-91C2-EC839A67DC70}"/>
              </a:ext>
            </a:extLst>
          </p:cNvPr>
          <p:cNvSpPr txBox="1"/>
          <p:nvPr/>
        </p:nvSpPr>
        <p:spPr>
          <a:xfrm>
            <a:off x="2789322" y="936496"/>
            <a:ext cx="197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Original Radiances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15EFE-0B2F-6DEF-A118-C373DFCF254C}"/>
              </a:ext>
            </a:extLst>
          </p:cNvPr>
          <p:cNvSpPr txBox="1"/>
          <p:nvPr/>
        </p:nvSpPr>
        <p:spPr>
          <a:xfrm>
            <a:off x="2565647" y="3746517"/>
            <a:ext cx="2526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Reconstructed Radiances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AD0F7-73CC-923E-2CB5-15C842527F75}"/>
              </a:ext>
            </a:extLst>
          </p:cNvPr>
          <p:cNvSpPr/>
          <p:nvPr/>
        </p:nvSpPr>
        <p:spPr>
          <a:xfrm flipH="1" flipV="1">
            <a:off x="893133" y="1244103"/>
            <a:ext cx="5326911" cy="24598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310E9B-82A2-4D60-7615-03BAAC6A46D1}"/>
              </a:ext>
            </a:extLst>
          </p:cNvPr>
          <p:cNvSpPr/>
          <p:nvPr/>
        </p:nvSpPr>
        <p:spPr>
          <a:xfrm flipH="1" flipV="1">
            <a:off x="893133" y="4030412"/>
            <a:ext cx="5326911" cy="245988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DCD8EF-AC67-5372-9EE2-9DEDE2271079}"/>
              </a:ext>
            </a:extLst>
          </p:cNvPr>
          <p:cNvSpPr txBox="1"/>
          <p:nvPr/>
        </p:nvSpPr>
        <p:spPr>
          <a:xfrm>
            <a:off x="6714587" y="1041595"/>
            <a:ext cx="5326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Sample spectra with Low, </a:t>
            </a:r>
            <a:r>
              <a:rPr lang="en-US" sz="1800" dirty="0" err="1">
                <a:solidFill>
                  <a:srgbClr val="C00000"/>
                </a:solidFill>
              </a:rPr>
              <a:t>Medium</a:t>
            </a:r>
            <a:r>
              <a:rPr lang="en-US" sz="1800" dirty="0" err="1"/>
              <a:t>,and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High</a:t>
            </a:r>
            <a:r>
              <a:rPr lang="en-US" sz="1800" dirty="0"/>
              <a:t> amounts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155B7-4FCE-B25F-6079-3D6591CB3150}"/>
              </a:ext>
            </a:extLst>
          </p:cNvPr>
          <p:cNvSpPr txBox="1"/>
          <p:nvPr/>
        </p:nvSpPr>
        <p:spPr>
          <a:xfrm>
            <a:off x="8455163" y="2612201"/>
            <a:ext cx="197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Original Radiances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3A103A-EF2B-18E0-5442-1B2AE2B0E90D}"/>
              </a:ext>
            </a:extLst>
          </p:cNvPr>
          <p:cNvSpPr txBox="1"/>
          <p:nvPr/>
        </p:nvSpPr>
        <p:spPr>
          <a:xfrm>
            <a:off x="8202827" y="4326903"/>
            <a:ext cx="288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Reconstructed Radiances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7C1AE2-C671-B7B5-B7FB-CB2E26D0C096}"/>
              </a:ext>
            </a:extLst>
          </p:cNvPr>
          <p:cNvSpPr txBox="1"/>
          <p:nvPr/>
        </p:nvSpPr>
        <p:spPr>
          <a:xfrm>
            <a:off x="7777474" y="6082175"/>
            <a:ext cx="288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Difference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79FA5-9F24-4246-FFED-FDF29B117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B3682-1CB1-4D7C-BB2F-B495FED25404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FBD11-5864-4CEB-8D67-FCB392DFABE8}"/>
              </a:ext>
            </a:extLst>
          </p:cNvPr>
          <p:cNvSpPr txBox="1"/>
          <p:nvPr/>
        </p:nvSpPr>
        <p:spPr>
          <a:xfrm rot="16200000">
            <a:off x="6129851" y="2147110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ADFD0-C712-0C4E-1354-3054497CB81C}"/>
              </a:ext>
            </a:extLst>
          </p:cNvPr>
          <p:cNvSpPr txBox="1"/>
          <p:nvPr/>
        </p:nvSpPr>
        <p:spPr>
          <a:xfrm rot="16200000">
            <a:off x="6136688" y="3846250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D74039-4D10-CD25-66EF-52F5B3F65282}"/>
              </a:ext>
            </a:extLst>
          </p:cNvPr>
          <p:cNvSpPr txBox="1"/>
          <p:nvPr/>
        </p:nvSpPr>
        <p:spPr>
          <a:xfrm rot="16200000">
            <a:off x="6158592" y="5485589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mW</a:t>
            </a:r>
            <a:r>
              <a:rPr lang="en-US" sz="1000" dirty="0"/>
              <a:t>/(m</a:t>
            </a:r>
            <a:r>
              <a:rPr lang="en-US" sz="1000" baseline="30000" dirty="0"/>
              <a:t>2</a:t>
            </a:r>
            <a:r>
              <a:rPr lang="en-US" sz="1000" dirty="0"/>
              <a:t> sr. cm</a:t>
            </a:r>
            <a:r>
              <a:rPr lang="en-US" sz="1000" baseline="30000" dirty="0"/>
              <a:t>-1</a:t>
            </a:r>
            <a:r>
              <a:rPr lang="en-US" sz="1000" dirty="0"/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F90BBF-D79A-E9C6-2408-F4E6A45CE390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9030BB-91EA-07C0-9D62-C73344265FEA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1E383C-FDA0-8A4D-C391-B484F1455D63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F9C535-83A6-B310-3E17-EE3472445FF4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16A70C-154F-D97F-7A19-FC7754F700C3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8D9935-5B95-23F3-1CAF-DDECF7D51986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CBA1AB-9ED4-441A-2EB9-11F009F8C1BD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2A0B26-D985-5739-7ECA-0E0948DF08AE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E13351-43F8-31F4-EB5B-4F63AAC0D68E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DBB897-CB01-5A6A-33D4-4B9C5111294E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33ABC8-C0BA-DF85-64DF-05069D9CC32B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72446C-7ADF-29B5-357D-51292C4B026A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BE6451-0644-1A0B-FC4E-A22CE0DE9D8A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F1CACE-DB16-1864-5DE7-7AE6D58F30D5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ABCE91-1D9B-C54E-BC8D-05BFD26D70EE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2A9676-E7E0-A655-297B-64847C89127B}"/>
              </a:ext>
            </a:extLst>
          </p:cNvPr>
          <p:cNvCxnSpPr>
            <a:cxnSpLocks/>
          </p:cNvCxnSpPr>
          <p:nvPr/>
        </p:nvCxnSpPr>
        <p:spPr>
          <a:xfrm>
            <a:off x="12176760" y="513305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78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6DF30167-96DA-264D-A962-05A19AC1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69" y="176566"/>
            <a:ext cx="4749523" cy="288003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417EBF2-29FF-7746-8F28-1F7BB7273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70" y="3056596"/>
            <a:ext cx="4749523" cy="3626746"/>
          </a:xfrm>
          <a:prstGeom prst="rect">
            <a:avLst/>
          </a:prstGeom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5E9AE0CE-82D1-4B46-9A8D-CAB925EF1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40" y="1596603"/>
            <a:ext cx="5263230" cy="4840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3181D-848F-2A40-A597-1339234B85F7}"/>
              </a:ext>
            </a:extLst>
          </p:cNvPr>
          <p:cNvSpPr txBox="1"/>
          <p:nvPr/>
        </p:nvSpPr>
        <p:spPr>
          <a:xfrm>
            <a:off x="655375" y="462904"/>
            <a:ext cx="5491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432FF"/>
                </a:solidFill>
                <a:effectLst/>
                <a:latin typeface="Helvetica" pitchFamily="2" charset="0"/>
              </a:rPr>
              <a:t>The </a:t>
            </a:r>
            <a:r>
              <a:rPr lang="en-US" sz="2400" b="1" i="0" u="none" strike="noStrike" dirty="0" err="1">
                <a:solidFill>
                  <a:srgbClr val="0432FF"/>
                </a:solidFill>
                <a:effectLst/>
                <a:latin typeface="Helvetica" pitchFamily="2" charset="0"/>
              </a:rPr>
              <a:t>Tarfaya</a:t>
            </a:r>
            <a:r>
              <a:rPr lang="en-US" sz="2400" b="1" i="0" u="none" strike="noStrike" dirty="0">
                <a:solidFill>
                  <a:srgbClr val="0432FF"/>
                </a:solidFill>
                <a:effectLst/>
                <a:latin typeface="Helvetica" pitchFamily="2" charset="0"/>
              </a:rPr>
              <a:t> Oil Shale deposit</a:t>
            </a:r>
          </a:p>
          <a:p>
            <a:pPr algn="ctr"/>
            <a:r>
              <a:rPr lang="en-US" sz="2400" b="1" dirty="0">
                <a:solidFill>
                  <a:srgbClr val="0432FF"/>
                </a:solidFill>
                <a:latin typeface="Helvetica" pitchFamily="2" charset="0"/>
              </a:rPr>
              <a:t>HNO</a:t>
            </a:r>
            <a:r>
              <a:rPr lang="en-US" sz="2400" b="1" baseline="-25000" dirty="0">
                <a:solidFill>
                  <a:srgbClr val="0432FF"/>
                </a:solidFill>
                <a:latin typeface="Helvetica" pitchFamily="2" charset="0"/>
              </a:rPr>
              <a:t>2</a:t>
            </a:r>
            <a:r>
              <a:rPr lang="en-US" sz="2400" b="1" dirty="0">
                <a:solidFill>
                  <a:srgbClr val="0432FF"/>
                </a:solidFill>
                <a:latin typeface="Helvetica" pitchFamily="2" charset="0"/>
              </a:rPr>
              <a:t> Nitric Acid</a:t>
            </a:r>
            <a:endParaRPr lang="en-US" sz="2400" b="1" i="0" u="none" strike="noStrike" dirty="0">
              <a:solidFill>
                <a:srgbClr val="0432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22FBB-E8F1-EF1A-57CD-DC77B70CED02}"/>
              </a:ext>
            </a:extLst>
          </p:cNvPr>
          <p:cNvSpPr txBox="1"/>
          <p:nvPr/>
        </p:nvSpPr>
        <p:spPr>
          <a:xfrm>
            <a:off x="7579757" y="462904"/>
            <a:ext cx="255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effectLst/>
                <a:latin typeface="Helvetica" pitchFamily="2" charset="0"/>
              </a:rPr>
              <a:t>Example BT spectra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C0634-6A98-6210-A2FC-DE6892453F59}"/>
              </a:ext>
            </a:extLst>
          </p:cNvPr>
          <p:cNvSpPr txBox="1"/>
          <p:nvPr/>
        </p:nvSpPr>
        <p:spPr>
          <a:xfrm>
            <a:off x="7246850" y="3277869"/>
            <a:ext cx="2965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effectLst/>
                <a:latin typeface="Helvetica" pitchFamily="2" charset="0"/>
              </a:rPr>
              <a:t>Local PC capturing </a:t>
            </a:r>
          </a:p>
          <a:p>
            <a:pPr algn="ctr"/>
            <a:r>
              <a:rPr lang="en-US" sz="1800" b="1" i="0" u="none" strike="noStrike" dirty="0">
                <a:effectLst/>
                <a:latin typeface="Helvetica" pitchFamily="2" charset="0"/>
              </a:rPr>
              <a:t>HNO</a:t>
            </a:r>
            <a:r>
              <a:rPr lang="en-US" sz="1800" b="1" i="0" u="none" strike="noStrike" baseline="-25000" dirty="0">
                <a:effectLst/>
                <a:latin typeface="Helvetica" pitchFamily="2" charset="0"/>
              </a:rPr>
              <a:t>2</a:t>
            </a:r>
            <a:r>
              <a:rPr lang="en-US" sz="1800" b="1" i="0" u="none" strike="noStrike" dirty="0">
                <a:effectLst/>
                <a:latin typeface="Helvetica" pitchFamily="2" charset="0"/>
              </a:rPr>
              <a:t> signature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CD2DE-5B80-BF13-026C-6665804F61F4}"/>
              </a:ext>
            </a:extLst>
          </p:cNvPr>
          <p:cNvSpPr txBox="1"/>
          <p:nvPr/>
        </p:nvSpPr>
        <p:spPr>
          <a:xfrm>
            <a:off x="3234319" y="5029450"/>
            <a:ext cx="1942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effectLst/>
                <a:latin typeface="Helvetica" pitchFamily="2" charset="0"/>
              </a:rPr>
              <a:t>Corresponding local PC scores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3FD019-AABC-D361-B169-36FD3157AC9F}"/>
              </a:ext>
            </a:extLst>
          </p:cNvPr>
          <p:cNvCxnSpPr>
            <a:cxnSpLocks/>
          </p:cNvCxnSpPr>
          <p:nvPr/>
        </p:nvCxnSpPr>
        <p:spPr>
          <a:xfrm flipH="1">
            <a:off x="5235007" y="5352616"/>
            <a:ext cx="160194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1F13D9-1A22-E975-6988-E6A42C16DF25}"/>
              </a:ext>
            </a:extLst>
          </p:cNvPr>
          <p:cNvSpPr txBox="1"/>
          <p:nvPr/>
        </p:nvSpPr>
        <p:spPr>
          <a:xfrm>
            <a:off x="7718392" y="6478217"/>
            <a:ext cx="1607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wavenumber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CF3EB7-BB37-E59B-BD62-52893838022F}"/>
              </a:ext>
            </a:extLst>
          </p:cNvPr>
          <p:cNvSpPr txBox="1"/>
          <p:nvPr/>
        </p:nvSpPr>
        <p:spPr>
          <a:xfrm>
            <a:off x="7718392" y="2902663"/>
            <a:ext cx="1607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wavenumber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3C240-283D-E06E-D2EB-456E05B8FBA3}"/>
              </a:ext>
            </a:extLst>
          </p:cNvPr>
          <p:cNvSpPr txBox="1"/>
          <p:nvPr/>
        </p:nvSpPr>
        <p:spPr>
          <a:xfrm rot="16200000">
            <a:off x="5410415" y="1604989"/>
            <a:ext cx="1607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" pitchFamily="2" charset="0"/>
              </a:rPr>
              <a:t>BT (K)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0939ED1-2B6D-993E-CB2C-DBADACCAD882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40295B-E69B-5CF6-1728-3649080A5705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A496EF-4A72-FE2B-8D5F-10A2FCCCBAE6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2001D6-92BA-A496-6ADD-CD1E781D453B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FC4D8A-1802-9E74-4CD4-D7A36696606E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BB2896-FD56-EFAF-D3BC-C8538650CEFF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C679CE-291F-8EE7-A81B-69A9D339628B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71368C-8622-5C71-0992-34D339AE05CC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95D3BA-4230-2A4F-0B72-77062AD046A7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ED27D8-565D-5E65-D7C4-BB43C8CA000B}"/>
              </a:ext>
            </a:extLst>
          </p:cNvPr>
          <p:cNvCxnSpPr>
            <a:cxnSpLocks/>
          </p:cNvCxnSpPr>
          <p:nvPr/>
        </p:nvCxnSpPr>
        <p:spPr>
          <a:xfrm>
            <a:off x="12176760" y="3070735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EABB0F-D175-D1A1-FE3A-EAB4098B038E}"/>
              </a:ext>
            </a:extLst>
          </p:cNvPr>
          <p:cNvCxnSpPr>
            <a:cxnSpLocks/>
          </p:cNvCxnSpPr>
          <p:nvPr/>
        </p:nvCxnSpPr>
        <p:spPr>
          <a:xfrm>
            <a:off x="12176760" y="341019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D487D8-5890-49BB-3303-74AE559857E4}"/>
              </a:ext>
            </a:extLst>
          </p:cNvPr>
          <p:cNvCxnSpPr>
            <a:cxnSpLocks/>
          </p:cNvCxnSpPr>
          <p:nvPr/>
        </p:nvCxnSpPr>
        <p:spPr>
          <a:xfrm>
            <a:off x="12176760" y="375702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5C96F1-A30E-38D6-9690-4204C51855AA}"/>
              </a:ext>
            </a:extLst>
          </p:cNvPr>
          <p:cNvCxnSpPr>
            <a:cxnSpLocks/>
          </p:cNvCxnSpPr>
          <p:nvPr/>
        </p:nvCxnSpPr>
        <p:spPr>
          <a:xfrm>
            <a:off x="12176760" y="409489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E08E29-8D2B-7999-6260-D0E634A1C33A}"/>
              </a:ext>
            </a:extLst>
          </p:cNvPr>
          <p:cNvCxnSpPr>
            <a:cxnSpLocks/>
          </p:cNvCxnSpPr>
          <p:nvPr/>
        </p:nvCxnSpPr>
        <p:spPr>
          <a:xfrm>
            <a:off x="12176760" y="444172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687033-4FD5-F619-0A72-278BBBC62D72}"/>
              </a:ext>
            </a:extLst>
          </p:cNvPr>
          <p:cNvCxnSpPr>
            <a:cxnSpLocks/>
          </p:cNvCxnSpPr>
          <p:nvPr/>
        </p:nvCxnSpPr>
        <p:spPr>
          <a:xfrm>
            <a:off x="12176760" y="478855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406B77-4F93-F8A2-19B2-048604125DD0}"/>
              </a:ext>
            </a:extLst>
          </p:cNvPr>
          <p:cNvCxnSpPr>
            <a:cxnSpLocks/>
          </p:cNvCxnSpPr>
          <p:nvPr/>
        </p:nvCxnSpPr>
        <p:spPr>
          <a:xfrm>
            <a:off x="12176760" y="513305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CD2BFC-85FD-5A22-9565-9364A6179626}"/>
              </a:ext>
            </a:extLst>
          </p:cNvPr>
          <p:cNvCxnSpPr>
            <a:cxnSpLocks/>
          </p:cNvCxnSpPr>
          <p:nvPr/>
        </p:nvCxnSpPr>
        <p:spPr>
          <a:xfrm>
            <a:off x="12176760" y="547251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BB11FC-4941-5BFA-F41F-4AF617FC23E2}"/>
              </a:ext>
            </a:extLst>
          </p:cNvPr>
          <p:cNvCxnSpPr>
            <a:cxnSpLocks/>
          </p:cNvCxnSpPr>
          <p:nvPr/>
        </p:nvCxnSpPr>
        <p:spPr>
          <a:xfrm>
            <a:off x="12176760" y="581934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5EA7E0-30B2-22E1-FFE1-D9D251329BAA}"/>
              </a:ext>
            </a:extLst>
          </p:cNvPr>
          <p:cNvCxnSpPr>
            <a:cxnSpLocks/>
          </p:cNvCxnSpPr>
          <p:nvPr/>
        </p:nvCxnSpPr>
        <p:spPr>
          <a:xfrm>
            <a:off x="12176760" y="6166177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7812D431-873A-F167-B118-137EE953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9144" y="6432355"/>
            <a:ext cx="2743200" cy="365125"/>
          </a:xfrm>
        </p:spPr>
        <p:txBody>
          <a:bodyPr/>
          <a:lstStyle/>
          <a:p>
            <a:fld id="{2B01EC6A-B8EF-9A40-9287-FF3EA585544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96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2446314" y="123825"/>
            <a:ext cx="729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432FF"/>
                </a:solidFill>
              </a:rPr>
              <a:t>CrIS</a:t>
            </a:r>
            <a:r>
              <a:rPr lang="en-US" sz="3600" b="1" dirty="0">
                <a:solidFill>
                  <a:srgbClr val="0432FF"/>
                </a:solidFill>
              </a:rPr>
              <a:t> Hybrid PCA Methodology (Cont.)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571412" y="806341"/>
            <a:ext cx="11049173" cy="54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Other considerations:</a:t>
            </a:r>
            <a:endParaRPr lang="en-US" sz="2800" dirty="0"/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 three spectral bands combined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 nine FOVs combined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150 global PCs and 10 local PCs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Sensor independent or </a:t>
            </a:r>
            <a:r>
              <a:rPr lang="en-US" sz="2400" u="sng" dirty="0"/>
              <a:t>sensor dependent</a:t>
            </a:r>
            <a:r>
              <a:rPr lang="en-US" sz="2400" dirty="0"/>
              <a:t> global PCs (TBR)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Noise Normalization (FOV independent)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Scaled integer representation of PC scores combined with </a:t>
            </a:r>
            <a:r>
              <a:rPr lang="en-US" sz="2400" dirty="0" err="1"/>
              <a:t>NetCDF</a:t>
            </a:r>
            <a:r>
              <a:rPr lang="en-US" sz="2400" dirty="0"/>
              <a:t> integer compression 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PC representation Quality indicators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Individual Outliers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Local granule size</a:t>
            </a:r>
          </a:p>
          <a:p>
            <a:pPr marL="914400" lvl="1" indent="-457200">
              <a:lnSpc>
                <a:spcPts val="348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Missing spectral bands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6CEF8-5951-C442-90F3-882A337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7C3C9-D95A-3476-FD8C-94E3C0C9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3CE99-3168-994C-BB68-31F166449472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01EE08-AD14-9C99-632D-5A8011654078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6C7DCD-0F1A-4976-A617-7E4F68567F7C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065961-F16E-6FC5-29B4-66D1555E596E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283FE-F016-B465-9997-EC9703557704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715AFC-D088-17B3-8865-5FCCE9896F44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49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4024276" y="210065"/>
            <a:ext cx="306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Global 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0193E-4D69-5045-A953-F471554007C3}"/>
              </a:ext>
            </a:extLst>
          </p:cNvPr>
          <p:cNvSpPr txBox="1"/>
          <p:nvPr/>
        </p:nvSpPr>
        <p:spPr>
          <a:xfrm>
            <a:off x="420675" y="796190"/>
            <a:ext cx="1106311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global PCs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Based on a large representative set of spectra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each sensor (SNPP and NOAA20) currently using spectra from 1 year of data (March 2018 to March 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with latitude weighting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~671M spectra per sensor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PCs computed from the SVD of covariance of the radiance ensemble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Covariance matrices of subsets (single days) of the ensemble combined into a covariance matrix for the entire ensemble following: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Pebay</a:t>
            </a:r>
            <a:r>
              <a:rPr lang="en-US" sz="2400" dirty="0"/>
              <a:t>, P., 2008, Formulas for Robust, One-Pass Parallel Computation of Covariances and Arbitrary-Order Statistical Moments: Sandia Report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6CEF8-5951-C442-90F3-882A337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5793E-84EA-FF40-2A4B-15A673D9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B0373-07DC-0A4C-55AA-4E866DBE2FE2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0043DB-39EB-6141-5ED0-5CBE3E60392D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37F1C1-4415-CB29-5C68-8AAEC9AFA6EF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8D8AD1-BCBA-AF7A-C16C-7129BCF2FBD8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57B05-EFE3-B192-462B-AFE9BEBCD413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87FBB5-0EDA-8C52-61AE-04F189FC0599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0BD63F-88A3-5143-80C7-CC2A49B9E37A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68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D9A59-A231-F448-A101-5642346B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1704C-5DE4-53B7-E47C-010372187EDE}"/>
              </a:ext>
            </a:extLst>
          </p:cNvPr>
          <p:cNvGrpSpPr/>
          <p:nvPr/>
        </p:nvGrpSpPr>
        <p:grpSpPr>
          <a:xfrm>
            <a:off x="448255" y="958608"/>
            <a:ext cx="11152231" cy="5400358"/>
            <a:chOff x="324967" y="568191"/>
            <a:chExt cx="11152231" cy="54003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81E75B5-1A95-214E-9691-09EADD671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225" y="1147778"/>
              <a:ext cx="7735229" cy="48207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8E3D79-6F66-C647-BCB2-476655F1403F}"/>
                </a:ext>
              </a:extLst>
            </p:cNvPr>
            <p:cNvSpPr txBox="1"/>
            <p:nvPr/>
          </p:nvSpPr>
          <p:spPr>
            <a:xfrm>
              <a:off x="373565" y="5010094"/>
              <a:ext cx="28651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1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4F226A-3531-6C4E-8C9D-C169758A5571}"/>
                </a:ext>
              </a:extLst>
            </p:cNvPr>
            <p:cNvSpPr txBox="1"/>
            <p:nvPr/>
          </p:nvSpPr>
          <p:spPr>
            <a:xfrm>
              <a:off x="324967" y="1646207"/>
              <a:ext cx="3837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10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CAF1A5-A38E-584E-B523-902E2F0C32CC}"/>
                </a:ext>
              </a:extLst>
            </p:cNvPr>
            <p:cNvSpPr txBox="1"/>
            <p:nvPr/>
          </p:nvSpPr>
          <p:spPr>
            <a:xfrm>
              <a:off x="2953076" y="5070604"/>
              <a:ext cx="3837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71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46105D-DE6C-504E-9C78-BD9DFA685A69}"/>
                </a:ext>
              </a:extLst>
            </p:cNvPr>
            <p:cNvSpPr txBox="1"/>
            <p:nvPr/>
          </p:nvSpPr>
          <p:spPr>
            <a:xfrm>
              <a:off x="2953075" y="1547989"/>
              <a:ext cx="3837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80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A99B6E-2A04-B441-935B-69C77B47D5C3}"/>
                </a:ext>
              </a:extLst>
            </p:cNvPr>
            <p:cNvSpPr txBox="1"/>
            <p:nvPr/>
          </p:nvSpPr>
          <p:spPr>
            <a:xfrm>
              <a:off x="5461500" y="5070604"/>
              <a:ext cx="51009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141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2024A-EB86-F740-A6F9-15AE029C2395}"/>
                </a:ext>
              </a:extLst>
            </p:cNvPr>
            <p:cNvSpPr txBox="1"/>
            <p:nvPr/>
          </p:nvSpPr>
          <p:spPr>
            <a:xfrm>
              <a:off x="5461500" y="1547989"/>
              <a:ext cx="51009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150</a:t>
              </a:r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8151C4-2A82-8D4A-98DE-794C3A7B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8931" y="1689068"/>
              <a:ext cx="2868267" cy="37972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E30333-248A-9149-8466-7ABB99C6B2DE}"/>
                </a:ext>
              </a:extLst>
            </p:cNvPr>
            <p:cNvSpPr txBox="1"/>
            <p:nvPr/>
          </p:nvSpPr>
          <p:spPr>
            <a:xfrm>
              <a:off x="3495675" y="568191"/>
              <a:ext cx="26003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</a:rPr>
                <a:t>Global PCs</a:t>
              </a:r>
              <a:endParaRPr lang="en-US" sz="2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5D9D12-55EA-AB94-C567-E5D7C8F81F08}"/>
                </a:ext>
              </a:extLst>
            </p:cNvPr>
            <p:cNvSpPr txBox="1"/>
            <p:nvPr/>
          </p:nvSpPr>
          <p:spPr>
            <a:xfrm>
              <a:off x="8608932" y="670771"/>
              <a:ext cx="260032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</a:rPr>
                <a:t>Local PCs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a randomly selected SCRIF granule</a:t>
              </a:r>
            </a:p>
            <a:p>
              <a:endParaRPr lang="en-US" sz="2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DDCB828-802A-A986-CEFB-6A799746A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EA3F2A-667A-D396-0855-A2947E024857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5814C7-D0CD-5BA6-6D35-5B62B28FFB91}"/>
              </a:ext>
            </a:extLst>
          </p:cNvPr>
          <p:cNvSpPr txBox="1"/>
          <p:nvPr/>
        </p:nvSpPr>
        <p:spPr>
          <a:xfrm>
            <a:off x="5000321" y="189717"/>
            <a:ext cx="2588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432FF"/>
                </a:solidFill>
              </a:rPr>
              <a:t>Example PCs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CBA54E-A2C1-C0B8-56A9-9B45D94CE151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E2DC3E-A21C-7561-A3E8-2E6AD5D3F65A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1F1969-20DA-7A9D-8504-A82FF4B9034A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0CF720-0DE1-8F6D-2886-447185F3A08A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D460C5-C5D4-DF32-3771-2BDF5E618200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663068-DFEA-3503-6411-2064A4136268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1A2F16-5E75-29F4-E9C9-6C45D68037BA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3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67108-3009-825E-AA80-E0829AF7EC38}"/>
              </a:ext>
            </a:extLst>
          </p:cNvPr>
          <p:cNvGrpSpPr/>
          <p:nvPr/>
        </p:nvGrpSpPr>
        <p:grpSpPr>
          <a:xfrm>
            <a:off x="1974963" y="1386461"/>
            <a:ext cx="7403080" cy="5294309"/>
            <a:chOff x="1974963" y="1569888"/>
            <a:chExt cx="7403080" cy="52943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CB3DC5-FA9D-5369-81BB-E9E64029D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333"/>
            <a:stretch/>
          </p:blipFill>
          <p:spPr>
            <a:xfrm>
              <a:off x="2236573" y="1569888"/>
              <a:ext cx="7141470" cy="254292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03A2D6-8F42-2AF9-8EEC-AEB413C78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549"/>
            <a:stretch/>
          </p:blipFill>
          <p:spPr>
            <a:xfrm>
              <a:off x="2236573" y="3935002"/>
              <a:ext cx="7141470" cy="29291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E94FC5-48AE-9B49-2D7B-D281D636922C}"/>
                </a:ext>
              </a:extLst>
            </p:cNvPr>
            <p:cNvSpPr txBox="1"/>
            <p:nvPr/>
          </p:nvSpPr>
          <p:spPr>
            <a:xfrm rot="16200000">
              <a:off x="1302030" y="5077781"/>
              <a:ext cx="160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/>
                <a:t>mW</a:t>
              </a:r>
              <a:r>
                <a:rPr lang="en-US" sz="1100" dirty="0"/>
                <a:t>/(m</a:t>
              </a:r>
              <a:r>
                <a:rPr lang="en-US" sz="1100" baseline="30000" dirty="0"/>
                <a:t>2</a:t>
              </a:r>
              <a:r>
                <a:rPr lang="en-US" sz="1100" dirty="0"/>
                <a:t> sr. cm</a:t>
              </a:r>
              <a:r>
                <a:rPr lang="en-US" sz="1100" baseline="30000" dirty="0"/>
                <a:t>-1</a:t>
              </a:r>
              <a:r>
                <a:rPr lang="en-US" sz="1100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41DB0E-C7A9-E0FA-8ED1-842FF5747EEB}"/>
                </a:ext>
              </a:extLst>
            </p:cNvPr>
            <p:cNvSpPr txBox="1"/>
            <p:nvPr/>
          </p:nvSpPr>
          <p:spPr>
            <a:xfrm rot="16200000">
              <a:off x="1432835" y="2708427"/>
              <a:ext cx="16074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/>
                <a:t>mW</a:t>
              </a:r>
              <a:r>
                <a:rPr lang="en-US" sz="1100" dirty="0"/>
                <a:t>/(m</a:t>
              </a:r>
              <a:r>
                <a:rPr lang="en-US" sz="1100" baseline="30000" dirty="0"/>
                <a:t>2</a:t>
              </a:r>
              <a:r>
                <a:rPr lang="en-US" sz="1100" dirty="0"/>
                <a:t> sr. cm</a:t>
              </a:r>
              <a:r>
                <a:rPr lang="en-US" sz="1100" baseline="30000" dirty="0"/>
                <a:t>-1</a:t>
              </a:r>
              <a:r>
                <a:rPr lang="en-US" sz="1100" dirty="0"/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60216C-A013-C106-7ACF-4042916C1B1D}"/>
                </a:ext>
              </a:extLst>
            </p:cNvPr>
            <p:cNvSpPr/>
            <p:nvPr/>
          </p:nvSpPr>
          <p:spPr>
            <a:xfrm>
              <a:off x="4643919" y="3935002"/>
              <a:ext cx="2681555" cy="287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2340066" y="51727"/>
            <a:ext cx="73294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Scaled Integer representation of PC scores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Example reconstructed radiance differences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32 Bit Float vs 16 Bit Unsigned Integers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6CEF8-5951-C442-90F3-882A337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6D84F-876B-9476-6C47-CAB59E2B5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89" y="6551392"/>
            <a:ext cx="366712" cy="258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56AC5-2E93-87E1-9768-179F6E08AF3F}"/>
              </a:ext>
            </a:extLst>
          </p:cNvPr>
          <p:cNvSpPr txBox="1"/>
          <p:nvPr/>
        </p:nvSpPr>
        <p:spPr>
          <a:xfrm>
            <a:off x="525601" y="6604085"/>
            <a:ext cx="6098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Hybrid PCA representation of </a:t>
            </a:r>
            <a:r>
              <a:rPr lang="en-US" altLang="en-US" sz="1000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CrIS</a:t>
            </a:r>
            <a:r>
              <a:rPr lang="en-US" altLang="en-US" sz="1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spectra, D. Tobin, EUMETSAT 2022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0CE5C-4A37-A604-228A-660B1D098D0E}"/>
              </a:ext>
            </a:extLst>
          </p:cNvPr>
          <p:cNvSpPr txBox="1"/>
          <p:nvPr/>
        </p:nvSpPr>
        <p:spPr>
          <a:xfrm>
            <a:off x="5595562" y="4527131"/>
            <a:ext cx="1148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432FF"/>
                </a:solidFill>
              </a:rPr>
              <a:t>Mean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STDEV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1FB998-1A03-900D-7746-05C49DCEDCEA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A1C20C-E6E2-07B6-EF1A-28F153AEFDB7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13FB70-33C0-DF3A-B85F-47D08DC5589A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BF475E-123A-124D-6EC2-218A8DC6E86B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B92821-3315-D243-F5CE-027728F6E215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E917F3-E7B0-90BD-F31F-B50B94C1F802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F527B4-D2CB-C33A-A927-6C6B27EBF3D4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845351-1121-25A3-1E4B-550C765AFF24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78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7899C-0FCC-5640-8C64-BC832E2E7F3C}"/>
              </a:ext>
            </a:extLst>
          </p:cNvPr>
          <p:cNvSpPr txBox="1"/>
          <p:nvPr/>
        </p:nvSpPr>
        <p:spPr>
          <a:xfrm>
            <a:off x="70338" y="1996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432FF"/>
                </a:solidFill>
              </a:rPr>
              <a:t>PC reconstruction Quality indicators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6CEF8-5951-C442-90F3-882A337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EC6A-B8EF-9A40-9287-FF3EA585544B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66AD4-8FB6-AC86-6639-112774FA698F}"/>
              </a:ext>
            </a:extLst>
          </p:cNvPr>
          <p:cNvSpPr txBox="1"/>
          <p:nvPr/>
        </p:nvSpPr>
        <p:spPr>
          <a:xfrm>
            <a:off x="743969" y="6210955"/>
            <a:ext cx="11213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*Following </a:t>
            </a:r>
            <a:r>
              <a:rPr lang="en-US" sz="1400" dirty="0" err="1"/>
              <a:t>Hultberg</a:t>
            </a:r>
            <a:r>
              <a:rPr lang="en-US" sz="1400" dirty="0"/>
              <a:t> et al: ‘IASI PC compression – Searching for signal in the residuals’ 13886-iasi-pc-compression-searching-sinal-residuals.pdf </a:t>
            </a:r>
          </a:p>
          <a:p>
            <a:r>
              <a:rPr lang="en-US" sz="1400" dirty="0"/>
              <a:t>and </a:t>
            </a:r>
            <a:r>
              <a:rPr lang="en-US" sz="1400" dirty="0" err="1"/>
              <a:t>Hultberg</a:t>
            </a:r>
            <a:r>
              <a:rPr lang="en-US" sz="1400" dirty="0"/>
              <a:t>, 2009, ‘IASI Principal Component Compression (IASI PCC) FAQ’ </a:t>
            </a:r>
            <a:r>
              <a:rPr lang="en-US" sz="1400" dirty="0" err="1"/>
              <a:t>pdf_ipcc_faq.pdf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14927-A208-164B-A7CB-73BBC1D9756C}"/>
              </a:ext>
            </a:extLst>
          </p:cNvPr>
          <p:cNvSpPr txBox="1"/>
          <p:nvPr/>
        </p:nvSpPr>
        <p:spPr>
          <a:xfrm>
            <a:off x="166883" y="590026"/>
            <a:ext cx="11954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“De-trended” reconstruction RMS scores for each footprint and spectral band, for Global-only and Hybrid reconstructions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Corresponding Quality Flags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Original radiances for “Individual outlier” spectra, when identified, included in output PC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for “rare event” identifications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F59F7E-F4E9-748A-C1D5-9EB791EF7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" r="7773"/>
          <a:stretch/>
        </p:blipFill>
        <p:spPr>
          <a:xfrm>
            <a:off x="166883" y="2550335"/>
            <a:ext cx="5890774" cy="342756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6390EE01-4E08-6F68-3F2A-BC86ECE9F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2" r="7564"/>
          <a:stretch/>
        </p:blipFill>
        <p:spPr>
          <a:xfrm>
            <a:off x="6134344" y="2550335"/>
            <a:ext cx="5986899" cy="3427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F0E808-90E4-3FB2-4C07-F133894A2BB7}"/>
              </a:ext>
            </a:extLst>
          </p:cNvPr>
          <p:cNvSpPr txBox="1"/>
          <p:nvPr/>
        </p:nvSpPr>
        <p:spPr>
          <a:xfrm>
            <a:off x="166883" y="1859635"/>
            <a:ext cx="118641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Example for 20220101 Mt. Etna eruption NOAA20 data (using Global-only PC reconstruction for demonstration)</a:t>
            </a:r>
          </a:p>
          <a:p>
            <a:pPr algn="ctr"/>
            <a:r>
              <a:rPr lang="en-US" b="1" dirty="0">
                <a:solidFill>
                  <a:srgbClr val="0432FF"/>
                </a:solidFill>
              </a:rPr>
              <a:t>Radiance RMS versus integrated radiance for </a:t>
            </a:r>
            <a:r>
              <a:rPr lang="en-US" b="1" dirty="0" err="1">
                <a:solidFill>
                  <a:srgbClr val="0432FF"/>
                </a:solidFill>
              </a:rPr>
              <a:t>MidWave</a:t>
            </a:r>
            <a:r>
              <a:rPr lang="en-US" b="1" dirty="0">
                <a:solidFill>
                  <a:srgbClr val="0432FF"/>
                </a:solidFill>
              </a:rPr>
              <a:t> band, by FOV: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35A33-EFF8-C375-EE27-BBED6E0B4082}"/>
              </a:ext>
            </a:extLst>
          </p:cNvPr>
          <p:cNvSpPr txBox="1"/>
          <p:nvPr/>
        </p:nvSpPr>
        <p:spPr>
          <a:xfrm>
            <a:off x="2098622" y="2436007"/>
            <a:ext cx="226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 de-trended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401F1-B434-724C-EA4C-695CB7759E9A}"/>
              </a:ext>
            </a:extLst>
          </p:cNvPr>
          <p:cNvSpPr txBox="1"/>
          <p:nvPr/>
        </p:nvSpPr>
        <p:spPr>
          <a:xfrm>
            <a:off x="7989396" y="2435418"/>
            <a:ext cx="226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De-trended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43DDFD-D8A0-AA42-F2AE-BCA0CEABDAEA}"/>
              </a:ext>
            </a:extLst>
          </p:cNvPr>
          <p:cNvCxnSpPr>
            <a:cxnSpLocks/>
          </p:cNvCxnSpPr>
          <p:nvPr/>
        </p:nvCxnSpPr>
        <p:spPr>
          <a:xfrm>
            <a:off x="12176760" y="-7620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1FD85C-3DDF-7459-1C6A-59DFF45DAB57}"/>
              </a:ext>
            </a:extLst>
          </p:cNvPr>
          <p:cNvCxnSpPr>
            <a:cxnSpLocks/>
          </p:cNvCxnSpPr>
          <p:nvPr/>
        </p:nvCxnSpPr>
        <p:spPr>
          <a:xfrm>
            <a:off x="12176760" y="339213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8671F-6692-585E-84A5-3A9EB113E376}"/>
              </a:ext>
            </a:extLst>
          </p:cNvPr>
          <p:cNvCxnSpPr>
            <a:cxnSpLocks/>
          </p:cNvCxnSpPr>
          <p:nvPr/>
        </p:nvCxnSpPr>
        <p:spPr>
          <a:xfrm>
            <a:off x="12176760" y="68604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133862-8BE5-D1D3-6D4F-24B7857E46FC}"/>
              </a:ext>
            </a:extLst>
          </p:cNvPr>
          <p:cNvCxnSpPr>
            <a:cxnSpLocks/>
          </p:cNvCxnSpPr>
          <p:nvPr/>
        </p:nvCxnSpPr>
        <p:spPr>
          <a:xfrm>
            <a:off x="12176760" y="1030542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634E08-DECD-B2B4-BCBA-2BFEAA210FE5}"/>
              </a:ext>
            </a:extLst>
          </p:cNvPr>
          <p:cNvCxnSpPr>
            <a:cxnSpLocks/>
          </p:cNvCxnSpPr>
          <p:nvPr/>
        </p:nvCxnSpPr>
        <p:spPr>
          <a:xfrm>
            <a:off x="12176760" y="1370001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958150-4407-9AF2-46A0-A878E21E0529}"/>
              </a:ext>
            </a:extLst>
          </p:cNvPr>
          <p:cNvCxnSpPr>
            <a:cxnSpLocks/>
          </p:cNvCxnSpPr>
          <p:nvPr/>
        </p:nvCxnSpPr>
        <p:spPr>
          <a:xfrm>
            <a:off x="12176760" y="1716834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B62603-DC00-01AE-6A27-9E9305729A01}"/>
              </a:ext>
            </a:extLst>
          </p:cNvPr>
          <p:cNvCxnSpPr>
            <a:cxnSpLocks/>
          </p:cNvCxnSpPr>
          <p:nvPr/>
        </p:nvCxnSpPr>
        <p:spPr>
          <a:xfrm>
            <a:off x="12176760" y="206206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F78224-1A97-88EE-68C3-6A9AEF00EF2F}"/>
              </a:ext>
            </a:extLst>
          </p:cNvPr>
          <p:cNvCxnSpPr>
            <a:cxnSpLocks/>
          </p:cNvCxnSpPr>
          <p:nvPr/>
        </p:nvCxnSpPr>
        <p:spPr>
          <a:xfrm>
            <a:off x="12176760" y="2379406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31D7C0-C827-CE6E-9771-AF16A7A16A41}"/>
              </a:ext>
            </a:extLst>
          </p:cNvPr>
          <p:cNvCxnSpPr>
            <a:cxnSpLocks/>
          </p:cNvCxnSpPr>
          <p:nvPr/>
        </p:nvCxnSpPr>
        <p:spPr>
          <a:xfrm>
            <a:off x="12176760" y="2726239"/>
            <a:ext cx="0" cy="34683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63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4641</TotalTime>
  <Words>2524</Words>
  <Application>Microsoft Macintosh PowerPoint</Application>
  <PresentationFormat>Widescreen</PresentationFormat>
  <Paragraphs>390</Paragraphs>
  <Slides>46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Courier</vt:lpstr>
      <vt:lpstr>Courier New</vt:lpstr>
      <vt:lpstr>Helvetica</vt:lpstr>
      <vt:lpstr>Symbol</vt:lpstr>
      <vt:lpstr>Wingdings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Random Noise Filtering  Example reconstruction residuals  900 cm-1 radiances 20210413 NOAA-20 data</vt:lpstr>
      <vt:lpstr>Random Noise Filtering  Example reconstruction residuals  20210413 NOAA20 radiances  ~75% random Noise reduction [sqrt(160/2223)]  produces data with FOV independent random noise levels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Hunga Tonga, Local contribution @ 1653.125 cm-1</vt:lpstr>
      <vt:lpstr>PowerPoint Presentation</vt:lpstr>
      <vt:lpstr>PowerPoint Presentation</vt:lpstr>
      <vt:lpstr>Principal Component Analysis (PCA) basics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Tobin</dc:creator>
  <cp:lastModifiedBy>David Tobin</cp:lastModifiedBy>
  <cp:revision>205</cp:revision>
  <dcterms:created xsi:type="dcterms:W3CDTF">2022-07-12T18:22:28Z</dcterms:created>
  <dcterms:modified xsi:type="dcterms:W3CDTF">2023-01-24T22:25:17Z</dcterms:modified>
</cp:coreProperties>
</file>