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403" r:id="rId2"/>
    <p:sldId id="471" r:id="rId3"/>
    <p:sldId id="259" r:id="rId4"/>
    <p:sldId id="258" r:id="rId5"/>
    <p:sldId id="256" r:id="rId6"/>
    <p:sldId id="257" r:id="rId7"/>
    <p:sldId id="47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74"/>
  </p:normalViewPr>
  <p:slideViewPr>
    <p:cSldViewPr snapToGrid="0" snapToObjects="1">
      <p:cViewPr>
        <p:scale>
          <a:sx n="126" d="100"/>
          <a:sy n="126" d="100"/>
        </p:scale>
        <p:origin x="58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FEA359-8A05-0A45-9DC0-D939EB441E64}" type="datetimeFigureOut">
              <a:rPr lang="en-US" smtClean="0"/>
              <a:t>6/7/22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D10576-F34C-5A40-BE52-69462ECD8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8914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 think we need to explain that the warming causes more outgoing radiation, on a path towards eliminating the radiative forcing and returning to equilibrium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D6F43D-A1F2-9349-9DF4-31E2FFD45FF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7025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64DC16-152B-14AE-2837-5F46C70AFC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0DE42F-0764-8D41-9B96-371E802991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9AEA7E-BB6A-AD92-0D35-4B379C1B8D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18B5B-7274-104F-9F01-9263D1DEDDD1}" type="datetimeFigureOut">
              <a:rPr lang="en-US" smtClean="0"/>
              <a:t>6/7/22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476797-1613-AB36-453A-2847B9570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BB0FF0-58A3-A69C-1F02-AF146FC34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A8FD0-7242-9348-828B-2C55B018D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273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BF912-34C8-ACAB-AEFE-93CA819BD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21BFC4-235C-9264-1471-FC6CDB7619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50C93E-AFB8-1493-9EA6-D78381DEB8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18B5B-7274-104F-9F01-9263D1DEDDD1}" type="datetimeFigureOut">
              <a:rPr lang="en-US" smtClean="0"/>
              <a:t>6/7/22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E7B177-62AC-027A-4F3B-7E8638938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A4692-DF73-695F-1A3F-C23FBCF97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A8FD0-7242-9348-828B-2C55B018D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2860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869B81C-B4C3-9A04-3701-A2131E406A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2BCFDE-88B0-4C1C-039C-3964A7EACB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D2077E-94A9-0FA0-0491-2AE98FBCE0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18B5B-7274-104F-9F01-9263D1DEDDD1}" type="datetimeFigureOut">
              <a:rPr lang="en-US" smtClean="0"/>
              <a:t>6/7/22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AD5DF4-2451-EC58-D055-CDB7959CF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A96F2F-2725-B090-695A-6AF2A8B74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A8FD0-7242-9348-828B-2C55B018D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225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21ED2D-EF06-61AD-536B-187DE278DB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D434A1-79A3-1D21-7CC2-402B9D1E0F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316753-7724-1E8D-ACCE-E08F67534E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18B5B-7274-104F-9F01-9263D1DEDDD1}" type="datetimeFigureOut">
              <a:rPr lang="en-US" smtClean="0"/>
              <a:t>6/7/22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CAD78C-4FE1-83B1-89C1-5BB850B24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EC3E59-F008-520B-6537-DD8D9868B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A8FD0-7242-9348-828B-2C55B018D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793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B632FB-2E43-463D-88F9-C8B8D5082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74BE28-D57B-D897-4965-4C6409A57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C6D72E-8663-F4D2-6BAF-5185340F9A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18B5B-7274-104F-9F01-9263D1DEDDD1}" type="datetimeFigureOut">
              <a:rPr lang="en-US" smtClean="0"/>
              <a:t>6/7/22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CC9B43-32A6-8F32-EC96-19F8E2AE98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42A6A7-AC90-B243-8742-8934E6192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A8FD0-7242-9348-828B-2C55B018D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933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908429-E782-F62E-80B6-4A6B0CF1D2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712FA-7143-6EA8-9F05-8A1E977409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FAC781-C295-DE07-17B5-7036EA85B6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97C833-6B7D-26B5-66B6-BCA9B4D458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18B5B-7274-104F-9F01-9263D1DEDDD1}" type="datetimeFigureOut">
              <a:rPr lang="en-US" smtClean="0"/>
              <a:t>6/7/22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B552E7-F80C-2281-8091-1F4590621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3B5FFC-CA6A-1735-C838-F6036A262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A8FD0-7242-9348-828B-2C55B018D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434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67700C-C9C9-6E7F-5442-282E57DED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43C238-72D6-8A3A-AF7E-D772B544D9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0597A1-3C02-488C-B497-3DC0B870D4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5A9631-CBF2-973C-2352-095ED23362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68D4E22-7371-A44A-976E-775FAEB26D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E35FDCA-BC42-E5C1-CBE4-AC80EE75A6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18B5B-7274-104F-9F01-9263D1DEDDD1}" type="datetimeFigureOut">
              <a:rPr lang="en-US" smtClean="0"/>
              <a:t>6/7/22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E169E2-2ACB-8152-054D-391B637A3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6D4B064-0E3A-FEAB-4A04-BE1C67948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A8FD0-7242-9348-828B-2C55B018D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231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FBC78-59FB-88E3-24D0-BAD6F0085A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349DD1C-96FC-5AF8-FE8D-33E55E2363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18B5B-7274-104F-9F01-9263D1DEDDD1}" type="datetimeFigureOut">
              <a:rPr lang="en-US" smtClean="0"/>
              <a:t>6/7/22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E371F6-681E-31A5-EE8E-F3EA4CCD1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9EEC0C-5D6E-012E-7104-DC385E223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A8FD0-7242-9348-828B-2C55B018D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977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20D3DF5-7928-0DF8-6B68-D80172AD85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18B5B-7274-104F-9F01-9263D1DEDDD1}" type="datetimeFigureOut">
              <a:rPr lang="en-US" smtClean="0"/>
              <a:t>6/7/22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74F5A0D-B35B-77F5-7331-5B33CF2EC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15DAAD-37BC-703F-12D0-F75AAE5D4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A8FD0-7242-9348-828B-2C55B018D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657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46E1A0-96E3-7C69-B695-58B9272E6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593FF7-4FF7-A8B8-0E33-63990C0516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62BB24-8FA6-150D-5879-80B4924BB6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8CD722-3AA1-597B-4FFB-514F61523A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18B5B-7274-104F-9F01-9263D1DEDDD1}" type="datetimeFigureOut">
              <a:rPr lang="en-US" smtClean="0"/>
              <a:t>6/7/22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5D48C1-4576-4D8D-5633-C2F84E05CF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5BD948-AADF-9D42-86C0-EF8BC9681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A8FD0-7242-9348-828B-2C55B018D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442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822C54-7FA5-E370-8B9B-B3EC31A070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489B96B-36F4-EAB1-FDA8-8B4CECD658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B02EF4-D4BF-9C75-8A41-0CD40CE7D8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F408AF-0160-A45D-4945-2B32F5D435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18B5B-7274-104F-9F01-9263D1DEDDD1}" type="datetimeFigureOut">
              <a:rPr lang="en-US" smtClean="0"/>
              <a:t>6/7/22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21DEEE-C2A7-0906-4913-8A31B7C51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38D9ED-D02C-6982-D977-80F97F6B6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A8FD0-7242-9348-828B-2C55B018D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414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1A9CF26-6AB3-4D2C-48FA-62A44A9C2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1217F2-B419-E3ED-E9CE-53DB9540C6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3C5A72-4FE1-3048-8804-F758AD1323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E18B5B-7274-104F-9F01-9263D1DEDDD1}" type="datetimeFigureOut">
              <a:rPr lang="en-US" smtClean="0"/>
              <a:t>6/7/22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57C6A3-0E49-A3E6-0F01-B42756A77D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6F6667-AB17-6B91-2550-8FE349DD11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6A8FD0-7242-9348-828B-2C55B018D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273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emf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2AB6FBD-4F06-4345-BCF5-C1F1F7A9CB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Energy Balance Equation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2999E28-68B8-2749-B700-6ED5EF8ACF12}"/>
                  </a:ext>
                </a:extLst>
              </p:cNvPr>
              <p:cNvSpPr txBox="1"/>
              <p:nvPr/>
            </p:nvSpPr>
            <p:spPr>
              <a:xfrm>
                <a:off x="1353515" y="1751608"/>
                <a:ext cx="5055487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5400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sz="5400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sz="5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5400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sz="5400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sz="5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5400" b="0" i="1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m:rPr>
                          <m:sty m:val="p"/>
                        </m:rPr>
                        <a:rPr lang="en-US" sz="5400" b="0" i="0" smtClean="0"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n-US" sz="5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5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5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en-US" sz="5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2999E28-68B8-2749-B700-6ED5EF8ACF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3515" y="1751608"/>
                <a:ext cx="5055487" cy="830997"/>
              </a:xfrm>
              <a:prstGeom prst="rect">
                <a:avLst/>
              </a:prstGeom>
              <a:blipFill>
                <a:blip r:embed="rId3"/>
                <a:stretch>
                  <a:fillRect l="-2506" b="-104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Left Brace 9">
            <a:extLst>
              <a:ext uri="{FF2B5EF4-FFF2-40B4-BE49-F238E27FC236}">
                <a16:creationId xmlns:a16="http://schemas.microsoft.com/office/drawing/2014/main" id="{826ABC8E-0C65-AD47-9702-368839026B44}"/>
              </a:ext>
            </a:extLst>
          </p:cNvPr>
          <p:cNvSpPr/>
          <p:nvPr/>
        </p:nvSpPr>
        <p:spPr>
          <a:xfrm rot="5400000">
            <a:off x="5446673" y="-1803656"/>
            <a:ext cx="750014" cy="10769600"/>
          </a:xfrm>
          <a:prstGeom prst="leftBrace">
            <a:avLst/>
          </a:prstGeom>
          <a:noFill/>
          <a:ln>
            <a:solidFill>
              <a:schemeClr val="accent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477D088-6FBA-5D4E-846A-4DDEB9EF2873}"/>
              </a:ext>
            </a:extLst>
          </p:cNvPr>
          <p:cNvSpPr txBox="1"/>
          <p:nvPr/>
        </p:nvSpPr>
        <p:spPr>
          <a:xfrm>
            <a:off x="1076104" y="2528069"/>
            <a:ext cx="17550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70C0"/>
                </a:solidFill>
              </a:rPr>
              <a:t>Total Radiative</a:t>
            </a:r>
          </a:p>
          <a:p>
            <a:pPr algn="ctr"/>
            <a:r>
              <a:rPr lang="en-US" sz="2000" b="1" dirty="0">
                <a:solidFill>
                  <a:srgbClr val="0070C0"/>
                </a:solidFill>
              </a:rPr>
              <a:t>Imbalance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25F4178-4B41-A749-AF6F-33C2A49C672A}"/>
              </a:ext>
            </a:extLst>
          </p:cNvPr>
          <p:cNvSpPr txBox="1"/>
          <p:nvPr/>
        </p:nvSpPr>
        <p:spPr>
          <a:xfrm>
            <a:off x="5028404" y="2568971"/>
            <a:ext cx="12912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70C0"/>
                </a:solidFill>
              </a:rPr>
              <a:t>Radiative</a:t>
            </a:r>
          </a:p>
          <a:p>
            <a:pPr algn="ctr"/>
            <a:r>
              <a:rPr lang="en-US" sz="2000" b="1" dirty="0">
                <a:solidFill>
                  <a:srgbClr val="0070C0"/>
                </a:solidFill>
              </a:rPr>
              <a:t>Feedbacks</a:t>
            </a:r>
          </a:p>
        </p:txBody>
      </p:sp>
      <p:pic>
        <p:nvPicPr>
          <p:cNvPr id="1026" name="Picture 2" descr="Illustration of water vapor rising from the ocean.">
            <a:extLst>
              <a:ext uri="{FF2B5EF4-FFF2-40B4-BE49-F238E27FC236}">
                <a16:creationId xmlns:a16="http://schemas.microsoft.com/office/drawing/2014/main" id="{BE7B56EE-F820-9647-BD9D-76AF0FC732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904" y="4715128"/>
            <a:ext cx="1426694" cy="1831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>
            <a:extLst>
              <a:ext uri="{FF2B5EF4-FFF2-40B4-BE49-F238E27FC236}">
                <a16:creationId xmlns:a16="http://schemas.microsoft.com/office/drawing/2014/main" id="{C02C8461-E267-AD4A-9EC4-6D9FF62762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336" y="4732264"/>
            <a:ext cx="1930406" cy="1831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30EBB18D-8445-0942-B3F2-C9EA820312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2575" y="4732264"/>
            <a:ext cx="2781128" cy="1564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FF6E47CB-188E-7949-8FA6-FCA0519103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9116" y="4715670"/>
            <a:ext cx="3794234" cy="1897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806FAAD-ABDB-944C-9401-9C580647B0F4}"/>
              </a:ext>
            </a:extLst>
          </p:cNvPr>
          <p:cNvSpPr txBox="1"/>
          <p:nvPr/>
        </p:nvSpPr>
        <p:spPr>
          <a:xfrm>
            <a:off x="565035" y="4372687"/>
            <a:ext cx="13885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/>
              <a:t>Temperature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C3D8768-B74C-4F41-8F3F-6C6F65FC15FF}"/>
              </a:ext>
            </a:extLst>
          </p:cNvPr>
          <p:cNvSpPr txBox="1"/>
          <p:nvPr/>
        </p:nvSpPr>
        <p:spPr>
          <a:xfrm>
            <a:off x="2587907" y="4329931"/>
            <a:ext cx="1366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/>
              <a:t>Water Vapor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6E66E66-D4A9-6248-B78C-DBC6D858BEEF}"/>
              </a:ext>
            </a:extLst>
          </p:cNvPr>
          <p:cNvSpPr txBox="1"/>
          <p:nvPr/>
        </p:nvSpPr>
        <p:spPr>
          <a:xfrm>
            <a:off x="4815626" y="4372687"/>
            <a:ext cx="1602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/>
              <a:t>Surface Albedo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807DA54-62E3-2C46-AAD5-74B32B65549B}"/>
              </a:ext>
            </a:extLst>
          </p:cNvPr>
          <p:cNvSpPr txBox="1"/>
          <p:nvPr/>
        </p:nvSpPr>
        <p:spPr>
          <a:xfrm>
            <a:off x="8688821" y="4362932"/>
            <a:ext cx="726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/>
              <a:t>Cloud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E47CCB3-E16B-BB4E-9D20-CC26C94AEE94}"/>
              </a:ext>
            </a:extLst>
          </p:cNvPr>
          <p:cNvSpPr txBox="1"/>
          <p:nvPr/>
        </p:nvSpPr>
        <p:spPr>
          <a:xfrm>
            <a:off x="3108546" y="2555337"/>
            <a:ext cx="11801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70C0"/>
                </a:solidFill>
              </a:rPr>
              <a:t>Radiative</a:t>
            </a:r>
          </a:p>
          <a:p>
            <a:pPr algn="ctr"/>
            <a:r>
              <a:rPr lang="en-US" sz="2000" b="1" dirty="0">
                <a:solidFill>
                  <a:srgbClr val="0070C0"/>
                </a:solidFill>
              </a:rPr>
              <a:t>Forcing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A6E69BBB-336E-140C-834A-BBC3385B5A5D}"/>
              </a:ext>
            </a:extLst>
          </p:cNvPr>
          <p:cNvSpPr/>
          <p:nvPr/>
        </p:nvSpPr>
        <p:spPr>
          <a:xfrm>
            <a:off x="106600" y="4219028"/>
            <a:ext cx="3937080" cy="2557692"/>
          </a:xfrm>
          <a:prstGeom prst="round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713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3" grpId="0"/>
      <p:bldP spid="5" grpId="0"/>
      <p:bldP spid="8" grpId="0"/>
      <p:bldP spid="14" grpId="0"/>
      <p:bldP spid="15" grpId="0"/>
      <p:bldP spid="20" grpId="0"/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82EFA26-69AD-BF90-B639-C527CC8B650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Diagnosing Radiative Feedbacks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Helvetica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Helvetica"/>
                          </a:rPr>
                          <m:t>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Helvetica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82EFA26-69AD-BF90-B639-C527CC8B650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4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748AD21F-BD1E-F2B1-10D0-B9850CA0F623}"/>
                  </a:ext>
                </a:extLst>
              </p:cNvPr>
              <p:cNvSpPr/>
              <p:nvPr/>
            </p:nvSpPr>
            <p:spPr>
              <a:xfrm>
                <a:off x="3120509" y="1536208"/>
                <a:ext cx="3046611" cy="12625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i="1">
                              <a:latin typeface="Cambria Math" panose="02040503050406030204" pitchFamily="18" charset="0"/>
                              <a:cs typeface="Helvetica"/>
                            </a:rPr>
                          </m:ctrlPr>
                        </m:sSubPr>
                        <m:e>
                          <m:r>
                            <a:rPr lang="en-US" sz="4000" i="1">
                              <a:latin typeface="Cambria Math" panose="02040503050406030204" pitchFamily="18" charset="0"/>
                              <a:cs typeface="Helvetica"/>
                            </a:rPr>
                            <m:t>𝜆</m:t>
                          </m:r>
                        </m:e>
                        <m:sub>
                          <m:r>
                            <a:rPr lang="en-US" sz="4000" i="1">
                              <a:latin typeface="Cambria Math" panose="02040503050406030204" pitchFamily="18" charset="0"/>
                              <a:cs typeface="Helvetica"/>
                            </a:rPr>
                            <m:t>𝑥</m:t>
                          </m:r>
                        </m:sub>
                      </m:sSub>
                      <m:r>
                        <a:rPr lang="en-US" sz="4000" i="1">
                          <a:latin typeface="Cambria Math" panose="02040503050406030204" pitchFamily="18" charset="0"/>
                          <a:cs typeface="Helvetica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latin typeface="Cambria Math" panose="02040503050406030204" pitchFamily="18" charset="0"/>
                              <a:cs typeface="Helvetica"/>
                            </a:rPr>
                          </m:ctrlPr>
                        </m:fPr>
                        <m:num>
                          <m:r>
                            <a:rPr lang="el-GR" sz="4000" i="1">
                              <a:latin typeface="Cambria Math" panose="02040503050406030204" pitchFamily="18" charset="0"/>
                              <a:cs typeface="Helvetica"/>
                            </a:rPr>
                            <m:t>𝛿</m:t>
                          </m:r>
                          <m:r>
                            <a:rPr lang="en-US" sz="4000" i="1">
                              <a:latin typeface="Cambria Math" panose="02040503050406030204" pitchFamily="18" charset="0"/>
                              <a:cs typeface="Helvetica"/>
                            </a:rPr>
                            <m:t>𝑅</m:t>
                          </m:r>
                        </m:num>
                        <m:den>
                          <m:r>
                            <a:rPr lang="el-GR" sz="4000" i="1">
                              <a:latin typeface="Cambria Math" panose="02040503050406030204" pitchFamily="18" charset="0"/>
                              <a:cs typeface="Helvetica"/>
                            </a:rPr>
                            <m:t>𝛿</m:t>
                          </m:r>
                          <m:r>
                            <a:rPr lang="en-US" sz="4000" i="1">
                              <a:latin typeface="Cambria Math" panose="02040503050406030204" pitchFamily="18" charset="0"/>
                              <a:cs typeface="Helvetica"/>
                            </a:rPr>
                            <m:t>𝑥</m:t>
                          </m:r>
                        </m:den>
                      </m:f>
                      <m:r>
                        <a:rPr lang="en-US" sz="4000" i="1">
                          <a:latin typeface="Cambria Math" panose="02040503050406030204" pitchFamily="18" charset="0"/>
                          <a:cs typeface="Helvetica"/>
                        </a:rPr>
                        <m:t>𝑑𝑥</m:t>
                      </m:r>
                    </m:oMath>
                  </m:oMathPara>
                </a14:m>
                <a:endParaRPr lang="en-US" sz="4000" baseline="-25000" dirty="0">
                  <a:latin typeface="Helvetica"/>
                  <a:cs typeface="Helvetica"/>
                </a:endParaRPr>
              </a:p>
            </p:txBody>
          </p:sp>
        </mc:Choice>
        <mc:Fallback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748AD21F-BD1E-F2B1-10D0-B9850CA0F62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0509" y="1536208"/>
                <a:ext cx="3046611" cy="1262590"/>
              </a:xfrm>
              <a:prstGeom prst="rect">
                <a:avLst/>
              </a:prstGeom>
              <a:blipFill>
                <a:blip r:embed="rId3"/>
                <a:stretch>
                  <a:fillRect b="-99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Bent Arrow 15">
            <a:extLst>
              <a:ext uri="{FF2B5EF4-FFF2-40B4-BE49-F238E27FC236}">
                <a16:creationId xmlns:a16="http://schemas.microsoft.com/office/drawing/2014/main" id="{9C6E4319-23F6-6D24-BC13-6B4954CF0555}"/>
              </a:ext>
            </a:extLst>
          </p:cNvPr>
          <p:cNvSpPr/>
          <p:nvPr/>
        </p:nvSpPr>
        <p:spPr>
          <a:xfrm rot="10800000">
            <a:off x="3234733" y="2843144"/>
            <a:ext cx="1717039" cy="1131888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7" name="Picture 16" descr="Untitled:Users:Ryan:Documents:Kernels_CloudSat:CS1_plots:zonalmean_TLWSWq_CloudSatonly_CS1_FINAL.png">
            <a:extLst>
              <a:ext uri="{FF2B5EF4-FFF2-40B4-BE49-F238E27FC236}">
                <a16:creationId xmlns:a16="http://schemas.microsoft.com/office/drawing/2014/main" id="{4D05B3DE-47FB-2799-A7F8-D5D72EB80ADF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2" t="4763" r="64462" b="66182"/>
          <a:stretch/>
        </p:blipFill>
        <p:spPr bwMode="auto">
          <a:xfrm>
            <a:off x="570111" y="3911551"/>
            <a:ext cx="3402449" cy="258132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1A2E0254-D3C2-D73B-91F8-2C3218E9C280}"/>
              </a:ext>
            </a:extLst>
          </p:cNvPr>
          <p:cNvSpPr txBox="1"/>
          <p:nvPr/>
        </p:nvSpPr>
        <p:spPr>
          <a:xfrm rot="5400000">
            <a:off x="3246237" y="5111628"/>
            <a:ext cx="16931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Wm</a:t>
            </a:r>
            <a:r>
              <a:rPr lang="en-US" baseline="30000" dirty="0"/>
              <a:t>-2</a:t>
            </a:r>
            <a:r>
              <a:rPr lang="en-US" dirty="0"/>
              <a:t>K</a:t>
            </a:r>
            <a:r>
              <a:rPr lang="en-US" baseline="30000" dirty="0"/>
              <a:t>-1</a:t>
            </a:r>
            <a:r>
              <a:rPr lang="en-US" dirty="0"/>
              <a:t>/</a:t>
            </a:r>
            <a:r>
              <a:rPr lang="en-US" dirty="0" err="1"/>
              <a:t>hPa</a:t>
            </a:r>
            <a:endParaRPr lang="en-US" dirty="0"/>
          </a:p>
        </p:txBody>
      </p:sp>
      <p:sp>
        <p:nvSpPr>
          <p:cNvPr id="21" name="Bent Arrow 20">
            <a:extLst>
              <a:ext uri="{FF2B5EF4-FFF2-40B4-BE49-F238E27FC236}">
                <a16:creationId xmlns:a16="http://schemas.microsoft.com/office/drawing/2014/main" id="{CDF683D7-5475-360B-F186-DD992ED1FCC9}"/>
              </a:ext>
            </a:extLst>
          </p:cNvPr>
          <p:cNvSpPr/>
          <p:nvPr/>
        </p:nvSpPr>
        <p:spPr>
          <a:xfrm rot="10800000" flipH="1">
            <a:off x="5486746" y="2649630"/>
            <a:ext cx="1717040" cy="1262589"/>
          </a:xfrm>
          <a:prstGeom prst="ben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D79EA91-7A91-4F42-A189-19A077EA239C}"/>
              </a:ext>
            </a:extLst>
          </p:cNvPr>
          <p:cNvSpPr txBox="1"/>
          <p:nvPr/>
        </p:nvSpPr>
        <p:spPr>
          <a:xfrm>
            <a:off x="7504648" y="3542887"/>
            <a:ext cx="2065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Temperature Trends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72CAF280-D420-E64E-D5FC-758DD92428E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5874" t="90001" r="31656"/>
          <a:stretch/>
        </p:blipFill>
        <p:spPr>
          <a:xfrm>
            <a:off x="7118134" y="6022053"/>
            <a:ext cx="2607263" cy="48067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C661754E-34CC-F388-EAAD-E2923337F6A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9209" b="55360"/>
          <a:stretch/>
        </p:blipFill>
        <p:spPr>
          <a:xfrm>
            <a:off x="7100792" y="3911551"/>
            <a:ext cx="2560669" cy="2222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5170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2212CF0-924F-0655-2C01-96F6F6C32A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1350" y="2129589"/>
            <a:ext cx="8369300" cy="40386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72D6FEB-11CA-0353-A614-D5F72B4D76EF}"/>
              </a:ext>
            </a:extLst>
          </p:cNvPr>
          <p:cNvSpPr txBox="1"/>
          <p:nvPr/>
        </p:nvSpPr>
        <p:spPr>
          <a:xfrm>
            <a:off x="8355724" y="6128623"/>
            <a:ext cx="2022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Zelinka</a:t>
            </a:r>
            <a:r>
              <a:rPr lang="en-US" dirty="0"/>
              <a:t> et al. (2020)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8020DF1C-EAB2-67F7-3ACD-1B5B30C0BAE5}"/>
              </a:ext>
            </a:extLst>
          </p:cNvPr>
          <p:cNvSpPr/>
          <p:nvPr/>
        </p:nvSpPr>
        <p:spPr>
          <a:xfrm>
            <a:off x="3741681" y="2517159"/>
            <a:ext cx="609601" cy="861847"/>
          </a:xfrm>
          <a:prstGeom prst="round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DAC06197-D132-869D-C4ED-2180E2744CFF}"/>
              </a:ext>
            </a:extLst>
          </p:cNvPr>
          <p:cNvSpPr/>
          <p:nvPr/>
        </p:nvSpPr>
        <p:spPr>
          <a:xfrm>
            <a:off x="2895597" y="4222463"/>
            <a:ext cx="772511" cy="917030"/>
          </a:xfrm>
          <a:prstGeom prst="round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EB67A4CD-D49C-90AF-371C-E07F654CC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Radiative Feedbacks and Model Uncertainty</a:t>
            </a:r>
          </a:p>
        </p:txBody>
      </p:sp>
    </p:spTree>
    <p:extLst>
      <p:ext uri="{BB962C8B-B14F-4D97-AF65-F5344CB8AC3E}">
        <p14:creationId xmlns:p14="http://schemas.microsoft.com/office/powerpoint/2010/main" val="6599927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690198A-C8EA-9DF1-1313-2BC80746F2B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76" t="50229" r="20019"/>
          <a:stretch/>
        </p:blipFill>
        <p:spPr bwMode="auto">
          <a:xfrm rot="16200000">
            <a:off x="3345377" y="1164250"/>
            <a:ext cx="4801013" cy="473480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45EC5C8-E06C-B0F6-377A-C18190AD6824}"/>
              </a:ext>
            </a:extLst>
          </p:cNvPr>
          <p:cNvSpPr txBox="1"/>
          <p:nvPr/>
        </p:nvSpPr>
        <p:spPr>
          <a:xfrm>
            <a:off x="3378482" y="6143554"/>
            <a:ext cx="5322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Observational differences are as large as model spread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CBC411-6281-6F07-854C-D323ABCA2797}"/>
              </a:ext>
            </a:extLst>
          </p:cNvPr>
          <p:cNvSpPr txBox="1"/>
          <p:nvPr/>
        </p:nvSpPr>
        <p:spPr>
          <a:xfrm>
            <a:off x="7961585" y="5774222"/>
            <a:ext cx="1624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He et al. (2021)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A460327-CB45-6EC8-8D90-A24156467A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083" y="0"/>
            <a:ext cx="10515600" cy="1325563"/>
          </a:xfrm>
        </p:spPr>
        <p:txBody>
          <a:bodyPr/>
          <a:lstStyle/>
          <a:p>
            <a:r>
              <a:rPr lang="en-US" dirty="0"/>
              <a:t>Constraining Models with Observations</a:t>
            </a:r>
          </a:p>
        </p:txBody>
      </p:sp>
    </p:spTree>
    <p:extLst>
      <p:ext uri="{BB962C8B-B14F-4D97-AF65-F5344CB8AC3E}">
        <p14:creationId xmlns:p14="http://schemas.microsoft.com/office/powerpoint/2010/main" val="19871007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5F61863-DF64-E771-CFB7-0A6B499786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9737" y="978679"/>
            <a:ext cx="8214824" cy="490064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D6DDE32-19C0-8EAF-36D1-CB7C9FD51B49}"/>
              </a:ext>
            </a:extLst>
          </p:cNvPr>
          <p:cNvSpPr txBox="1"/>
          <p:nvPr/>
        </p:nvSpPr>
        <p:spPr>
          <a:xfrm>
            <a:off x="5383658" y="6000108"/>
            <a:ext cx="933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Wm</a:t>
            </a:r>
            <a:r>
              <a:rPr lang="en-US" baseline="30000" dirty="0"/>
              <a:t>-2</a:t>
            </a:r>
            <a:r>
              <a:rPr lang="en-US" dirty="0"/>
              <a:t>K</a:t>
            </a:r>
            <a:r>
              <a:rPr lang="en-US" baseline="30000" dirty="0"/>
              <a:t>-1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86AA2A2-1313-4951-8AD8-DADF4AFBB9BC}"/>
              </a:ext>
            </a:extLst>
          </p:cNvPr>
          <p:cNvSpPr txBox="1"/>
          <p:nvPr/>
        </p:nvSpPr>
        <p:spPr>
          <a:xfrm>
            <a:off x="9292704" y="5889326"/>
            <a:ext cx="11995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Haozhe</a:t>
            </a:r>
            <a:r>
              <a:rPr lang="en-US" dirty="0"/>
              <a:t> He</a:t>
            </a:r>
          </a:p>
        </p:txBody>
      </p:sp>
    </p:spTree>
    <p:extLst>
      <p:ext uri="{BB962C8B-B14F-4D97-AF65-F5344CB8AC3E}">
        <p14:creationId xmlns:p14="http://schemas.microsoft.com/office/powerpoint/2010/main" val="25883958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7B669DB-9E10-A494-F150-20F9F79DBB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3217" y="2186502"/>
            <a:ext cx="5879243" cy="351977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7CE7C4E-FB9E-50E0-AFCB-21B214E507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6384" y="2186502"/>
            <a:ext cx="5879242" cy="351977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90E00CF-32D9-1C27-3AC0-6E964BF10442}"/>
              </a:ext>
            </a:extLst>
          </p:cNvPr>
          <p:cNvSpPr txBox="1"/>
          <p:nvPr/>
        </p:nvSpPr>
        <p:spPr>
          <a:xfrm>
            <a:off x="2010856" y="1707849"/>
            <a:ext cx="22819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u="sng" dirty="0">
                <a:effectLst/>
              </a:rPr>
              <a:t>Temperature Trends</a:t>
            </a:r>
            <a:endParaRPr lang="en-US" sz="1800" b="1" dirty="0">
              <a:effectLst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A9FE00B-2909-24C8-08CA-1CF665F48B13}"/>
              </a:ext>
            </a:extLst>
          </p:cNvPr>
          <p:cNvSpPr txBox="1"/>
          <p:nvPr/>
        </p:nvSpPr>
        <p:spPr>
          <a:xfrm>
            <a:off x="7933246" y="1707849"/>
            <a:ext cx="21902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u="sng" dirty="0">
                <a:effectLst/>
              </a:rPr>
              <a:t>Water Vapor Trends</a:t>
            </a:r>
            <a:endParaRPr lang="en-US" sz="1800" b="1" dirty="0">
              <a:effectLst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1B59CDD-916F-E5A3-0F97-89B559071C82}"/>
              </a:ext>
            </a:extLst>
          </p:cNvPr>
          <p:cNvSpPr txBox="1"/>
          <p:nvPr/>
        </p:nvSpPr>
        <p:spPr>
          <a:xfrm>
            <a:off x="9175531" y="5706274"/>
            <a:ext cx="25773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Sergio </a:t>
            </a:r>
            <a:r>
              <a:rPr lang="en-US" dirty="0" err="1"/>
              <a:t>DeSouza</a:t>
            </a:r>
            <a:r>
              <a:rPr lang="en-US" dirty="0"/>
              <a:t>-Machado</a:t>
            </a:r>
          </a:p>
        </p:txBody>
      </p:sp>
    </p:spTree>
    <p:extLst>
      <p:ext uri="{BB962C8B-B14F-4D97-AF65-F5344CB8AC3E}">
        <p14:creationId xmlns:p14="http://schemas.microsoft.com/office/powerpoint/2010/main" val="15719411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95B8FC-F0DB-9F4C-9C7A-7EB7824B5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600" y="-92075"/>
            <a:ext cx="10515600" cy="1325563"/>
          </a:xfrm>
        </p:spPr>
        <p:txBody>
          <a:bodyPr/>
          <a:lstStyle/>
          <a:p>
            <a:r>
              <a:rPr lang="en-US" dirty="0"/>
              <a:t>Questions/Topics for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28099F-F31E-A164-0D15-A456BACE5B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2080"/>
            <a:ext cx="10515600" cy="5303519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Without a truth, can we determine which observational dataset is ”correct”?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What retrieval/quality control/L3 development choices are particularly impactful on the observed feedback estimates?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Under what conditions to the T and WV Feedback estimate differ across observations?  </a:t>
            </a:r>
          </a:p>
          <a:p>
            <a:pPr lvl="1"/>
            <a:r>
              <a:rPr lang="en-US" i="1" dirty="0"/>
              <a:t>Geographically, vertically, cloud conditions, etc.</a:t>
            </a:r>
          </a:p>
          <a:p>
            <a:pPr marL="457200" lvl="1" indent="0">
              <a:buNone/>
            </a:pPr>
            <a:endParaRPr lang="en-US" i="1" dirty="0"/>
          </a:p>
          <a:p>
            <a:r>
              <a:rPr lang="en-US" dirty="0"/>
              <a:t>When comparing observations vs. models is it apples-to-apples?</a:t>
            </a:r>
          </a:p>
          <a:p>
            <a:pPr lvl="1"/>
            <a:r>
              <a:rPr lang="en-US" i="1" dirty="0"/>
              <a:t>Do we need an “AIRS simulator” to get model output more analogous to AIRS/</a:t>
            </a:r>
            <a:r>
              <a:rPr lang="en-US" i="1" dirty="0" err="1"/>
              <a:t>CrIS</a:t>
            </a:r>
            <a:r>
              <a:rPr lang="en-US" i="1" dirty="0"/>
              <a:t> quantities?</a:t>
            </a:r>
          </a:p>
          <a:p>
            <a:pPr lvl="1"/>
            <a:endParaRPr lang="en-US" i="1" dirty="0"/>
          </a:p>
          <a:p>
            <a:r>
              <a:rPr lang="en-US" dirty="0"/>
              <a:t>Are the differences across observations a bad thing? How much of a difference is appropriate given actual uncertainties?</a:t>
            </a:r>
          </a:p>
          <a:p>
            <a:endParaRPr lang="en-US" dirty="0"/>
          </a:p>
          <a:p>
            <a:pPr lvl="1"/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441240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218</Words>
  <Application>Microsoft Macintosh PowerPoint</Application>
  <PresentationFormat>Widescreen</PresentationFormat>
  <Paragraphs>40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Cambria Math</vt:lpstr>
      <vt:lpstr>Helvetica</vt:lpstr>
      <vt:lpstr>Office Theme</vt:lpstr>
      <vt:lpstr>Energy Balance Equation</vt:lpstr>
      <vt:lpstr>Diagnosing Radiative Feedbacks (λ_x)</vt:lpstr>
      <vt:lpstr>Radiative Feedbacks and Model Uncertainty</vt:lpstr>
      <vt:lpstr>Constraining Models with Observations</vt:lpstr>
      <vt:lpstr>PowerPoint Presentation</vt:lpstr>
      <vt:lpstr>PowerPoint Presentation</vt:lpstr>
      <vt:lpstr>Questions/Topics for Discussion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Energy Balance Equation</dc:title>
  <dc:creator>Kramer, Ryan J. (GSFC-613.0)[UNIVERSITY OF MARYLAND BALTIMORE CO]</dc:creator>
  <cp:lastModifiedBy>Kramer, Ryan J. (GSFC-613.0)[UNIVERSITY OF MARYLAND BALTIMORE CO]</cp:lastModifiedBy>
  <cp:revision>2</cp:revision>
  <dcterms:created xsi:type="dcterms:W3CDTF">2022-06-07T15:07:24Z</dcterms:created>
  <dcterms:modified xsi:type="dcterms:W3CDTF">2022-06-07T16:23:55Z</dcterms:modified>
</cp:coreProperties>
</file>